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4.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5.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6.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comment7.xml" ContentType="application/vnd.openxmlformats-officedocument.presentationml.comments+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4"/>
    <p:sldMasterId id="2147483817" r:id="rId5"/>
  </p:sldMasterIdLst>
  <p:notesMasterIdLst>
    <p:notesMasterId r:id="rId78"/>
  </p:notesMasterIdLst>
  <p:handoutMasterIdLst>
    <p:handoutMasterId r:id="rId79"/>
  </p:handoutMasterIdLst>
  <p:sldIdLst>
    <p:sldId id="537" r:id="rId6"/>
    <p:sldId id="546" r:id="rId7"/>
    <p:sldId id="482" r:id="rId8"/>
    <p:sldId id="573" r:id="rId9"/>
    <p:sldId id="483" r:id="rId10"/>
    <p:sldId id="636" r:id="rId11"/>
    <p:sldId id="637" r:id="rId12"/>
    <p:sldId id="638" r:id="rId13"/>
    <p:sldId id="451" r:id="rId14"/>
    <p:sldId id="658" r:id="rId15"/>
    <p:sldId id="659" r:id="rId16"/>
    <p:sldId id="651" r:id="rId17"/>
    <p:sldId id="660" r:id="rId18"/>
    <p:sldId id="649" r:id="rId19"/>
    <p:sldId id="661" r:id="rId20"/>
    <p:sldId id="484" r:id="rId21"/>
    <p:sldId id="610" r:id="rId22"/>
    <p:sldId id="612" r:id="rId23"/>
    <p:sldId id="643" r:id="rId24"/>
    <p:sldId id="615" r:id="rId25"/>
    <p:sldId id="669" r:id="rId26"/>
    <p:sldId id="490" r:id="rId27"/>
    <p:sldId id="642" r:id="rId28"/>
    <p:sldId id="644" r:id="rId29"/>
    <p:sldId id="662" r:id="rId30"/>
    <p:sldId id="670" r:id="rId31"/>
    <p:sldId id="671" r:id="rId32"/>
    <p:sldId id="672" r:id="rId33"/>
    <p:sldId id="587" r:id="rId34"/>
    <p:sldId id="650" r:id="rId35"/>
    <p:sldId id="616" r:id="rId36"/>
    <p:sldId id="663" r:id="rId37"/>
    <p:sldId id="673" r:id="rId38"/>
    <p:sldId id="674" r:id="rId39"/>
    <p:sldId id="626" r:id="rId40"/>
    <p:sldId id="627" r:id="rId41"/>
    <p:sldId id="675" r:id="rId42"/>
    <p:sldId id="570" r:id="rId43"/>
    <p:sldId id="582" r:id="rId44"/>
    <p:sldId id="493" r:id="rId45"/>
    <p:sldId id="623" r:id="rId46"/>
    <p:sldId id="632" r:id="rId47"/>
    <p:sldId id="622" r:id="rId48"/>
    <p:sldId id="668" r:id="rId49"/>
    <p:sldId id="676" r:id="rId50"/>
    <p:sldId id="667" r:id="rId51"/>
    <p:sldId id="628" r:id="rId52"/>
    <p:sldId id="652" r:id="rId53"/>
    <p:sldId id="666" r:id="rId54"/>
    <p:sldId id="655" r:id="rId55"/>
    <p:sldId id="629" r:id="rId56"/>
    <p:sldId id="630" r:id="rId57"/>
    <p:sldId id="631" r:id="rId58"/>
    <p:sldId id="664" r:id="rId59"/>
    <p:sldId id="593" r:id="rId60"/>
    <p:sldId id="596" r:id="rId61"/>
    <p:sldId id="495" r:id="rId62"/>
    <p:sldId id="648" r:id="rId63"/>
    <p:sldId id="624" r:id="rId64"/>
    <p:sldId id="488" r:id="rId65"/>
    <p:sldId id="665" r:id="rId66"/>
    <p:sldId id="508" r:id="rId67"/>
    <p:sldId id="509" r:id="rId68"/>
    <p:sldId id="510" r:id="rId69"/>
    <p:sldId id="513" r:id="rId70"/>
    <p:sldId id="586" r:id="rId71"/>
    <p:sldId id="585" r:id="rId72"/>
    <p:sldId id="584" r:id="rId73"/>
    <p:sldId id="583" r:id="rId74"/>
    <p:sldId id="574" r:id="rId75"/>
    <p:sldId id="575" r:id="rId76"/>
    <p:sldId id="57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4" userDrawn="1">
          <p15:clr>
            <a:srgbClr val="A4A3A4"/>
          </p15:clr>
        </p15:guide>
        <p15:guide id="2" pos="3840" userDrawn="1">
          <p15:clr>
            <a:srgbClr val="A4A3A4"/>
          </p15:clr>
        </p15:guide>
        <p15:guide id="3" orient="horz" pos="12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Gaida" initials="DG" lastIdx="39" clrIdx="0">
    <p:extLst>
      <p:ext uri="{19B8F6BF-5375-455C-9EA6-DF929625EA0E}">
        <p15:presenceInfo xmlns:p15="http://schemas.microsoft.com/office/powerpoint/2012/main" userId="Daniel Gaida" providerId="None"/>
      </p:ext>
    </p:extLst>
  </p:cmAuthor>
  <p:cmAuthor id="2" name="Daniel Gaida" initials="DG [2]" lastIdx="113" clrIdx="1">
    <p:extLst>
      <p:ext uri="{19B8F6BF-5375-455C-9EA6-DF929625EA0E}">
        <p15:presenceInfo xmlns:p15="http://schemas.microsoft.com/office/powerpoint/2012/main" userId="S-1-5-21-3572989719-1965252346-2705620916-5278" providerId="AD"/>
      </p:ext>
    </p:extLst>
  </p:cmAuthor>
  <p:cmAuthor id="3" name="Patrick Selle" initials="PS" lastIdx="62" clrIdx="2">
    <p:extLst>
      <p:ext uri="{19B8F6BF-5375-455C-9EA6-DF929625EA0E}">
        <p15:presenceInfo xmlns:p15="http://schemas.microsoft.com/office/powerpoint/2012/main" userId="Patrick Sel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D1C"/>
    <a:srgbClr val="395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9A4BEF-6C23-4FA2-84EA-A962EE1F7493}" v="5" dt="2021-01-22T09:14:28.6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52764" autoAdjust="0"/>
  </p:normalViewPr>
  <p:slideViewPr>
    <p:cSldViewPr snapToGrid="0">
      <p:cViewPr varScale="1">
        <p:scale>
          <a:sx n="45" d="100"/>
          <a:sy n="45" d="100"/>
        </p:scale>
        <p:origin x="1411" y="38"/>
      </p:cViewPr>
      <p:guideLst>
        <p:guide orient="horz" pos="3864"/>
        <p:guide pos="3840"/>
        <p:guide orient="horz" pos="1272"/>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73" d="100"/>
          <a:sy n="73" d="100"/>
        </p:scale>
        <p:origin x="35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us Rüb" userId="666c376964fbb763" providerId="LiveId" clId="{9D9A4BEF-6C23-4FA2-84EA-A962EE1F7493}"/>
    <pc:docChg chg="custSel addSld delSld modSld delMainMaster">
      <pc:chgData name="Marcus Rüb" userId="666c376964fbb763" providerId="LiveId" clId="{9D9A4BEF-6C23-4FA2-84EA-A962EE1F7493}" dt="2021-01-22T09:16:32.777" v="286" actId="20577"/>
      <pc:docMkLst>
        <pc:docMk/>
      </pc:docMkLst>
      <pc:sldChg chg="del">
        <pc:chgData name="Marcus Rüb" userId="666c376964fbb763" providerId="LiveId" clId="{9D9A4BEF-6C23-4FA2-84EA-A962EE1F7493}" dt="2021-01-22T09:13:02.241" v="0" actId="47"/>
        <pc:sldMkLst>
          <pc:docMk/>
          <pc:sldMk cId="919042201" sldId="259"/>
        </pc:sldMkLst>
      </pc:sldChg>
      <pc:sldChg chg="del">
        <pc:chgData name="Marcus Rüb" userId="666c376964fbb763" providerId="LiveId" clId="{9D9A4BEF-6C23-4FA2-84EA-A962EE1F7493}" dt="2021-01-22T09:15:54.894" v="200" actId="47"/>
        <pc:sldMkLst>
          <pc:docMk/>
          <pc:sldMk cId="1255650789" sldId="260"/>
        </pc:sldMkLst>
      </pc:sldChg>
      <pc:sldChg chg="del">
        <pc:chgData name="Marcus Rüb" userId="666c376964fbb763" providerId="LiveId" clId="{9D9A4BEF-6C23-4FA2-84EA-A962EE1F7493}" dt="2021-01-22T09:13:14.276" v="29" actId="47"/>
        <pc:sldMkLst>
          <pc:docMk/>
          <pc:sldMk cId="3426044403" sldId="263"/>
        </pc:sldMkLst>
      </pc:sldChg>
      <pc:sldChg chg="del">
        <pc:chgData name="Marcus Rüb" userId="666c376964fbb763" providerId="LiveId" clId="{9D9A4BEF-6C23-4FA2-84EA-A962EE1F7493}" dt="2021-01-22T09:13:07.158" v="7" actId="47"/>
        <pc:sldMkLst>
          <pc:docMk/>
          <pc:sldMk cId="48010335" sldId="265"/>
        </pc:sldMkLst>
      </pc:sldChg>
      <pc:sldChg chg="del">
        <pc:chgData name="Marcus Rüb" userId="666c376964fbb763" providerId="LiveId" clId="{9D9A4BEF-6C23-4FA2-84EA-A962EE1F7493}" dt="2021-01-22T09:13:16.972" v="40" actId="47"/>
        <pc:sldMkLst>
          <pc:docMk/>
          <pc:sldMk cId="604237721" sldId="266"/>
        </pc:sldMkLst>
      </pc:sldChg>
      <pc:sldChg chg="del">
        <pc:chgData name="Marcus Rüb" userId="666c376964fbb763" providerId="LiveId" clId="{9D9A4BEF-6C23-4FA2-84EA-A962EE1F7493}" dt="2021-01-22T09:13:17.562" v="41" actId="47"/>
        <pc:sldMkLst>
          <pc:docMk/>
          <pc:sldMk cId="3422091656" sldId="267"/>
        </pc:sldMkLst>
      </pc:sldChg>
      <pc:sldChg chg="del">
        <pc:chgData name="Marcus Rüb" userId="666c376964fbb763" providerId="LiveId" clId="{9D9A4BEF-6C23-4FA2-84EA-A962EE1F7493}" dt="2021-01-22T09:13:15.557" v="34" actId="47"/>
        <pc:sldMkLst>
          <pc:docMk/>
          <pc:sldMk cId="1341275842" sldId="272"/>
        </pc:sldMkLst>
      </pc:sldChg>
      <pc:sldChg chg="del">
        <pc:chgData name="Marcus Rüb" userId="666c376964fbb763" providerId="LiveId" clId="{9D9A4BEF-6C23-4FA2-84EA-A962EE1F7493}" dt="2021-01-22T09:13:12.470" v="19" actId="47"/>
        <pc:sldMkLst>
          <pc:docMk/>
          <pc:sldMk cId="2341834958" sldId="273"/>
        </pc:sldMkLst>
      </pc:sldChg>
      <pc:sldChg chg="del">
        <pc:chgData name="Marcus Rüb" userId="666c376964fbb763" providerId="LiveId" clId="{9D9A4BEF-6C23-4FA2-84EA-A962EE1F7493}" dt="2021-01-22T09:13:09.516" v="8" actId="47"/>
        <pc:sldMkLst>
          <pc:docMk/>
          <pc:sldMk cId="1710887300" sldId="275"/>
        </pc:sldMkLst>
      </pc:sldChg>
      <pc:sldChg chg="del">
        <pc:chgData name="Marcus Rüb" userId="666c376964fbb763" providerId="LiveId" clId="{9D9A4BEF-6C23-4FA2-84EA-A962EE1F7493}" dt="2021-01-22T09:13:16.211" v="38" actId="47"/>
        <pc:sldMkLst>
          <pc:docMk/>
          <pc:sldMk cId="4236915395" sldId="277"/>
        </pc:sldMkLst>
      </pc:sldChg>
      <pc:sldChg chg="del">
        <pc:chgData name="Marcus Rüb" userId="666c376964fbb763" providerId="LiveId" clId="{9D9A4BEF-6C23-4FA2-84EA-A962EE1F7493}" dt="2021-01-22T09:13:11.192" v="13" actId="47"/>
        <pc:sldMkLst>
          <pc:docMk/>
          <pc:sldMk cId="3159335488" sldId="278"/>
        </pc:sldMkLst>
      </pc:sldChg>
      <pc:sldChg chg="del">
        <pc:chgData name="Marcus Rüb" userId="666c376964fbb763" providerId="LiveId" clId="{9D9A4BEF-6C23-4FA2-84EA-A962EE1F7493}" dt="2021-01-22T09:13:15.825" v="36" actId="47"/>
        <pc:sldMkLst>
          <pc:docMk/>
          <pc:sldMk cId="2673190604" sldId="287"/>
        </pc:sldMkLst>
      </pc:sldChg>
      <pc:sldChg chg="del">
        <pc:chgData name="Marcus Rüb" userId="666c376964fbb763" providerId="LiveId" clId="{9D9A4BEF-6C23-4FA2-84EA-A962EE1F7493}" dt="2021-01-22T09:13:02.671" v="2" actId="47"/>
        <pc:sldMkLst>
          <pc:docMk/>
          <pc:sldMk cId="493951723" sldId="292"/>
        </pc:sldMkLst>
      </pc:sldChg>
      <pc:sldChg chg="del">
        <pc:chgData name="Marcus Rüb" userId="666c376964fbb763" providerId="LiveId" clId="{9D9A4BEF-6C23-4FA2-84EA-A962EE1F7493}" dt="2021-01-22T09:13:15.044" v="32" actId="47"/>
        <pc:sldMkLst>
          <pc:docMk/>
          <pc:sldMk cId="1686399995" sldId="293"/>
        </pc:sldMkLst>
      </pc:sldChg>
      <pc:sldChg chg="del">
        <pc:chgData name="Marcus Rüb" userId="666c376964fbb763" providerId="LiveId" clId="{9D9A4BEF-6C23-4FA2-84EA-A962EE1F7493}" dt="2021-01-22T09:13:16.019" v="37" actId="47"/>
        <pc:sldMkLst>
          <pc:docMk/>
          <pc:sldMk cId="2739102938" sldId="299"/>
        </pc:sldMkLst>
      </pc:sldChg>
      <pc:sldChg chg="del">
        <pc:chgData name="Marcus Rüb" userId="666c376964fbb763" providerId="LiveId" clId="{9D9A4BEF-6C23-4FA2-84EA-A962EE1F7493}" dt="2021-01-22T09:13:03.304" v="4" actId="47"/>
        <pc:sldMkLst>
          <pc:docMk/>
          <pc:sldMk cId="1197867935" sldId="433"/>
        </pc:sldMkLst>
      </pc:sldChg>
      <pc:sldChg chg="del">
        <pc:chgData name="Marcus Rüb" userId="666c376964fbb763" providerId="LiveId" clId="{9D9A4BEF-6C23-4FA2-84EA-A962EE1F7493}" dt="2021-01-22T09:13:02.428" v="1" actId="47"/>
        <pc:sldMkLst>
          <pc:docMk/>
          <pc:sldMk cId="3789454383" sldId="434"/>
        </pc:sldMkLst>
      </pc:sldChg>
      <pc:sldChg chg="del">
        <pc:chgData name="Marcus Rüb" userId="666c376964fbb763" providerId="LiveId" clId="{9D9A4BEF-6C23-4FA2-84EA-A962EE1F7493}" dt="2021-01-22T09:13:02.958" v="3" actId="47"/>
        <pc:sldMkLst>
          <pc:docMk/>
          <pc:sldMk cId="2476647146" sldId="435"/>
        </pc:sldMkLst>
      </pc:sldChg>
      <pc:sldChg chg="del">
        <pc:chgData name="Marcus Rüb" userId="666c376964fbb763" providerId="LiveId" clId="{9D9A4BEF-6C23-4FA2-84EA-A962EE1F7493}" dt="2021-01-22T09:13:04.139" v="5" actId="47"/>
        <pc:sldMkLst>
          <pc:docMk/>
          <pc:sldMk cId="1905285786" sldId="437"/>
        </pc:sldMkLst>
      </pc:sldChg>
      <pc:sldChg chg="del">
        <pc:chgData name="Marcus Rüb" userId="666c376964fbb763" providerId="LiveId" clId="{9D9A4BEF-6C23-4FA2-84EA-A962EE1F7493}" dt="2021-01-22T09:13:15.709" v="35" actId="47"/>
        <pc:sldMkLst>
          <pc:docMk/>
          <pc:sldMk cId="782602600" sldId="439"/>
        </pc:sldMkLst>
      </pc:sldChg>
      <pc:sldChg chg="del">
        <pc:chgData name="Marcus Rüb" userId="666c376964fbb763" providerId="LiveId" clId="{9D9A4BEF-6C23-4FA2-84EA-A962EE1F7493}" dt="2021-01-22T09:13:15.268" v="33" actId="47"/>
        <pc:sldMkLst>
          <pc:docMk/>
          <pc:sldMk cId="1993022412" sldId="440"/>
        </pc:sldMkLst>
      </pc:sldChg>
      <pc:sldChg chg="del">
        <pc:chgData name="Marcus Rüb" userId="666c376964fbb763" providerId="LiveId" clId="{9D9A4BEF-6C23-4FA2-84EA-A962EE1F7493}" dt="2021-01-22T09:13:16.614" v="39" actId="47"/>
        <pc:sldMkLst>
          <pc:docMk/>
          <pc:sldMk cId="620577119" sldId="441"/>
        </pc:sldMkLst>
      </pc:sldChg>
      <pc:sldChg chg="del">
        <pc:chgData name="Marcus Rüb" userId="666c376964fbb763" providerId="LiveId" clId="{9D9A4BEF-6C23-4FA2-84EA-A962EE1F7493}" dt="2021-01-22T09:13:14.505" v="30" actId="47"/>
        <pc:sldMkLst>
          <pc:docMk/>
          <pc:sldMk cId="3469491742" sldId="442"/>
        </pc:sldMkLst>
      </pc:sldChg>
      <pc:sldChg chg="del">
        <pc:chgData name="Marcus Rüb" userId="666c376964fbb763" providerId="LiveId" clId="{9D9A4BEF-6C23-4FA2-84EA-A962EE1F7493}" dt="2021-01-22T09:13:14.859" v="31" actId="47"/>
        <pc:sldMkLst>
          <pc:docMk/>
          <pc:sldMk cId="3739764701" sldId="443"/>
        </pc:sldMkLst>
      </pc:sldChg>
      <pc:sldChg chg="del">
        <pc:chgData name="Marcus Rüb" userId="666c376964fbb763" providerId="LiveId" clId="{9D9A4BEF-6C23-4FA2-84EA-A962EE1F7493}" dt="2021-01-22T09:13:06.249" v="6" actId="47"/>
        <pc:sldMkLst>
          <pc:docMk/>
          <pc:sldMk cId="4136767951" sldId="537"/>
        </pc:sldMkLst>
      </pc:sldChg>
      <pc:sldChg chg="addSp delSp modSp mod">
        <pc:chgData name="Marcus Rüb" userId="666c376964fbb763" providerId="LiveId" clId="{9D9A4BEF-6C23-4FA2-84EA-A962EE1F7493}" dt="2021-01-22T09:16:32.777" v="286" actId="20577"/>
        <pc:sldMkLst>
          <pc:docMk/>
          <pc:sldMk cId="226842763" sldId="538"/>
        </pc:sldMkLst>
        <pc:spChg chg="mod">
          <ac:chgData name="Marcus Rüb" userId="666c376964fbb763" providerId="LiveId" clId="{9D9A4BEF-6C23-4FA2-84EA-A962EE1F7493}" dt="2021-01-22T09:14:01.273" v="71" actId="20577"/>
          <ac:spMkLst>
            <pc:docMk/>
            <pc:sldMk cId="226842763" sldId="538"/>
            <ac:spMk id="2" creationId="{00000000-0000-0000-0000-000000000000}"/>
          </ac:spMkLst>
        </pc:spChg>
        <pc:spChg chg="del">
          <ac:chgData name="Marcus Rüb" userId="666c376964fbb763" providerId="LiveId" clId="{9D9A4BEF-6C23-4FA2-84EA-A962EE1F7493}" dt="2021-01-22T09:13:28.861" v="42" actId="478"/>
          <ac:spMkLst>
            <pc:docMk/>
            <pc:sldMk cId="226842763" sldId="538"/>
            <ac:spMk id="3" creationId="{00000000-0000-0000-0000-000000000000}"/>
          </ac:spMkLst>
        </pc:spChg>
        <pc:spChg chg="add del mod">
          <ac:chgData name="Marcus Rüb" userId="666c376964fbb763" providerId="LiveId" clId="{9D9A4BEF-6C23-4FA2-84EA-A962EE1F7493}" dt="2021-01-22T09:13:35.597" v="46" actId="478"/>
          <ac:spMkLst>
            <pc:docMk/>
            <pc:sldMk cId="226842763" sldId="538"/>
            <ac:spMk id="58" creationId="{EFD4F734-DC3B-484D-9E64-67C38B5769AF}"/>
          </ac:spMkLst>
        </pc:spChg>
        <pc:spChg chg="add del mod">
          <ac:chgData name="Marcus Rüb" userId="666c376964fbb763" providerId="LiveId" clId="{9D9A4BEF-6C23-4FA2-84EA-A962EE1F7493}" dt="2021-01-22T09:13:50.905" v="49"/>
          <ac:spMkLst>
            <pc:docMk/>
            <pc:sldMk cId="226842763" sldId="538"/>
            <ac:spMk id="59" creationId="{A67000E2-2F7A-46EF-93A7-6BDEE8519673}"/>
          </ac:spMkLst>
        </pc:spChg>
        <pc:spChg chg="add mod">
          <ac:chgData name="Marcus Rüb" userId="666c376964fbb763" providerId="LiveId" clId="{9D9A4BEF-6C23-4FA2-84EA-A962EE1F7493}" dt="2021-01-22T09:16:32.777" v="286" actId="20577"/>
          <ac:spMkLst>
            <pc:docMk/>
            <pc:sldMk cId="226842763" sldId="538"/>
            <ac:spMk id="60" creationId="{86021B26-0B80-4660-95AB-281625A062D9}"/>
          </ac:spMkLst>
        </pc:spChg>
        <pc:spChg chg="del">
          <ac:chgData name="Marcus Rüb" userId="666c376964fbb763" providerId="LiveId" clId="{9D9A4BEF-6C23-4FA2-84EA-A962EE1F7493}" dt="2021-01-22T09:13:28.861" v="42" actId="478"/>
          <ac:spMkLst>
            <pc:docMk/>
            <pc:sldMk cId="226842763" sldId="538"/>
            <ac:spMk id="62" creationId="{323E4B5C-81FB-407A-B497-FDB3C1B5A7F9}"/>
          </ac:spMkLst>
        </pc:spChg>
        <pc:grpChg chg="del">
          <ac:chgData name="Marcus Rüb" userId="666c376964fbb763" providerId="LiveId" clId="{9D9A4BEF-6C23-4FA2-84EA-A962EE1F7493}" dt="2021-01-22T09:13:28.861" v="42" actId="478"/>
          <ac:grpSpMkLst>
            <pc:docMk/>
            <pc:sldMk cId="226842763" sldId="538"/>
            <ac:grpSpMk id="5" creationId="{00000000-0000-0000-0000-000000000000}"/>
          </ac:grpSpMkLst>
        </pc:grpChg>
        <pc:grpChg chg="del">
          <ac:chgData name="Marcus Rüb" userId="666c376964fbb763" providerId="LiveId" clId="{9D9A4BEF-6C23-4FA2-84EA-A962EE1F7493}" dt="2021-01-22T09:13:28.861" v="42" actId="478"/>
          <ac:grpSpMkLst>
            <pc:docMk/>
            <pc:sldMk cId="226842763" sldId="538"/>
            <ac:grpSpMk id="28" creationId="{00000000-0000-0000-0000-000000000000}"/>
          </ac:grpSpMkLst>
        </pc:grpChg>
        <pc:grpChg chg="del">
          <ac:chgData name="Marcus Rüb" userId="666c376964fbb763" providerId="LiveId" clId="{9D9A4BEF-6C23-4FA2-84EA-A962EE1F7493}" dt="2021-01-22T09:13:28.861" v="42" actId="478"/>
          <ac:grpSpMkLst>
            <pc:docMk/>
            <pc:sldMk cId="226842763" sldId="538"/>
            <ac:grpSpMk id="51" creationId="{2D17D932-1121-4CB8-8CEC-14B7FD7EB7DF}"/>
          </ac:grpSpMkLst>
        </pc:grpChg>
        <pc:grpChg chg="del">
          <ac:chgData name="Marcus Rüb" userId="666c376964fbb763" providerId="LiveId" clId="{9D9A4BEF-6C23-4FA2-84EA-A962EE1F7493}" dt="2021-01-22T09:13:28.861" v="42" actId="478"/>
          <ac:grpSpMkLst>
            <pc:docMk/>
            <pc:sldMk cId="226842763" sldId="538"/>
            <ac:grpSpMk id="52" creationId="{FFFA341E-5265-46D0-A034-CE9FE01E92EF}"/>
          </ac:grpSpMkLst>
        </pc:grpChg>
        <pc:grpChg chg="del">
          <ac:chgData name="Marcus Rüb" userId="666c376964fbb763" providerId="LiveId" clId="{9D9A4BEF-6C23-4FA2-84EA-A962EE1F7493}" dt="2021-01-22T09:13:28.861" v="42" actId="478"/>
          <ac:grpSpMkLst>
            <pc:docMk/>
            <pc:sldMk cId="226842763" sldId="538"/>
            <ac:grpSpMk id="53" creationId="{55FE336B-5BDD-4354-94C9-68208F9EF64D}"/>
          </ac:grpSpMkLst>
        </pc:grpChg>
        <pc:grpChg chg="del">
          <ac:chgData name="Marcus Rüb" userId="666c376964fbb763" providerId="LiveId" clId="{9D9A4BEF-6C23-4FA2-84EA-A962EE1F7493}" dt="2021-01-22T09:13:28.861" v="42" actId="478"/>
          <ac:grpSpMkLst>
            <pc:docMk/>
            <pc:sldMk cId="226842763" sldId="538"/>
            <ac:grpSpMk id="54" creationId="{2AABCD4C-26BE-4466-98C7-75903A4C48F1}"/>
          </ac:grpSpMkLst>
        </pc:grpChg>
        <pc:picChg chg="add mod">
          <ac:chgData name="Marcus Rüb" userId="666c376964fbb763" providerId="LiveId" clId="{9D9A4BEF-6C23-4FA2-84EA-A962EE1F7493}" dt="2021-01-22T09:13:33.616" v="45" actId="1076"/>
          <ac:picMkLst>
            <pc:docMk/>
            <pc:sldMk cId="226842763" sldId="538"/>
            <ac:picMk id="64" creationId="{71E582EA-D05A-4AB4-A903-4FC45430982F}"/>
          </ac:picMkLst>
        </pc:picChg>
      </pc:sldChg>
      <pc:sldChg chg="new">
        <pc:chgData name="Marcus Rüb" userId="666c376964fbb763" providerId="LiveId" clId="{9D9A4BEF-6C23-4FA2-84EA-A962EE1F7493}" dt="2021-01-22T09:14:06.956" v="72" actId="680"/>
        <pc:sldMkLst>
          <pc:docMk/>
          <pc:sldMk cId="2192594431" sldId="539"/>
        </pc:sldMkLst>
      </pc:sldChg>
      <pc:sldChg chg="del">
        <pc:chgData name="Marcus Rüb" userId="666c376964fbb763" providerId="LiveId" clId="{9D9A4BEF-6C23-4FA2-84EA-A962EE1F7493}" dt="2021-01-22T09:13:11.675" v="15" actId="47"/>
        <pc:sldMkLst>
          <pc:docMk/>
          <pc:sldMk cId="622940251" sldId="554"/>
        </pc:sldMkLst>
      </pc:sldChg>
      <pc:sldChg chg="del">
        <pc:chgData name="Marcus Rüb" userId="666c376964fbb763" providerId="LiveId" clId="{9D9A4BEF-6C23-4FA2-84EA-A962EE1F7493}" dt="2021-01-22T09:13:09.891" v="10" actId="47"/>
        <pc:sldMkLst>
          <pc:docMk/>
          <pc:sldMk cId="4188159509" sldId="555"/>
        </pc:sldMkLst>
      </pc:sldChg>
      <pc:sldChg chg="del">
        <pc:chgData name="Marcus Rüb" userId="666c376964fbb763" providerId="LiveId" clId="{9D9A4BEF-6C23-4FA2-84EA-A962EE1F7493}" dt="2021-01-22T09:13:11.450" v="14" actId="47"/>
        <pc:sldMkLst>
          <pc:docMk/>
          <pc:sldMk cId="1151354895" sldId="556"/>
        </pc:sldMkLst>
      </pc:sldChg>
      <pc:sldChg chg="del">
        <pc:chgData name="Marcus Rüb" userId="666c376964fbb763" providerId="LiveId" clId="{9D9A4BEF-6C23-4FA2-84EA-A962EE1F7493}" dt="2021-01-22T09:13:09.703" v="9" actId="47"/>
        <pc:sldMkLst>
          <pc:docMk/>
          <pc:sldMk cId="2868653396" sldId="557"/>
        </pc:sldMkLst>
      </pc:sldChg>
      <pc:sldChg chg="del">
        <pc:chgData name="Marcus Rüb" userId="666c376964fbb763" providerId="LiveId" clId="{9D9A4BEF-6C23-4FA2-84EA-A962EE1F7493}" dt="2021-01-22T09:13:13.381" v="24" actId="47"/>
        <pc:sldMkLst>
          <pc:docMk/>
          <pc:sldMk cId="2797859421" sldId="558"/>
        </pc:sldMkLst>
      </pc:sldChg>
      <pc:sldChg chg="del">
        <pc:chgData name="Marcus Rüb" userId="666c376964fbb763" providerId="LiveId" clId="{9D9A4BEF-6C23-4FA2-84EA-A962EE1F7493}" dt="2021-01-22T09:13:12.281" v="18" actId="47"/>
        <pc:sldMkLst>
          <pc:docMk/>
          <pc:sldMk cId="1939656451" sldId="560"/>
        </pc:sldMkLst>
      </pc:sldChg>
      <pc:sldChg chg="del">
        <pc:chgData name="Marcus Rüb" userId="666c376964fbb763" providerId="LiveId" clId="{9D9A4BEF-6C23-4FA2-84EA-A962EE1F7493}" dt="2021-01-22T09:13:13.551" v="25" actId="47"/>
        <pc:sldMkLst>
          <pc:docMk/>
          <pc:sldMk cId="303323469" sldId="561"/>
        </pc:sldMkLst>
      </pc:sldChg>
      <pc:sldChg chg="del">
        <pc:chgData name="Marcus Rüb" userId="666c376964fbb763" providerId="LiveId" clId="{9D9A4BEF-6C23-4FA2-84EA-A962EE1F7493}" dt="2021-01-22T09:13:13.009" v="22" actId="47"/>
        <pc:sldMkLst>
          <pc:docMk/>
          <pc:sldMk cId="3746483019" sldId="562"/>
        </pc:sldMkLst>
      </pc:sldChg>
      <pc:sldChg chg="del">
        <pc:chgData name="Marcus Rüb" userId="666c376964fbb763" providerId="LiveId" clId="{9D9A4BEF-6C23-4FA2-84EA-A962EE1F7493}" dt="2021-01-22T09:13:12.827" v="21" actId="47"/>
        <pc:sldMkLst>
          <pc:docMk/>
          <pc:sldMk cId="2776023073" sldId="563"/>
        </pc:sldMkLst>
      </pc:sldChg>
      <pc:sldChg chg="del">
        <pc:chgData name="Marcus Rüb" userId="666c376964fbb763" providerId="LiveId" clId="{9D9A4BEF-6C23-4FA2-84EA-A962EE1F7493}" dt="2021-01-22T09:13:12.663" v="20" actId="47"/>
        <pc:sldMkLst>
          <pc:docMk/>
          <pc:sldMk cId="4145639362" sldId="564"/>
        </pc:sldMkLst>
      </pc:sldChg>
      <pc:sldChg chg="del">
        <pc:chgData name="Marcus Rüb" userId="666c376964fbb763" providerId="LiveId" clId="{9D9A4BEF-6C23-4FA2-84EA-A962EE1F7493}" dt="2021-01-22T09:13:10.032" v="11" actId="47"/>
        <pc:sldMkLst>
          <pc:docMk/>
          <pc:sldMk cId="3197721387" sldId="565"/>
        </pc:sldMkLst>
      </pc:sldChg>
      <pc:sldChg chg="del">
        <pc:chgData name="Marcus Rüb" userId="666c376964fbb763" providerId="LiveId" clId="{9D9A4BEF-6C23-4FA2-84EA-A962EE1F7493}" dt="2021-01-22T09:13:11.892" v="16" actId="47"/>
        <pc:sldMkLst>
          <pc:docMk/>
          <pc:sldMk cId="511860271" sldId="566"/>
        </pc:sldMkLst>
      </pc:sldChg>
      <pc:sldChg chg="del">
        <pc:chgData name="Marcus Rüb" userId="666c376964fbb763" providerId="LiveId" clId="{9D9A4BEF-6C23-4FA2-84EA-A962EE1F7493}" dt="2021-01-22T09:13:14.093" v="28" actId="47"/>
        <pc:sldMkLst>
          <pc:docMk/>
          <pc:sldMk cId="285177714" sldId="567"/>
        </pc:sldMkLst>
      </pc:sldChg>
      <pc:sldChg chg="del">
        <pc:chgData name="Marcus Rüb" userId="666c376964fbb763" providerId="LiveId" clId="{9D9A4BEF-6C23-4FA2-84EA-A962EE1F7493}" dt="2021-01-22T09:13:13.193" v="23" actId="47"/>
        <pc:sldMkLst>
          <pc:docMk/>
          <pc:sldMk cId="3454926596" sldId="568"/>
        </pc:sldMkLst>
      </pc:sldChg>
      <pc:sldChg chg="del">
        <pc:chgData name="Marcus Rüb" userId="666c376964fbb763" providerId="LiveId" clId="{9D9A4BEF-6C23-4FA2-84EA-A962EE1F7493}" dt="2021-01-22T09:13:12.088" v="17" actId="47"/>
        <pc:sldMkLst>
          <pc:docMk/>
          <pc:sldMk cId="2860025049" sldId="570"/>
        </pc:sldMkLst>
      </pc:sldChg>
      <pc:sldChg chg="del">
        <pc:chgData name="Marcus Rüb" userId="666c376964fbb763" providerId="LiveId" clId="{9D9A4BEF-6C23-4FA2-84EA-A962EE1F7493}" dt="2021-01-22T09:13:10.984" v="12" actId="47"/>
        <pc:sldMkLst>
          <pc:docMk/>
          <pc:sldMk cId="449270669" sldId="571"/>
        </pc:sldMkLst>
      </pc:sldChg>
      <pc:sldChg chg="del">
        <pc:chgData name="Marcus Rüb" userId="666c376964fbb763" providerId="LiveId" clId="{9D9A4BEF-6C23-4FA2-84EA-A962EE1F7493}" dt="2021-01-22T09:13:13.738" v="26" actId="47"/>
        <pc:sldMkLst>
          <pc:docMk/>
          <pc:sldMk cId="2743249355" sldId="572"/>
        </pc:sldMkLst>
      </pc:sldChg>
      <pc:sldChg chg="del">
        <pc:chgData name="Marcus Rüb" userId="666c376964fbb763" providerId="LiveId" clId="{9D9A4BEF-6C23-4FA2-84EA-A962EE1F7493}" dt="2021-01-22T09:13:13.905" v="27" actId="47"/>
        <pc:sldMkLst>
          <pc:docMk/>
          <pc:sldMk cId="774689443" sldId="573"/>
        </pc:sldMkLst>
      </pc:sldChg>
      <pc:sldMasterChg chg="del delSldLayout">
        <pc:chgData name="Marcus Rüb" userId="666c376964fbb763" providerId="LiveId" clId="{9D9A4BEF-6C23-4FA2-84EA-A962EE1F7493}" dt="2021-01-22T09:15:54.894" v="200" actId="47"/>
        <pc:sldMasterMkLst>
          <pc:docMk/>
          <pc:sldMasterMk cId="842141456" sldId="2147483660"/>
        </pc:sldMasterMkLst>
        <pc:sldLayoutChg chg="del">
          <pc:chgData name="Marcus Rüb" userId="666c376964fbb763" providerId="LiveId" clId="{9D9A4BEF-6C23-4FA2-84EA-A962EE1F7493}" dt="2021-01-22T09:15:54.894" v="200" actId="47"/>
          <pc:sldLayoutMkLst>
            <pc:docMk/>
            <pc:sldMasterMk cId="842141456" sldId="2147483660"/>
            <pc:sldLayoutMk cId="2759575756" sldId="2147483661"/>
          </pc:sldLayoutMkLst>
        </pc:sldLayoutChg>
        <pc:sldLayoutChg chg="del">
          <pc:chgData name="Marcus Rüb" userId="666c376964fbb763" providerId="LiveId" clId="{9D9A4BEF-6C23-4FA2-84EA-A962EE1F7493}" dt="2021-01-22T09:15:54.894" v="200" actId="47"/>
          <pc:sldLayoutMkLst>
            <pc:docMk/>
            <pc:sldMasterMk cId="842141456" sldId="2147483660"/>
            <pc:sldLayoutMk cId="3283468825" sldId="2147483662"/>
          </pc:sldLayoutMkLst>
        </pc:sldLayoutChg>
        <pc:sldLayoutChg chg="del">
          <pc:chgData name="Marcus Rüb" userId="666c376964fbb763" providerId="LiveId" clId="{9D9A4BEF-6C23-4FA2-84EA-A962EE1F7493}" dt="2021-01-22T09:15:54.894" v="200" actId="47"/>
          <pc:sldLayoutMkLst>
            <pc:docMk/>
            <pc:sldMasterMk cId="842141456" sldId="2147483660"/>
            <pc:sldLayoutMk cId="1445728871" sldId="2147483663"/>
          </pc:sldLayoutMkLst>
        </pc:sldLayoutChg>
        <pc:sldLayoutChg chg="del">
          <pc:chgData name="Marcus Rüb" userId="666c376964fbb763" providerId="LiveId" clId="{9D9A4BEF-6C23-4FA2-84EA-A962EE1F7493}" dt="2021-01-22T09:15:54.894" v="200" actId="47"/>
          <pc:sldLayoutMkLst>
            <pc:docMk/>
            <pc:sldMasterMk cId="842141456" sldId="2147483660"/>
            <pc:sldLayoutMk cId="356766570" sldId="2147483664"/>
          </pc:sldLayoutMkLst>
        </pc:sldLayoutChg>
        <pc:sldLayoutChg chg="del">
          <pc:chgData name="Marcus Rüb" userId="666c376964fbb763" providerId="LiveId" clId="{9D9A4BEF-6C23-4FA2-84EA-A962EE1F7493}" dt="2021-01-22T09:15:54.894" v="200" actId="47"/>
          <pc:sldLayoutMkLst>
            <pc:docMk/>
            <pc:sldMasterMk cId="842141456" sldId="2147483660"/>
            <pc:sldLayoutMk cId="1517575770" sldId="2147483665"/>
          </pc:sldLayoutMkLst>
        </pc:sldLayoutChg>
        <pc:sldLayoutChg chg="del">
          <pc:chgData name="Marcus Rüb" userId="666c376964fbb763" providerId="LiveId" clId="{9D9A4BEF-6C23-4FA2-84EA-A962EE1F7493}" dt="2021-01-22T09:15:54.894" v="200" actId="47"/>
          <pc:sldLayoutMkLst>
            <pc:docMk/>
            <pc:sldMasterMk cId="842141456" sldId="2147483660"/>
            <pc:sldLayoutMk cId="1377910954" sldId="2147483666"/>
          </pc:sldLayoutMkLst>
        </pc:sldLayoutChg>
        <pc:sldLayoutChg chg="del">
          <pc:chgData name="Marcus Rüb" userId="666c376964fbb763" providerId="LiveId" clId="{9D9A4BEF-6C23-4FA2-84EA-A962EE1F7493}" dt="2021-01-22T09:15:54.894" v="200" actId="47"/>
          <pc:sldLayoutMkLst>
            <pc:docMk/>
            <pc:sldMasterMk cId="842141456" sldId="2147483660"/>
            <pc:sldLayoutMk cId="2973908863" sldId="2147483667"/>
          </pc:sldLayoutMkLst>
        </pc:sldLayoutChg>
        <pc:sldLayoutChg chg="del">
          <pc:chgData name="Marcus Rüb" userId="666c376964fbb763" providerId="LiveId" clId="{9D9A4BEF-6C23-4FA2-84EA-A962EE1F7493}" dt="2021-01-22T09:15:54.894" v="200" actId="47"/>
          <pc:sldLayoutMkLst>
            <pc:docMk/>
            <pc:sldMasterMk cId="842141456" sldId="2147483660"/>
            <pc:sldLayoutMk cId="2404773163" sldId="2147483668"/>
          </pc:sldLayoutMkLst>
        </pc:sldLayoutChg>
        <pc:sldLayoutChg chg="del">
          <pc:chgData name="Marcus Rüb" userId="666c376964fbb763" providerId="LiveId" clId="{9D9A4BEF-6C23-4FA2-84EA-A962EE1F7493}" dt="2021-01-22T09:15:54.894" v="200" actId="47"/>
          <pc:sldLayoutMkLst>
            <pc:docMk/>
            <pc:sldMasterMk cId="842141456" sldId="2147483660"/>
            <pc:sldLayoutMk cId="3066162660" sldId="2147483669"/>
          </pc:sldLayoutMkLst>
        </pc:sldLayoutChg>
        <pc:sldLayoutChg chg="del">
          <pc:chgData name="Marcus Rüb" userId="666c376964fbb763" providerId="LiveId" clId="{9D9A4BEF-6C23-4FA2-84EA-A962EE1F7493}" dt="2021-01-22T09:15:54.894" v="200" actId="47"/>
          <pc:sldLayoutMkLst>
            <pc:docMk/>
            <pc:sldMasterMk cId="842141456" sldId="2147483660"/>
            <pc:sldLayoutMk cId="2977861692" sldId="2147483670"/>
          </pc:sldLayoutMkLst>
        </pc:sldLayoutChg>
        <pc:sldLayoutChg chg="del">
          <pc:chgData name="Marcus Rüb" userId="666c376964fbb763" providerId="LiveId" clId="{9D9A4BEF-6C23-4FA2-84EA-A962EE1F7493}" dt="2021-01-22T09:15:54.894" v="200" actId="47"/>
          <pc:sldLayoutMkLst>
            <pc:docMk/>
            <pc:sldMasterMk cId="842141456" sldId="2147483660"/>
            <pc:sldLayoutMk cId="2980393652" sldId="2147483671"/>
          </pc:sldLayoutMkLst>
        </pc:sldLayoutChg>
        <pc:sldLayoutChg chg="del">
          <pc:chgData name="Marcus Rüb" userId="666c376964fbb763" providerId="LiveId" clId="{9D9A4BEF-6C23-4FA2-84EA-A962EE1F7493}" dt="2021-01-22T09:15:54.894" v="200" actId="47"/>
          <pc:sldLayoutMkLst>
            <pc:docMk/>
            <pc:sldMasterMk cId="842141456" sldId="2147483660"/>
            <pc:sldLayoutMk cId="3289436091" sldId="2147483672"/>
          </pc:sldLayoutMkLst>
        </pc:sldLayoutChg>
        <pc:sldLayoutChg chg="del">
          <pc:chgData name="Marcus Rüb" userId="666c376964fbb763" providerId="LiveId" clId="{9D9A4BEF-6C23-4FA2-84EA-A962EE1F7493}" dt="2021-01-22T09:15:54.894" v="200" actId="47"/>
          <pc:sldLayoutMkLst>
            <pc:docMk/>
            <pc:sldMasterMk cId="842141456" sldId="2147483660"/>
            <pc:sldLayoutMk cId="2983794243" sldId="2147483673"/>
          </pc:sldLayoutMkLst>
        </pc:sldLayoutChg>
      </pc:sldMasterChg>
      <pc:sldMasterChg chg="del delSldLayout">
        <pc:chgData name="Marcus Rüb" userId="666c376964fbb763" providerId="LiveId" clId="{9D9A4BEF-6C23-4FA2-84EA-A962EE1F7493}" dt="2021-01-22T09:13:15.557" v="34" actId="47"/>
        <pc:sldMasterMkLst>
          <pc:docMk/>
          <pc:sldMasterMk cId="1956137551" sldId="2147483675"/>
        </pc:sldMasterMkLst>
        <pc:sldLayoutChg chg="del">
          <pc:chgData name="Marcus Rüb" userId="666c376964fbb763" providerId="LiveId" clId="{9D9A4BEF-6C23-4FA2-84EA-A962EE1F7493}" dt="2021-01-22T09:13:15.557" v="34" actId="47"/>
          <pc:sldLayoutMkLst>
            <pc:docMk/>
            <pc:sldMasterMk cId="1956137551" sldId="2147483675"/>
            <pc:sldLayoutMk cId="2946749003" sldId="2147483676"/>
          </pc:sldLayoutMkLst>
        </pc:sldLayoutChg>
        <pc:sldLayoutChg chg="del">
          <pc:chgData name="Marcus Rüb" userId="666c376964fbb763" providerId="LiveId" clId="{9D9A4BEF-6C23-4FA2-84EA-A962EE1F7493}" dt="2021-01-22T09:13:15.557" v="34" actId="47"/>
          <pc:sldLayoutMkLst>
            <pc:docMk/>
            <pc:sldMasterMk cId="1956137551" sldId="2147483675"/>
            <pc:sldLayoutMk cId="3537125022" sldId="2147483677"/>
          </pc:sldLayoutMkLst>
        </pc:sldLayoutChg>
        <pc:sldLayoutChg chg="del">
          <pc:chgData name="Marcus Rüb" userId="666c376964fbb763" providerId="LiveId" clId="{9D9A4BEF-6C23-4FA2-84EA-A962EE1F7493}" dt="2021-01-22T09:13:15.557" v="34" actId="47"/>
          <pc:sldLayoutMkLst>
            <pc:docMk/>
            <pc:sldMasterMk cId="1956137551" sldId="2147483675"/>
            <pc:sldLayoutMk cId="2697494751" sldId="2147483678"/>
          </pc:sldLayoutMkLst>
        </pc:sldLayoutChg>
        <pc:sldLayoutChg chg="del">
          <pc:chgData name="Marcus Rüb" userId="666c376964fbb763" providerId="LiveId" clId="{9D9A4BEF-6C23-4FA2-84EA-A962EE1F7493}" dt="2021-01-22T09:13:15.557" v="34" actId="47"/>
          <pc:sldLayoutMkLst>
            <pc:docMk/>
            <pc:sldMasterMk cId="1956137551" sldId="2147483675"/>
            <pc:sldLayoutMk cId="1075440629" sldId="2147483679"/>
          </pc:sldLayoutMkLst>
        </pc:sldLayoutChg>
        <pc:sldLayoutChg chg="del">
          <pc:chgData name="Marcus Rüb" userId="666c376964fbb763" providerId="LiveId" clId="{9D9A4BEF-6C23-4FA2-84EA-A962EE1F7493}" dt="2021-01-22T09:13:15.557" v="34" actId="47"/>
          <pc:sldLayoutMkLst>
            <pc:docMk/>
            <pc:sldMasterMk cId="1956137551" sldId="2147483675"/>
            <pc:sldLayoutMk cId="103248628" sldId="2147483680"/>
          </pc:sldLayoutMkLst>
        </pc:sldLayoutChg>
        <pc:sldLayoutChg chg="del">
          <pc:chgData name="Marcus Rüb" userId="666c376964fbb763" providerId="LiveId" clId="{9D9A4BEF-6C23-4FA2-84EA-A962EE1F7493}" dt="2021-01-22T09:13:15.557" v="34" actId="47"/>
          <pc:sldLayoutMkLst>
            <pc:docMk/>
            <pc:sldMasterMk cId="1956137551" sldId="2147483675"/>
            <pc:sldLayoutMk cId="107382913" sldId="2147483681"/>
          </pc:sldLayoutMkLst>
        </pc:sldLayoutChg>
        <pc:sldLayoutChg chg="del">
          <pc:chgData name="Marcus Rüb" userId="666c376964fbb763" providerId="LiveId" clId="{9D9A4BEF-6C23-4FA2-84EA-A962EE1F7493}" dt="2021-01-22T09:13:15.557" v="34" actId="47"/>
          <pc:sldLayoutMkLst>
            <pc:docMk/>
            <pc:sldMasterMk cId="1956137551" sldId="2147483675"/>
            <pc:sldLayoutMk cId="3353837077" sldId="2147483682"/>
          </pc:sldLayoutMkLst>
        </pc:sldLayoutChg>
        <pc:sldLayoutChg chg="del">
          <pc:chgData name="Marcus Rüb" userId="666c376964fbb763" providerId="LiveId" clId="{9D9A4BEF-6C23-4FA2-84EA-A962EE1F7493}" dt="2021-01-22T09:13:15.557" v="34" actId="47"/>
          <pc:sldLayoutMkLst>
            <pc:docMk/>
            <pc:sldMasterMk cId="1956137551" sldId="2147483675"/>
            <pc:sldLayoutMk cId="295122254" sldId="2147483683"/>
          </pc:sldLayoutMkLst>
        </pc:sldLayoutChg>
        <pc:sldLayoutChg chg="del">
          <pc:chgData name="Marcus Rüb" userId="666c376964fbb763" providerId="LiveId" clId="{9D9A4BEF-6C23-4FA2-84EA-A962EE1F7493}" dt="2021-01-22T09:13:15.557" v="34" actId="47"/>
          <pc:sldLayoutMkLst>
            <pc:docMk/>
            <pc:sldMasterMk cId="1956137551" sldId="2147483675"/>
            <pc:sldLayoutMk cId="3234423998" sldId="2147483684"/>
          </pc:sldLayoutMkLst>
        </pc:sldLayoutChg>
        <pc:sldLayoutChg chg="del">
          <pc:chgData name="Marcus Rüb" userId="666c376964fbb763" providerId="LiveId" clId="{9D9A4BEF-6C23-4FA2-84EA-A962EE1F7493}" dt="2021-01-22T09:13:15.557" v="34" actId="47"/>
          <pc:sldLayoutMkLst>
            <pc:docMk/>
            <pc:sldMasterMk cId="1956137551" sldId="2147483675"/>
            <pc:sldLayoutMk cId="3747933719" sldId="2147483685"/>
          </pc:sldLayoutMkLst>
        </pc:sldLayoutChg>
        <pc:sldLayoutChg chg="del">
          <pc:chgData name="Marcus Rüb" userId="666c376964fbb763" providerId="LiveId" clId="{9D9A4BEF-6C23-4FA2-84EA-A962EE1F7493}" dt="2021-01-22T09:13:15.557" v="34" actId="47"/>
          <pc:sldLayoutMkLst>
            <pc:docMk/>
            <pc:sldMasterMk cId="1956137551" sldId="2147483675"/>
            <pc:sldLayoutMk cId="3192750148" sldId="2147483686"/>
          </pc:sldLayoutMkLst>
        </pc:sldLayoutChg>
        <pc:sldLayoutChg chg="del">
          <pc:chgData name="Marcus Rüb" userId="666c376964fbb763" providerId="LiveId" clId="{9D9A4BEF-6C23-4FA2-84EA-A962EE1F7493}" dt="2021-01-22T09:13:15.557" v="34" actId="47"/>
          <pc:sldLayoutMkLst>
            <pc:docMk/>
            <pc:sldMasterMk cId="1956137551" sldId="2147483675"/>
            <pc:sldLayoutMk cId="2150316533" sldId="2147483687"/>
          </pc:sldLayoutMkLst>
        </pc:sldLayoutChg>
      </pc:sldMasterChg>
      <pc:sldMasterChg chg="del delSldLayout">
        <pc:chgData name="Marcus Rüb" userId="666c376964fbb763" providerId="LiveId" clId="{9D9A4BEF-6C23-4FA2-84EA-A962EE1F7493}" dt="2021-01-22T09:13:16.211" v="38" actId="47"/>
        <pc:sldMasterMkLst>
          <pc:docMk/>
          <pc:sldMasterMk cId="4081765253" sldId="2147483696"/>
        </pc:sldMasterMkLst>
        <pc:sldLayoutChg chg="del">
          <pc:chgData name="Marcus Rüb" userId="666c376964fbb763" providerId="LiveId" clId="{9D9A4BEF-6C23-4FA2-84EA-A962EE1F7493}" dt="2021-01-22T09:13:16.211" v="38" actId="47"/>
          <pc:sldLayoutMkLst>
            <pc:docMk/>
            <pc:sldMasterMk cId="4081765253" sldId="2147483696"/>
            <pc:sldLayoutMk cId="386663020" sldId="2147483697"/>
          </pc:sldLayoutMkLst>
        </pc:sldLayoutChg>
        <pc:sldLayoutChg chg="del">
          <pc:chgData name="Marcus Rüb" userId="666c376964fbb763" providerId="LiveId" clId="{9D9A4BEF-6C23-4FA2-84EA-A962EE1F7493}" dt="2021-01-22T09:13:16.211" v="38" actId="47"/>
          <pc:sldLayoutMkLst>
            <pc:docMk/>
            <pc:sldMasterMk cId="4081765253" sldId="2147483696"/>
            <pc:sldLayoutMk cId="2618335834" sldId="2147483698"/>
          </pc:sldLayoutMkLst>
        </pc:sldLayoutChg>
        <pc:sldLayoutChg chg="del">
          <pc:chgData name="Marcus Rüb" userId="666c376964fbb763" providerId="LiveId" clId="{9D9A4BEF-6C23-4FA2-84EA-A962EE1F7493}" dt="2021-01-22T09:13:16.211" v="38" actId="47"/>
          <pc:sldLayoutMkLst>
            <pc:docMk/>
            <pc:sldMasterMk cId="4081765253" sldId="2147483696"/>
            <pc:sldLayoutMk cId="3587725154" sldId="2147483699"/>
          </pc:sldLayoutMkLst>
        </pc:sldLayoutChg>
        <pc:sldLayoutChg chg="del">
          <pc:chgData name="Marcus Rüb" userId="666c376964fbb763" providerId="LiveId" clId="{9D9A4BEF-6C23-4FA2-84EA-A962EE1F7493}" dt="2021-01-22T09:13:16.211" v="38" actId="47"/>
          <pc:sldLayoutMkLst>
            <pc:docMk/>
            <pc:sldMasterMk cId="4081765253" sldId="2147483696"/>
            <pc:sldLayoutMk cId="1226492162" sldId="2147483700"/>
          </pc:sldLayoutMkLst>
        </pc:sldLayoutChg>
        <pc:sldLayoutChg chg="del">
          <pc:chgData name="Marcus Rüb" userId="666c376964fbb763" providerId="LiveId" clId="{9D9A4BEF-6C23-4FA2-84EA-A962EE1F7493}" dt="2021-01-22T09:13:16.211" v="38" actId="47"/>
          <pc:sldLayoutMkLst>
            <pc:docMk/>
            <pc:sldMasterMk cId="4081765253" sldId="2147483696"/>
            <pc:sldLayoutMk cId="2342779014" sldId="2147483701"/>
          </pc:sldLayoutMkLst>
        </pc:sldLayoutChg>
        <pc:sldLayoutChg chg="del">
          <pc:chgData name="Marcus Rüb" userId="666c376964fbb763" providerId="LiveId" clId="{9D9A4BEF-6C23-4FA2-84EA-A962EE1F7493}" dt="2021-01-22T09:13:16.211" v="38" actId="47"/>
          <pc:sldLayoutMkLst>
            <pc:docMk/>
            <pc:sldMasterMk cId="4081765253" sldId="2147483696"/>
            <pc:sldLayoutMk cId="3097543918" sldId="2147483702"/>
          </pc:sldLayoutMkLst>
        </pc:sldLayoutChg>
        <pc:sldLayoutChg chg="del">
          <pc:chgData name="Marcus Rüb" userId="666c376964fbb763" providerId="LiveId" clId="{9D9A4BEF-6C23-4FA2-84EA-A962EE1F7493}" dt="2021-01-22T09:13:16.211" v="38" actId="47"/>
          <pc:sldLayoutMkLst>
            <pc:docMk/>
            <pc:sldMasterMk cId="4081765253" sldId="2147483696"/>
            <pc:sldLayoutMk cId="2816409732" sldId="2147483703"/>
          </pc:sldLayoutMkLst>
        </pc:sldLayoutChg>
        <pc:sldLayoutChg chg="del">
          <pc:chgData name="Marcus Rüb" userId="666c376964fbb763" providerId="LiveId" clId="{9D9A4BEF-6C23-4FA2-84EA-A962EE1F7493}" dt="2021-01-22T09:13:16.211" v="38" actId="47"/>
          <pc:sldLayoutMkLst>
            <pc:docMk/>
            <pc:sldMasterMk cId="4081765253" sldId="2147483696"/>
            <pc:sldLayoutMk cId="2623196231" sldId="2147483704"/>
          </pc:sldLayoutMkLst>
        </pc:sldLayoutChg>
        <pc:sldLayoutChg chg="del">
          <pc:chgData name="Marcus Rüb" userId="666c376964fbb763" providerId="LiveId" clId="{9D9A4BEF-6C23-4FA2-84EA-A962EE1F7493}" dt="2021-01-22T09:13:16.211" v="38" actId="47"/>
          <pc:sldLayoutMkLst>
            <pc:docMk/>
            <pc:sldMasterMk cId="4081765253" sldId="2147483696"/>
            <pc:sldLayoutMk cId="2705447017" sldId="2147483705"/>
          </pc:sldLayoutMkLst>
        </pc:sldLayoutChg>
        <pc:sldLayoutChg chg="del">
          <pc:chgData name="Marcus Rüb" userId="666c376964fbb763" providerId="LiveId" clId="{9D9A4BEF-6C23-4FA2-84EA-A962EE1F7493}" dt="2021-01-22T09:13:16.211" v="38" actId="47"/>
          <pc:sldLayoutMkLst>
            <pc:docMk/>
            <pc:sldMasterMk cId="4081765253" sldId="2147483696"/>
            <pc:sldLayoutMk cId="4280565992" sldId="2147483706"/>
          </pc:sldLayoutMkLst>
        </pc:sldLayoutChg>
        <pc:sldLayoutChg chg="del">
          <pc:chgData name="Marcus Rüb" userId="666c376964fbb763" providerId="LiveId" clId="{9D9A4BEF-6C23-4FA2-84EA-A962EE1F7493}" dt="2021-01-22T09:13:16.211" v="38" actId="47"/>
          <pc:sldLayoutMkLst>
            <pc:docMk/>
            <pc:sldMasterMk cId="4081765253" sldId="2147483696"/>
            <pc:sldLayoutMk cId="4103845163" sldId="2147483707"/>
          </pc:sldLayoutMkLst>
        </pc:sldLayoutChg>
      </pc:sldMasterChg>
      <pc:sldMasterChg chg="del delSldLayout">
        <pc:chgData name="Marcus Rüb" userId="666c376964fbb763" providerId="LiveId" clId="{9D9A4BEF-6C23-4FA2-84EA-A962EE1F7493}" dt="2021-01-22T09:13:15.709" v="35" actId="47"/>
        <pc:sldMasterMkLst>
          <pc:docMk/>
          <pc:sldMasterMk cId="2870321102" sldId="2147483708"/>
        </pc:sldMasterMkLst>
        <pc:sldLayoutChg chg="del">
          <pc:chgData name="Marcus Rüb" userId="666c376964fbb763" providerId="LiveId" clId="{9D9A4BEF-6C23-4FA2-84EA-A962EE1F7493}" dt="2021-01-22T09:13:15.709" v="35" actId="47"/>
          <pc:sldLayoutMkLst>
            <pc:docMk/>
            <pc:sldMasterMk cId="2870321102" sldId="2147483708"/>
            <pc:sldLayoutMk cId="1047693858" sldId="2147483709"/>
          </pc:sldLayoutMkLst>
        </pc:sldLayoutChg>
        <pc:sldLayoutChg chg="del">
          <pc:chgData name="Marcus Rüb" userId="666c376964fbb763" providerId="LiveId" clId="{9D9A4BEF-6C23-4FA2-84EA-A962EE1F7493}" dt="2021-01-22T09:13:15.709" v="35" actId="47"/>
          <pc:sldLayoutMkLst>
            <pc:docMk/>
            <pc:sldMasterMk cId="2870321102" sldId="2147483708"/>
            <pc:sldLayoutMk cId="3201317668" sldId="2147483710"/>
          </pc:sldLayoutMkLst>
        </pc:sldLayoutChg>
        <pc:sldLayoutChg chg="del">
          <pc:chgData name="Marcus Rüb" userId="666c376964fbb763" providerId="LiveId" clId="{9D9A4BEF-6C23-4FA2-84EA-A962EE1F7493}" dt="2021-01-22T09:13:15.709" v="35" actId="47"/>
          <pc:sldLayoutMkLst>
            <pc:docMk/>
            <pc:sldMasterMk cId="2870321102" sldId="2147483708"/>
            <pc:sldLayoutMk cId="2796175078" sldId="2147483711"/>
          </pc:sldLayoutMkLst>
        </pc:sldLayoutChg>
        <pc:sldLayoutChg chg="del">
          <pc:chgData name="Marcus Rüb" userId="666c376964fbb763" providerId="LiveId" clId="{9D9A4BEF-6C23-4FA2-84EA-A962EE1F7493}" dt="2021-01-22T09:13:15.709" v="35" actId="47"/>
          <pc:sldLayoutMkLst>
            <pc:docMk/>
            <pc:sldMasterMk cId="2870321102" sldId="2147483708"/>
            <pc:sldLayoutMk cId="1383102867" sldId="2147483712"/>
          </pc:sldLayoutMkLst>
        </pc:sldLayoutChg>
        <pc:sldLayoutChg chg="del">
          <pc:chgData name="Marcus Rüb" userId="666c376964fbb763" providerId="LiveId" clId="{9D9A4BEF-6C23-4FA2-84EA-A962EE1F7493}" dt="2021-01-22T09:13:15.709" v="35" actId="47"/>
          <pc:sldLayoutMkLst>
            <pc:docMk/>
            <pc:sldMasterMk cId="2870321102" sldId="2147483708"/>
            <pc:sldLayoutMk cId="3208307314" sldId="2147483713"/>
          </pc:sldLayoutMkLst>
        </pc:sldLayoutChg>
        <pc:sldLayoutChg chg="del">
          <pc:chgData name="Marcus Rüb" userId="666c376964fbb763" providerId="LiveId" clId="{9D9A4BEF-6C23-4FA2-84EA-A962EE1F7493}" dt="2021-01-22T09:13:15.709" v="35" actId="47"/>
          <pc:sldLayoutMkLst>
            <pc:docMk/>
            <pc:sldMasterMk cId="2870321102" sldId="2147483708"/>
            <pc:sldLayoutMk cId="310330784" sldId="2147483714"/>
          </pc:sldLayoutMkLst>
        </pc:sldLayoutChg>
        <pc:sldLayoutChg chg="del">
          <pc:chgData name="Marcus Rüb" userId="666c376964fbb763" providerId="LiveId" clId="{9D9A4BEF-6C23-4FA2-84EA-A962EE1F7493}" dt="2021-01-22T09:13:15.709" v="35" actId="47"/>
          <pc:sldLayoutMkLst>
            <pc:docMk/>
            <pc:sldMasterMk cId="2870321102" sldId="2147483708"/>
            <pc:sldLayoutMk cId="2848175354" sldId="2147483715"/>
          </pc:sldLayoutMkLst>
        </pc:sldLayoutChg>
        <pc:sldLayoutChg chg="del">
          <pc:chgData name="Marcus Rüb" userId="666c376964fbb763" providerId="LiveId" clId="{9D9A4BEF-6C23-4FA2-84EA-A962EE1F7493}" dt="2021-01-22T09:13:15.709" v="35" actId="47"/>
          <pc:sldLayoutMkLst>
            <pc:docMk/>
            <pc:sldMasterMk cId="2870321102" sldId="2147483708"/>
            <pc:sldLayoutMk cId="3210523321" sldId="2147483716"/>
          </pc:sldLayoutMkLst>
        </pc:sldLayoutChg>
        <pc:sldLayoutChg chg="del">
          <pc:chgData name="Marcus Rüb" userId="666c376964fbb763" providerId="LiveId" clId="{9D9A4BEF-6C23-4FA2-84EA-A962EE1F7493}" dt="2021-01-22T09:13:15.709" v="35" actId="47"/>
          <pc:sldLayoutMkLst>
            <pc:docMk/>
            <pc:sldMasterMk cId="2870321102" sldId="2147483708"/>
            <pc:sldLayoutMk cId="704815242" sldId="2147483717"/>
          </pc:sldLayoutMkLst>
        </pc:sldLayoutChg>
        <pc:sldLayoutChg chg="del">
          <pc:chgData name="Marcus Rüb" userId="666c376964fbb763" providerId="LiveId" clId="{9D9A4BEF-6C23-4FA2-84EA-A962EE1F7493}" dt="2021-01-22T09:13:15.709" v="35" actId="47"/>
          <pc:sldLayoutMkLst>
            <pc:docMk/>
            <pc:sldMasterMk cId="2870321102" sldId="2147483708"/>
            <pc:sldLayoutMk cId="1208869434" sldId="2147483718"/>
          </pc:sldLayoutMkLst>
        </pc:sldLayoutChg>
        <pc:sldLayoutChg chg="del">
          <pc:chgData name="Marcus Rüb" userId="666c376964fbb763" providerId="LiveId" clId="{9D9A4BEF-6C23-4FA2-84EA-A962EE1F7493}" dt="2021-01-22T09:13:15.709" v="35" actId="47"/>
          <pc:sldLayoutMkLst>
            <pc:docMk/>
            <pc:sldMasterMk cId="2870321102" sldId="2147483708"/>
            <pc:sldLayoutMk cId="2527043456" sldId="2147483719"/>
          </pc:sldLayoutMkLst>
        </pc:sldLayoutChg>
        <pc:sldLayoutChg chg="del">
          <pc:chgData name="Marcus Rüb" userId="666c376964fbb763" providerId="LiveId" clId="{9D9A4BEF-6C23-4FA2-84EA-A962EE1F7493}" dt="2021-01-22T09:13:15.709" v="35" actId="47"/>
          <pc:sldLayoutMkLst>
            <pc:docMk/>
            <pc:sldMasterMk cId="2870321102" sldId="2147483708"/>
            <pc:sldLayoutMk cId="422299721" sldId="2147483720"/>
          </pc:sldLayoutMkLst>
        </pc:sldLayoutChg>
        <pc:sldLayoutChg chg="del">
          <pc:chgData name="Marcus Rüb" userId="666c376964fbb763" providerId="LiveId" clId="{9D9A4BEF-6C23-4FA2-84EA-A962EE1F7493}" dt="2021-01-22T09:13:15.709" v="35" actId="47"/>
          <pc:sldLayoutMkLst>
            <pc:docMk/>
            <pc:sldMasterMk cId="2870321102" sldId="2147483708"/>
            <pc:sldLayoutMk cId="1545930127" sldId="2147483721"/>
          </pc:sldLayoutMkLst>
        </pc:sldLayoutChg>
        <pc:sldLayoutChg chg="del">
          <pc:chgData name="Marcus Rüb" userId="666c376964fbb763" providerId="LiveId" clId="{9D9A4BEF-6C23-4FA2-84EA-A962EE1F7493}" dt="2021-01-22T09:13:15.709" v="35" actId="47"/>
          <pc:sldLayoutMkLst>
            <pc:docMk/>
            <pc:sldMasterMk cId="2870321102" sldId="2147483708"/>
            <pc:sldLayoutMk cId="2248739112" sldId="2147483722"/>
          </pc:sldLayoutMkLst>
        </pc:sldLayoutChg>
        <pc:sldLayoutChg chg="del">
          <pc:chgData name="Marcus Rüb" userId="666c376964fbb763" providerId="LiveId" clId="{9D9A4BEF-6C23-4FA2-84EA-A962EE1F7493}" dt="2021-01-22T09:13:15.709" v="35" actId="47"/>
          <pc:sldLayoutMkLst>
            <pc:docMk/>
            <pc:sldMasterMk cId="2870321102" sldId="2147483708"/>
            <pc:sldLayoutMk cId="3954653395" sldId="2147483723"/>
          </pc:sldLayoutMkLst>
        </pc:sldLayoutChg>
        <pc:sldLayoutChg chg="del">
          <pc:chgData name="Marcus Rüb" userId="666c376964fbb763" providerId="LiveId" clId="{9D9A4BEF-6C23-4FA2-84EA-A962EE1F7493}" dt="2021-01-22T09:13:15.709" v="35" actId="47"/>
          <pc:sldLayoutMkLst>
            <pc:docMk/>
            <pc:sldMasterMk cId="2870321102" sldId="2147483708"/>
            <pc:sldLayoutMk cId="864470903" sldId="2147483724"/>
          </pc:sldLayoutMkLst>
        </pc:sldLayoutChg>
        <pc:sldLayoutChg chg="del">
          <pc:chgData name="Marcus Rüb" userId="666c376964fbb763" providerId="LiveId" clId="{9D9A4BEF-6C23-4FA2-84EA-A962EE1F7493}" dt="2021-01-22T09:13:15.709" v="35" actId="47"/>
          <pc:sldLayoutMkLst>
            <pc:docMk/>
            <pc:sldMasterMk cId="2870321102" sldId="2147483708"/>
            <pc:sldLayoutMk cId="2176662212" sldId="2147483725"/>
          </pc:sldLayoutMkLst>
        </pc:sldLayoutChg>
        <pc:sldLayoutChg chg="del">
          <pc:chgData name="Marcus Rüb" userId="666c376964fbb763" providerId="LiveId" clId="{9D9A4BEF-6C23-4FA2-84EA-A962EE1F7493}" dt="2021-01-22T09:13:15.709" v="35" actId="47"/>
          <pc:sldLayoutMkLst>
            <pc:docMk/>
            <pc:sldMasterMk cId="2870321102" sldId="2147483708"/>
            <pc:sldLayoutMk cId="407754755" sldId="2147483726"/>
          </pc:sldLayoutMkLst>
        </pc:sldLayoutChg>
      </pc:sldMasterChg>
      <pc:sldMasterChg chg="del delSldLayout">
        <pc:chgData name="Marcus Rüb" userId="666c376964fbb763" providerId="LiveId" clId="{9D9A4BEF-6C23-4FA2-84EA-A962EE1F7493}" dt="2021-01-22T09:13:15.825" v="36" actId="47"/>
        <pc:sldMasterMkLst>
          <pc:docMk/>
          <pc:sldMasterMk cId="3318706408" sldId="2147483727"/>
        </pc:sldMasterMkLst>
        <pc:sldLayoutChg chg="del">
          <pc:chgData name="Marcus Rüb" userId="666c376964fbb763" providerId="LiveId" clId="{9D9A4BEF-6C23-4FA2-84EA-A962EE1F7493}" dt="2021-01-22T09:13:15.825" v="36" actId="47"/>
          <pc:sldLayoutMkLst>
            <pc:docMk/>
            <pc:sldMasterMk cId="3318706408" sldId="2147483727"/>
            <pc:sldLayoutMk cId="3557964170" sldId="2147483728"/>
          </pc:sldLayoutMkLst>
        </pc:sldLayoutChg>
        <pc:sldLayoutChg chg="del">
          <pc:chgData name="Marcus Rüb" userId="666c376964fbb763" providerId="LiveId" clId="{9D9A4BEF-6C23-4FA2-84EA-A962EE1F7493}" dt="2021-01-22T09:13:15.825" v="36" actId="47"/>
          <pc:sldLayoutMkLst>
            <pc:docMk/>
            <pc:sldMasterMk cId="3318706408" sldId="2147483727"/>
            <pc:sldLayoutMk cId="3036012875" sldId="2147483729"/>
          </pc:sldLayoutMkLst>
        </pc:sldLayoutChg>
        <pc:sldLayoutChg chg="del">
          <pc:chgData name="Marcus Rüb" userId="666c376964fbb763" providerId="LiveId" clId="{9D9A4BEF-6C23-4FA2-84EA-A962EE1F7493}" dt="2021-01-22T09:13:15.825" v="36" actId="47"/>
          <pc:sldLayoutMkLst>
            <pc:docMk/>
            <pc:sldMasterMk cId="3318706408" sldId="2147483727"/>
            <pc:sldLayoutMk cId="3824347386" sldId="2147483730"/>
          </pc:sldLayoutMkLst>
        </pc:sldLayoutChg>
        <pc:sldLayoutChg chg="del">
          <pc:chgData name="Marcus Rüb" userId="666c376964fbb763" providerId="LiveId" clId="{9D9A4BEF-6C23-4FA2-84EA-A962EE1F7493}" dt="2021-01-22T09:13:15.825" v="36" actId="47"/>
          <pc:sldLayoutMkLst>
            <pc:docMk/>
            <pc:sldMasterMk cId="3318706408" sldId="2147483727"/>
            <pc:sldLayoutMk cId="3931276663" sldId="2147483731"/>
          </pc:sldLayoutMkLst>
        </pc:sldLayoutChg>
        <pc:sldLayoutChg chg="del">
          <pc:chgData name="Marcus Rüb" userId="666c376964fbb763" providerId="LiveId" clId="{9D9A4BEF-6C23-4FA2-84EA-A962EE1F7493}" dt="2021-01-22T09:13:15.825" v="36" actId="47"/>
          <pc:sldLayoutMkLst>
            <pc:docMk/>
            <pc:sldMasterMk cId="3318706408" sldId="2147483727"/>
            <pc:sldLayoutMk cId="1159253591" sldId="2147483732"/>
          </pc:sldLayoutMkLst>
        </pc:sldLayoutChg>
        <pc:sldLayoutChg chg="del">
          <pc:chgData name="Marcus Rüb" userId="666c376964fbb763" providerId="LiveId" clId="{9D9A4BEF-6C23-4FA2-84EA-A962EE1F7493}" dt="2021-01-22T09:13:15.825" v="36" actId="47"/>
          <pc:sldLayoutMkLst>
            <pc:docMk/>
            <pc:sldMasterMk cId="3318706408" sldId="2147483727"/>
            <pc:sldLayoutMk cId="3215127922" sldId="2147483733"/>
          </pc:sldLayoutMkLst>
        </pc:sldLayoutChg>
        <pc:sldLayoutChg chg="del">
          <pc:chgData name="Marcus Rüb" userId="666c376964fbb763" providerId="LiveId" clId="{9D9A4BEF-6C23-4FA2-84EA-A962EE1F7493}" dt="2021-01-22T09:13:15.825" v="36" actId="47"/>
          <pc:sldLayoutMkLst>
            <pc:docMk/>
            <pc:sldMasterMk cId="3318706408" sldId="2147483727"/>
            <pc:sldLayoutMk cId="66696718" sldId="2147483734"/>
          </pc:sldLayoutMkLst>
        </pc:sldLayoutChg>
        <pc:sldLayoutChg chg="del">
          <pc:chgData name="Marcus Rüb" userId="666c376964fbb763" providerId="LiveId" clId="{9D9A4BEF-6C23-4FA2-84EA-A962EE1F7493}" dt="2021-01-22T09:13:15.825" v="36" actId="47"/>
          <pc:sldLayoutMkLst>
            <pc:docMk/>
            <pc:sldMasterMk cId="3318706408" sldId="2147483727"/>
            <pc:sldLayoutMk cId="73124404" sldId="2147483735"/>
          </pc:sldLayoutMkLst>
        </pc:sldLayoutChg>
        <pc:sldLayoutChg chg="del">
          <pc:chgData name="Marcus Rüb" userId="666c376964fbb763" providerId="LiveId" clId="{9D9A4BEF-6C23-4FA2-84EA-A962EE1F7493}" dt="2021-01-22T09:13:15.825" v="36" actId="47"/>
          <pc:sldLayoutMkLst>
            <pc:docMk/>
            <pc:sldMasterMk cId="3318706408" sldId="2147483727"/>
            <pc:sldLayoutMk cId="3484217084" sldId="2147483736"/>
          </pc:sldLayoutMkLst>
        </pc:sldLayoutChg>
        <pc:sldLayoutChg chg="del">
          <pc:chgData name="Marcus Rüb" userId="666c376964fbb763" providerId="LiveId" clId="{9D9A4BEF-6C23-4FA2-84EA-A962EE1F7493}" dt="2021-01-22T09:13:15.825" v="36" actId="47"/>
          <pc:sldLayoutMkLst>
            <pc:docMk/>
            <pc:sldMasterMk cId="3318706408" sldId="2147483727"/>
            <pc:sldLayoutMk cId="3948996937" sldId="2147483737"/>
          </pc:sldLayoutMkLst>
        </pc:sldLayoutChg>
        <pc:sldLayoutChg chg="del">
          <pc:chgData name="Marcus Rüb" userId="666c376964fbb763" providerId="LiveId" clId="{9D9A4BEF-6C23-4FA2-84EA-A962EE1F7493}" dt="2021-01-22T09:13:15.825" v="36" actId="47"/>
          <pc:sldLayoutMkLst>
            <pc:docMk/>
            <pc:sldMasterMk cId="3318706408" sldId="2147483727"/>
            <pc:sldLayoutMk cId="3491605945" sldId="2147483738"/>
          </pc:sldLayoutMkLst>
        </pc:sldLayoutChg>
        <pc:sldLayoutChg chg="del">
          <pc:chgData name="Marcus Rüb" userId="666c376964fbb763" providerId="LiveId" clId="{9D9A4BEF-6C23-4FA2-84EA-A962EE1F7493}" dt="2021-01-22T09:13:15.825" v="36" actId="47"/>
          <pc:sldLayoutMkLst>
            <pc:docMk/>
            <pc:sldMasterMk cId="3318706408" sldId="2147483727"/>
            <pc:sldLayoutMk cId="3249367040" sldId="2147483739"/>
          </pc:sldLayoutMkLst>
        </pc:sldLayoutChg>
      </pc:sldMasterChg>
      <pc:sldMasterChg chg="del delSldLayout">
        <pc:chgData name="Marcus Rüb" userId="666c376964fbb763" providerId="LiveId" clId="{9D9A4BEF-6C23-4FA2-84EA-A962EE1F7493}" dt="2021-01-22T09:13:15.268" v="33" actId="47"/>
        <pc:sldMasterMkLst>
          <pc:docMk/>
          <pc:sldMasterMk cId="3833975963" sldId="2147483740"/>
        </pc:sldMasterMkLst>
        <pc:sldLayoutChg chg="del">
          <pc:chgData name="Marcus Rüb" userId="666c376964fbb763" providerId="LiveId" clId="{9D9A4BEF-6C23-4FA2-84EA-A962EE1F7493}" dt="2021-01-22T09:13:15.268" v="33" actId="47"/>
          <pc:sldLayoutMkLst>
            <pc:docMk/>
            <pc:sldMasterMk cId="3833975963" sldId="2147483740"/>
            <pc:sldLayoutMk cId="2128724041" sldId="2147483741"/>
          </pc:sldLayoutMkLst>
        </pc:sldLayoutChg>
        <pc:sldLayoutChg chg="del">
          <pc:chgData name="Marcus Rüb" userId="666c376964fbb763" providerId="LiveId" clId="{9D9A4BEF-6C23-4FA2-84EA-A962EE1F7493}" dt="2021-01-22T09:13:15.268" v="33" actId="47"/>
          <pc:sldLayoutMkLst>
            <pc:docMk/>
            <pc:sldMasterMk cId="3833975963" sldId="2147483740"/>
            <pc:sldLayoutMk cId="1840000505" sldId="2147483742"/>
          </pc:sldLayoutMkLst>
        </pc:sldLayoutChg>
        <pc:sldLayoutChg chg="del">
          <pc:chgData name="Marcus Rüb" userId="666c376964fbb763" providerId="LiveId" clId="{9D9A4BEF-6C23-4FA2-84EA-A962EE1F7493}" dt="2021-01-22T09:13:15.268" v="33" actId="47"/>
          <pc:sldLayoutMkLst>
            <pc:docMk/>
            <pc:sldMasterMk cId="3833975963" sldId="2147483740"/>
            <pc:sldLayoutMk cId="2376575737" sldId="2147483743"/>
          </pc:sldLayoutMkLst>
        </pc:sldLayoutChg>
        <pc:sldLayoutChg chg="del">
          <pc:chgData name="Marcus Rüb" userId="666c376964fbb763" providerId="LiveId" clId="{9D9A4BEF-6C23-4FA2-84EA-A962EE1F7493}" dt="2021-01-22T09:13:15.268" v="33" actId="47"/>
          <pc:sldLayoutMkLst>
            <pc:docMk/>
            <pc:sldMasterMk cId="3833975963" sldId="2147483740"/>
            <pc:sldLayoutMk cId="1727620237" sldId="2147483744"/>
          </pc:sldLayoutMkLst>
        </pc:sldLayoutChg>
        <pc:sldLayoutChg chg="del">
          <pc:chgData name="Marcus Rüb" userId="666c376964fbb763" providerId="LiveId" clId="{9D9A4BEF-6C23-4FA2-84EA-A962EE1F7493}" dt="2021-01-22T09:13:15.268" v="33" actId="47"/>
          <pc:sldLayoutMkLst>
            <pc:docMk/>
            <pc:sldMasterMk cId="3833975963" sldId="2147483740"/>
            <pc:sldLayoutMk cId="2010020961" sldId="2147483745"/>
          </pc:sldLayoutMkLst>
        </pc:sldLayoutChg>
        <pc:sldLayoutChg chg="del">
          <pc:chgData name="Marcus Rüb" userId="666c376964fbb763" providerId="LiveId" clId="{9D9A4BEF-6C23-4FA2-84EA-A962EE1F7493}" dt="2021-01-22T09:13:15.268" v="33" actId="47"/>
          <pc:sldLayoutMkLst>
            <pc:docMk/>
            <pc:sldMasterMk cId="3833975963" sldId="2147483740"/>
            <pc:sldLayoutMk cId="1689197979" sldId="2147483746"/>
          </pc:sldLayoutMkLst>
        </pc:sldLayoutChg>
        <pc:sldLayoutChg chg="del">
          <pc:chgData name="Marcus Rüb" userId="666c376964fbb763" providerId="LiveId" clId="{9D9A4BEF-6C23-4FA2-84EA-A962EE1F7493}" dt="2021-01-22T09:13:15.268" v="33" actId="47"/>
          <pc:sldLayoutMkLst>
            <pc:docMk/>
            <pc:sldMasterMk cId="3833975963" sldId="2147483740"/>
            <pc:sldLayoutMk cId="2914780575" sldId="2147483747"/>
          </pc:sldLayoutMkLst>
        </pc:sldLayoutChg>
        <pc:sldLayoutChg chg="del">
          <pc:chgData name="Marcus Rüb" userId="666c376964fbb763" providerId="LiveId" clId="{9D9A4BEF-6C23-4FA2-84EA-A962EE1F7493}" dt="2021-01-22T09:13:15.268" v="33" actId="47"/>
          <pc:sldLayoutMkLst>
            <pc:docMk/>
            <pc:sldMasterMk cId="3833975963" sldId="2147483740"/>
            <pc:sldLayoutMk cId="1920544012" sldId="2147483748"/>
          </pc:sldLayoutMkLst>
        </pc:sldLayoutChg>
        <pc:sldLayoutChg chg="del">
          <pc:chgData name="Marcus Rüb" userId="666c376964fbb763" providerId="LiveId" clId="{9D9A4BEF-6C23-4FA2-84EA-A962EE1F7493}" dt="2021-01-22T09:13:15.268" v="33" actId="47"/>
          <pc:sldLayoutMkLst>
            <pc:docMk/>
            <pc:sldMasterMk cId="3833975963" sldId="2147483740"/>
            <pc:sldLayoutMk cId="1484585161" sldId="2147483749"/>
          </pc:sldLayoutMkLst>
        </pc:sldLayoutChg>
        <pc:sldLayoutChg chg="del">
          <pc:chgData name="Marcus Rüb" userId="666c376964fbb763" providerId="LiveId" clId="{9D9A4BEF-6C23-4FA2-84EA-A962EE1F7493}" dt="2021-01-22T09:13:15.268" v="33" actId="47"/>
          <pc:sldLayoutMkLst>
            <pc:docMk/>
            <pc:sldMasterMk cId="3833975963" sldId="2147483740"/>
            <pc:sldLayoutMk cId="380322532" sldId="2147483750"/>
          </pc:sldLayoutMkLst>
        </pc:sldLayoutChg>
        <pc:sldLayoutChg chg="del">
          <pc:chgData name="Marcus Rüb" userId="666c376964fbb763" providerId="LiveId" clId="{9D9A4BEF-6C23-4FA2-84EA-A962EE1F7493}" dt="2021-01-22T09:13:15.268" v="33" actId="47"/>
          <pc:sldLayoutMkLst>
            <pc:docMk/>
            <pc:sldMasterMk cId="3833975963" sldId="2147483740"/>
            <pc:sldLayoutMk cId="2931936123" sldId="2147483751"/>
          </pc:sldLayoutMkLst>
        </pc:sldLayoutChg>
      </pc:sldMasterChg>
      <pc:sldMasterChg chg="del delSldLayout">
        <pc:chgData name="Marcus Rüb" userId="666c376964fbb763" providerId="LiveId" clId="{9D9A4BEF-6C23-4FA2-84EA-A962EE1F7493}" dt="2021-01-22T09:13:16.019" v="37" actId="47"/>
        <pc:sldMasterMkLst>
          <pc:docMk/>
          <pc:sldMasterMk cId="1088567634" sldId="2147483752"/>
        </pc:sldMasterMkLst>
        <pc:sldLayoutChg chg="del">
          <pc:chgData name="Marcus Rüb" userId="666c376964fbb763" providerId="LiveId" clId="{9D9A4BEF-6C23-4FA2-84EA-A962EE1F7493}" dt="2021-01-22T09:13:16.019" v="37" actId="47"/>
          <pc:sldLayoutMkLst>
            <pc:docMk/>
            <pc:sldMasterMk cId="1088567634" sldId="2147483752"/>
            <pc:sldLayoutMk cId="2681736313" sldId="2147483753"/>
          </pc:sldLayoutMkLst>
        </pc:sldLayoutChg>
        <pc:sldLayoutChg chg="del">
          <pc:chgData name="Marcus Rüb" userId="666c376964fbb763" providerId="LiveId" clId="{9D9A4BEF-6C23-4FA2-84EA-A962EE1F7493}" dt="2021-01-22T09:13:16.019" v="37" actId="47"/>
          <pc:sldLayoutMkLst>
            <pc:docMk/>
            <pc:sldMasterMk cId="1088567634" sldId="2147483752"/>
            <pc:sldLayoutMk cId="2088375568" sldId="2147483754"/>
          </pc:sldLayoutMkLst>
        </pc:sldLayoutChg>
        <pc:sldLayoutChg chg="del">
          <pc:chgData name="Marcus Rüb" userId="666c376964fbb763" providerId="LiveId" clId="{9D9A4BEF-6C23-4FA2-84EA-A962EE1F7493}" dt="2021-01-22T09:13:16.019" v="37" actId="47"/>
          <pc:sldLayoutMkLst>
            <pc:docMk/>
            <pc:sldMasterMk cId="1088567634" sldId="2147483752"/>
            <pc:sldLayoutMk cId="3107479320" sldId="2147483755"/>
          </pc:sldLayoutMkLst>
        </pc:sldLayoutChg>
        <pc:sldLayoutChg chg="del">
          <pc:chgData name="Marcus Rüb" userId="666c376964fbb763" providerId="LiveId" clId="{9D9A4BEF-6C23-4FA2-84EA-A962EE1F7493}" dt="2021-01-22T09:13:16.019" v="37" actId="47"/>
          <pc:sldLayoutMkLst>
            <pc:docMk/>
            <pc:sldMasterMk cId="1088567634" sldId="2147483752"/>
            <pc:sldLayoutMk cId="789990413" sldId="2147483756"/>
          </pc:sldLayoutMkLst>
        </pc:sldLayoutChg>
        <pc:sldLayoutChg chg="del">
          <pc:chgData name="Marcus Rüb" userId="666c376964fbb763" providerId="LiveId" clId="{9D9A4BEF-6C23-4FA2-84EA-A962EE1F7493}" dt="2021-01-22T09:13:16.019" v="37" actId="47"/>
          <pc:sldLayoutMkLst>
            <pc:docMk/>
            <pc:sldMasterMk cId="1088567634" sldId="2147483752"/>
            <pc:sldLayoutMk cId="1555503072" sldId="2147483757"/>
          </pc:sldLayoutMkLst>
        </pc:sldLayoutChg>
        <pc:sldLayoutChg chg="del">
          <pc:chgData name="Marcus Rüb" userId="666c376964fbb763" providerId="LiveId" clId="{9D9A4BEF-6C23-4FA2-84EA-A962EE1F7493}" dt="2021-01-22T09:13:16.019" v="37" actId="47"/>
          <pc:sldLayoutMkLst>
            <pc:docMk/>
            <pc:sldMasterMk cId="1088567634" sldId="2147483752"/>
            <pc:sldLayoutMk cId="1686159179" sldId="2147483758"/>
          </pc:sldLayoutMkLst>
        </pc:sldLayoutChg>
        <pc:sldLayoutChg chg="del">
          <pc:chgData name="Marcus Rüb" userId="666c376964fbb763" providerId="LiveId" clId="{9D9A4BEF-6C23-4FA2-84EA-A962EE1F7493}" dt="2021-01-22T09:13:16.019" v="37" actId="47"/>
          <pc:sldLayoutMkLst>
            <pc:docMk/>
            <pc:sldMasterMk cId="1088567634" sldId="2147483752"/>
            <pc:sldLayoutMk cId="1077140808" sldId="2147483759"/>
          </pc:sldLayoutMkLst>
        </pc:sldLayoutChg>
        <pc:sldLayoutChg chg="del">
          <pc:chgData name="Marcus Rüb" userId="666c376964fbb763" providerId="LiveId" clId="{9D9A4BEF-6C23-4FA2-84EA-A962EE1F7493}" dt="2021-01-22T09:13:16.019" v="37" actId="47"/>
          <pc:sldLayoutMkLst>
            <pc:docMk/>
            <pc:sldMasterMk cId="1088567634" sldId="2147483752"/>
            <pc:sldLayoutMk cId="2313169708" sldId="2147483760"/>
          </pc:sldLayoutMkLst>
        </pc:sldLayoutChg>
        <pc:sldLayoutChg chg="del">
          <pc:chgData name="Marcus Rüb" userId="666c376964fbb763" providerId="LiveId" clId="{9D9A4BEF-6C23-4FA2-84EA-A962EE1F7493}" dt="2021-01-22T09:13:16.019" v="37" actId="47"/>
          <pc:sldLayoutMkLst>
            <pc:docMk/>
            <pc:sldMasterMk cId="1088567634" sldId="2147483752"/>
            <pc:sldLayoutMk cId="2462865304" sldId="2147483761"/>
          </pc:sldLayoutMkLst>
        </pc:sldLayoutChg>
        <pc:sldLayoutChg chg="del">
          <pc:chgData name="Marcus Rüb" userId="666c376964fbb763" providerId="LiveId" clId="{9D9A4BEF-6C23-4FA2-84EA-A962EE1F7493}" dt="2021-01-22T09:13:16.019" v="37" actId="47"/>
          <pc:sldLayoutMkLst>
            <pc:docMk/>
            <pc:sldMasterMk cId="1088567634" sldId="2147483752"/>
            <pc:sldLayoutMk cId="2677599826" sldId="2147483762"/>
          </pc:sldLayoutMkLst>
        </pc:sldLayoutChg>
        <pc:sldLayoutChg chg="del">
          <pc:chgData name="Marcus Rüb" userId="666c376964fbb763" providerId="LiveId" clId="{9D9A4BEF-6C23-4FA2-84EA-A962EE1F7493}" dt="2021-01-22T09:13:16.019" v="37" actId="47"/>
          <pc:sldLayoutMkLst>
            <pc:docMk/>
            <pc:sldMasterMk cId="1088567634" sldId="2147483752"/>
            <pc:sldLayoutMk cId="1464318116" sldId="2147483763"/>
          </pc:sldLayoutMkLst>
        </pc:sldLayoutChg>
      </pc:sldMasterChg>
      <pc:sldMasterChg chg="delSldLayout">
        <pc:chgData name="Marcus Rüb" userId="666c376964fbb763" providerId="LiveId" clId="{9D9A4BEF-6C23-4FA2-84EA-A962EE1F7493}" dt="2021-01-22T09:13:14.859" v="31" actId="47"/>
        <pc:sldMasterMkLst>
          <pc:docMk/>
          <pc:sldMasterMk cId="1375292869" sldId="2147483777"/>
        </pc:sldMasterMkLst>
        <pc:sldLayoutChg chg="del">
          <pc:chgData name="Marcus Rüb" userId="666c376964fbb763" providerId="LiveId" clId="{9D9A4BEF-6C23-4FA2-84EA-A962EE1F7493}" dt="2021-01-22T09:13:14.859" v="31" actId="47"/>
          <pc:sldLayoutMkLst>
            <pc:docMk/>
            <pc:sldMasterMk cId="1375292869" sldId="2147483777"/>
            <pc:sldLayoutMk cId="1213210527" sldId="2147483807"/>
          </pc:sldLayoutMkLst>
        </pc:sldLayoutChg>
      </pc:sldMasterChg>
    </pc:docChg>
  </pc:docChgLst>
  <pc:docChgLst>
    <pc:chgData name="Marcus Rüb" userId="666c376964fbb763" providerId="LiveId" clId="{13194C0F-E735-4C98-B877-35E88BECF229}"/>
    <pc:docChg chg="undo custSel addSld delSld modSld sldOrd">
      <pc:chgData name="Marcus Rüb" userId="666c376964fbb763" providerId="LiveId" clId="{13194C0F-E735-4C98-B877-35E88BECF229}" dt="2020-11-04T19:00:12.239" v="1112" actId="478"/>
      <pc:docMkLst>
        <pc:docMk/>
      </pc:docMkLst>
      <pc:sldChg chg="modSp">
        <pc:chgData name="Marcus Rüb" userId="666c376964fbb763" providerId="LiveId" clId="{13194C0F-E735-4C98-B877-35E88BECF229}" dt="2020-11-03T13:15:47.402" v="27"/>
        <pc:sldMkLst>
          <pc:docMk/>
          <pc:sldMk cId="48010335" sldId="265"/>
        </pc:sldMkLst>
        <pc:spChg chg="mod">
          <ac:chgData name="Marcus Rüb" userId="666c376964fbb763" providerId="LiveId" clId="{13194C0F-E735-4C98-B877-35E88BECF229}" dt="2020-11-03T13:15:47.402" v="27"/>
          <ac:spMkLst>
            <pc:docMk/>
            <pc:sldMk cId="48010335" sldId="265"/>
            <ac:spMk id="12" creationId="{00000000-0000-0000-0000-000000000000}"/>
          </ac:spMkLst>
        </pc:spChg>
      </pc:sldChg>
      <pc:sldChg chg="modSp">
        <pc:chgData name="Marcus Rüb" userId="666c376964fbb763" providerId="LiveId" clId="{13194C0F-E735-4C98-B877-35E88BECF229}" dt="2020-11-03T13:16:34.840" v="34" actId="20577"/>
        <pc:sldMkLst>
          <pc:docMk/>
          <pc:sldMk cId="2341834958" sldId="273"/>
        </pc:sldMkLst>
        <pc:spChg chg="mod">
          <ac:chgData name="Marcus Rüb" userId="666c376964fbb763" providerId="LiveId" clId="{13194C0F-E735-4C98-B877-35E88BECF229}" dt="2020-11-03T13:16:26.750" v="31" actId="20577"/>
          <ac:spMkLst>
            <pc:docMk/>
            <pc:sldMk cId="2341834958" sldId="273"/>
            <ac:spMk id="79" creationId="{27777B79-3773-4E21-8C8B-AF1A50BB433A}"/>
          </ac:spMkLst>
        </pc:spChg>
        <pc:spChg chg="mod">
          <ac:chgData name="Marcus Rüb" userId="666c376964fbb763" providerId="LiveId" clId="{13194C0F-E735-4C98-B877-35E88BECF229}" dt="2020-11-03T13:16:34.840" v="34" actId="20577"/>
          <ac:spMkLst>
            <pc:docMk/>
            <pc:sldMk cId="2341834958" sldId="273"/>
            <ac:spMk id="80" creationId="{07165EE8-F79D-468A-BD06-4E3B9AEDA7F7}"/>
          </ac:spMkLst>
        </pc:spChg>
        <pc:spChg chg="mod">
          <ac:chgData name="Marcus Rüb" userId="666c376964fbb763" providerId="LiveId" clId="{13194C0F-E735-4C98-B877-35E88BECF229}" dt="2020-11-03T13:14:26.515" v="18"/>
          <ac:spMkLst>
            <pc:docMk/>
            <pc:sldMk cId="2341834958" sldId="273"/>
            <ac:spMk id="81" creationId="{78ACDE52-79D6-470B-868A-EB28214A5AA4}"/>
          </ac:spMkLst>
        </pc:spChg>
        <pc:spChg chg="mod">
          <ac:chgData name="Marcus Rüb" userId="666c376964fbb763" providerId="LiveId" clId="{13194C0F-E735-4C98-B877-35E88BECF229}" dt="2020-11-03T13:14:28.678" v="19"/>
          <ac:spMkLst>
            <pc:docMk/>
            <pc:sldMk cId="2341834958" sldId="273"/>
            <ac:spMk id="82" creationId="{DC870815-5DFA-4DE2-BA7A-C810010B5486}"/>
          </ac:spMkLst>
        </pc:spChg>
        <pc:grpChg chg="mod">
          <ac:chgData name="Marcus Rüb" userId="666c376964fbb763" providerId="LiveId" clId="{13194C0F-E735-4C98-B877-35E88BECF229}" dt="2020-11-03T13:16:31.665" v="32" actId="1076"/>
          <ac:grpSpMkLst>
            <pc:docMk/>
            <pc:sldMk cId="2341834958" sldId="273"/>
            <ac:grpSpMk id="5" creationId="{DBC0AC0B-7572-433B-B6E1-194D596CFFFB}"/>
          </ac:grpSpMkLst>
        </pc:grpChg>
      </pc:sldChg>
      <pc:sldChg chg="modSp">
        <pc:chgData name="Marcus Rüb" userId="666c376964fbb763" providerId="LiveId" clId="{13194C0F-E735-4C98-B877-35E88BECF229}" dt="2020-11-03T13:12:55.218" v="8" actId="20577"/>
        <pc:sldMkLst>
          <pc:docMk/>
          <pc:sldMk cId="226842763" sldId="538"/>
        </pc:sldMkLst>
        <pc:spChg chg="mod">
          <ac:chgData name="Marcus Rüb" userId="666c376964fbb763" providerId="LiveId" clId="{13194C0F-E735-4C98-B877-35E88BECF229}" dt="2020-11-03T13:12:55.218" v="8" actId="20577"/>
          <ac:spMkLst>
            <pc:docMk/>
            <pc:sldMk cId="226842763" sldId="538"/>
            <ac:spMk id="2" creationId="{00000000-0000-0000-0000-000000000000}"/>
          </ac:spMkLst>
        </pc:spChg>
      </pc:sldChg>
      <pc:sldChg chg="modSp">
        <pc:chgData name="Marcus Rüb" userId="666c376964fbb763" providerId="LiveId" clId="{13194C0F-E735-4C98-B877-35E88BECF229}" dt="2020-11-03T13:13:29.040" v="11" actId="20577"/>
        <pc:sldMkLst>
          <pc:docMk/>
          <pc:sldMk cId="2868653396" sldId="557"/>
        </pc:sldMkLst>
        <pc:spChg chg="mod">
          <ac:chgData name="Marcus Rüb" userId="666c376964fbb763" providerId="LiveId" clId="{13194C0F-E735-4C98-B877-35E88BECF229}" dt="2020-11-03T13:13:07.520" v="9" actId="20577"/>
          <ac:spMkLst>
            <pc:docMk/>
            <pc:sldMk cId="2868653396" sldId="557"/>
            <ac:spMk id="6" creationId="{A09EAC5A-EB90-4AFE-8B79-588B159D8788}"/>
          </ac:spMkLst>
        </pc:spChg>
        <pc:spChg chg="mod">
          <ac:chgData name="Marcus Rüb" userId="666c376964fbb763" providerId="LiveId" clId="{13194C0F-E735-4C98-B877-35E88BECF229}" dt="2020-11-03T13:13:29.040" v="11" actId="20577"/>
          <ac:spMkLst>
            <pc:docMk/>
            <pc:sldMk cId="2868653396" sldId="557"/>
            <ac:spMk id="9" creationId="{FC0F25C8-3B91-4A65-B1D3-0DB0A6E5FD66}"/>
          </ac:spMkLst>
        </pc:spChg>
      </pc:sldChg>
      <pc:sldChg chg="delSp">
        <pc:chgData name="Marcus Rüb" userId="666c376964fbb763" providerId="LiveId" clId="{13194C0F-E735-4C98-B877-35E88BECF229}" dt="2020-11-04T19:00:12.239" v="1112" actId="478"/>
        <pc:sldMkLst>
          <pc:docMk/>
          <pc:sldMk cId="1939656451" sldId="560"/>
        </pc:sldMkLst>
        <pc:spChg chg="del">
          <ac:chgData name="Marcus Rüb" userId="666c376964fbb763" providerId="LiveId" clId="{13194C0F-E735-4C98-B877-35E88BECF229}" dt="2020-11-04T19:00:12.239" v="1112" actId="478"/>
          <ac:spMkLst>
            <pc:docMk/>
            <pc:sldMk cId="1939656451" sldId="560"/>
            <ac:spMk id="4" creationId="{EA5F9AA1-401B-4B6C-92AA-92C2A023F84E}"/>
          </ac:spMkLst>
        </pc:spChg>
      </pc:sldChg>
      <pc:sldChg chg="addSp delSp modSp setBg">
        <pc:chgData name="Marcus Rüb" userId="666c376964fbb763" providerId="LiveId" clId="{13194C0F-E735-4C98-B877-35E88BECF229}" dt="2020-11-03T22:24:29.873" v="1031" actId="33524"/>
        <pc:sldMkLst>
          <pc:docMk/>
          <pc:sldMk cId="303323469" sldId="561"/>
        </pc:sldMkLst>
        <pc:spChg chg="mod">
          <ac:chgData name="Marcus Rüb" userId="666c376964fbb763" providerId="LiveId" clId="{13194C0F-E735-4C98-B877-35E88BECF229}" dt="2020-11-03T21:46:04.060" v="40"/>
          <ac:spMkLst>
            <pc:docMk/>
            <pc:sldMk cId="303323469" sldId="561"/>
            <ac:spMk id="2" creationId="{520D07F2-4E35-48E2-8F64-4AFAE6B22CC2}"/>
          </ac:spMkLst>
        </pc:spChg>
        <pc:spChg chg="add del">
          <ac:chgData name="Marcus Rüb" userId="666c376964fbb763" providerId="LiveId" clId="{13194C0F-E735-4C98-B877-35E88BECF229}" dt="2020-11-03T22:17:26.854" v="897"/>
          <ac:spMkLst>
            <pc:docMk/>
            <pc:sldMk cId="303323469" sldId="561"/>
            <ac:spMk id="3" creationId="{B7D62006-0AD4-4CFE-8ADC-B6C9B83EE3A3}"/>
          </ac:spMkLst>
        </pc:spChg>
        <pc:spChg chg="add del">
          <ac:chgData name="Marcus Rüb" userId="666c376964fbb763" providerId="LiveId" clId="{13194C0F-E735-4C98-B877-35E88BECF229}" dt="2020-11-03T22:17:26.854" v="897"/>
          <ac:spMkLst>
            <pc:docMk/>
            <pc:sldMk cId="303323469" sldId="561"/>
            <ac:spMk id="4" creationId="{0DE03136-A281-474D-B620-49D13C046331}"/>
          </ac:spMkLst>
        </pc:spChg>
        <pc:spChg chg="add del">
          <ac:chgData name="Marcus Rüb" userId="666c376964fbb763" providerId="LiveId" clId="{13194C0F-E735-4C98-B877-35E88BECF229}" dt="2020-11-03T22:17:30.340" v="899"/>
          <ac:spMkLst>
            <pc:docMk/>
            <pc:sldMk cId="303323469" sldId="561"/>
            <ac:spMk id="6" creationId="{69A2CD16-C81B-4907-ADED-75F5F16A96CB}"/>
          </ac:spMkLst>
        </pc:spChg>
        <pc:spChg chg="mod">
          <ac:chgData name="Marcus Rüb" userId="666c376964fbb763" providerId="LiveId" clId="{13194C0F-E735-4C98-B877-35E88BECF229}" dt="2020-11-03T22:24:29.873" v="1031" actId="33524"/>
          <ac:spMkLst>
            <pc:docMk/>
            <pc:sldMk cId="303323469" sldId="561"/>
            <ac:spMk id="7" creationId="{61A49C3B-E0E1-4085-8A72-FD3F722CFAC8}"/>
          </ac:spMkLst>
        </pc:spChg>
        <pc:spChg chg="add del">
          <ac:chgData name="Marcus Rüb" userId="666c376964fbb763" providerId="LiveId" clId="{13194C0F-E735-4C98-B877-35E88BECF229}" dt="2020-11-03T22:17:30.340" v="899"/>
          <ac:spMkLst>
            <pc:docMk/>
            <pc:sldMk cId="303323469" sldId="561"/>
            <ac:spMk id="8" creationId="{E777EC25-EAF5-4752-BD48-733E20C816FD}"/>
          </ac:spMkLst>
        </pc:spChg>
        <pc:spChg chg="add del">
          <ac:chgData name="Marcus Rüb" userId="666c376964fbb763" providerId="LiveId" clId="{13194C0F-E735-4C98-B877-35E88BECF229}" dt="2020-11-03T22:17:40.801" v="901"/>
          <ac:spMkLst>
            <pc:docMk/>
            <pc:sldMk cId="303323469" sldId="561"/>
            <ac:spMk id="9" creationId="{206DC31D-5EE3-420E-ADEF-FE33612EB1BE}"/>
          </ac:spMkLst>
        </pc:spChg>
        <pc:spChg chg="add del">
          <ac:chgData name="Marcus Rüb" userId="666c376964fbb763" providerId="LiveId" clId="{13194C0F-E735-4C98-B877-35E88BECF229}" dt="2020-11-03T22:17:40.801" v="901"/>
          <ac:spMkLst>
            <pc:docMk/>
            <pc:sldMk cId="303323469" sldId="561"/>
            <ac:spMk id="10" creationId="{DE65A614-8F5E-4A50-A5CC-469484503625}"/>
          </ac:spMkLst>
        </pc:spChg>
        <pc:picChg chg="add mod">
          <ac:chgData name="Marcus Rüb" userId="666c376964fbb763" providerId="LiveId" clId="{13194C0F-E735-4C98-B877-35E88BECF229}" dt="2020-11-03T22:23:39.674" v="993" actId="1076"/>
          <ac:picMkLst>
            <pc:docMk/>
            <pc:sldMk cId="303323469" sldId="561"/>
            <ac:picMk id="3081" creationId="{9DE0866F-79C5-45E1-90C5-8E4EF8E1D62C}"/>
          </ac:picMkLst>
        </pc:picChg>
      </pc:sldChg>
      <pc:sldChg chg="modSp">
        <pc:chgData name="Marcus Rüb" userId="666c376964fbb763" providerId="LiveId" clId="{13194C0F-E735-4C98-B877-35E88BECF229}" dt="2020-11-03T13:14:37.270" v="20" actId="20577"/>
        <pc:sldMkLst>
          <pc:docMk/>
          <pc:sldMk cId="4145639362" sldId="564"/>
        </pc:sldMkLst>
        <pc:spChg chg="mod">
          <ac:chgData name="Marcus Rüb" userId="666c376964fbb763" providerId="LiveId" clId="{13194C0F-E735-4C98-B877-35E88BECF229}" dt="2020-11-03T13:14:37.270" v="20" actId="20577"/>
          <ac:spMkLst>
            <pc:docMk/>
            <pc:sldMk cId="4145639362" sldId="564"/>
            <ac:spMk id="6" creationId="{531568C9-AACD-4A05-B503-C1B3590AA942}"/>
          </ac:spMkLst>
        </pc:spChg>
      </pc:sldChg>
      <pc:sldChg chg="addSp delSp modSp">
        <pc:chgData name="Marcus Rüb" userId="666c376964fbb763" providerId="LiveId" clId="{13194C0F-E735-4C98-B877-35E88BECF229}" dt="2020-11-04T12:43:38.016" v="1079" actId="14100"/>
        <pc:sldMkLst>
          <pc:docMk/>
          <pc:sldMk cId="3197721387" sldId="565"/>
        </pc:sldMkLst>
        <pc:spChg chg="mod">
          <ac:chgData name="Marcus Rüb" userId="666c376964fbb763" providerId="LiveId" clId="{13194C0F-E735-4C98-B877-35E88BECF229}" dt="2020-11-04T12:42:12.216" v="1045" actId="1076"/>
          <ac:spMkLst>
            <pc:docMk/>
            <pc:sldMk cId="3197721387" sldId="565"/>
            <ac:spMk id="19" creationId="{5A003193-B2EF-4EEF-BED6-9BE5A7EC6AD8}"/>
          </ac:spMkLst>
        </pc:spChg>
        <pc:spChg chg="mod">
          <ac:chgData name="Marcus Rüb" userId="666c376964fbb763" providerId="LiveId" clId="{13194C0F-E735-4C98-B877-35E88BECF229}" dt="2020-11-04T12:42:12.216" v="1045" actId="1076"/>
          <ac:spMkLst>
            <pc:docMk/>
            <pc:sldMk cId="3197721387" sldId="565"/>
            <ac:spMk id="29" creationId="{D12154D7-D854-44F7-98D3-391748F1ADF5}"/>
          </ac:spMkLst>
        </pc:spChg>
        <pc:spChg chg="add mod">
          <ac:chgData name="Marcus Rüb" userId="666c376964fbb763" providerId="LiveId" clId="{13194C0F-E735-4C98-B877-35E88BECF229}" dt="2020-11-04T12:42:12.216" v="1045" actId="1076"/>
          <ac:spMkLst>
            <pc:docMk/>
            <pc:sldMk cId="3197721387" sldId="565"/>
            <ac:spMk id="31" creationId="{F17392C4-01EB-4EEC-BD2A-1F60DE63B1DD}"/>
          </ac:spMkLst>
        </pc:spChg>
        <pc:spChg chg="add del mod">
          <ac:chgData name="Marcus Rüb" userId="666c376964fbb763" providerId="LiveId" clId="{13194C0F-E735-4C98-B877-35E88BECF229}" dt="2020-11-04T12:43:38.016" v="1079" actId="14100"/>
          <ac:spMkLst>
            <pc:docMk/>
            <pc:sldMk cId="3197721387" sldId="565"/>
            <ac:spMk id="32" creationId="{5491D0FE-37CC-4BE2-A827-4EAF2E99F3A3}"/>
          </ac:spMkLst>
        </pc:spChg>
        <pc:spChg chg="add del mod">
          <ac:chgData name="Marcus Rüb" userId="666c376964fbb763" providerId="LiveId" clId="{13194C0F-E735-4C98-B877-35E88BECF229}" dt="2020-11-04T12:43:37.138" v="1077"/>
          <ac:spMkLst>
            <pc:docMk/>
            <pc:sldMk cId="3197721387" sldId="565"/>
            <ac:spMk id="33" creationId="{BC5ADF5F-6DE6-4238-A296-C6A2B2B69E17}"/>
          </ac:spMkLst>
        </pc:spChg>
        <pc:graphicFrameChg chg="mod modGraphic">
          <ac:chgData name="Marcus Rüb" userId="666c376964fbb763" providerId="LiveId" clId="{13194C0F-E735-4C98-B877-35E88BECF229}" dt="2020-11-04T12:42:12.216" v="1045" actId="1076"/>
          <ac:graphicFrameMkLst>
            <pc:docMk/>
            <pc:sldMk cId="3197721387" sldId="565"/>
            <ac:graphicFrameMk id="16" creationId="{0A22A33A-78DA-44D8-AC82-FC086F93A333}"/>
          </ac:graphicFrameMkLst>
        </pc:graphicFrameChg>
        <pc:graphicFrameChg chg="mod modGraphic">
          <ac:chgData name="Marcus Rüb" userId="666c376964fbb763" providerId="LiveId" clId="{13194C0F-E735-4C98-B877-35E88BECF229}" dt="2020-11-04T12:42:12.216" v="1045" actId="1076"/>
          <ac:graphicFrameMkLst>
            <pc:docMk/>
            <pc:sldMk cId="3197721387" sldId="565"/>
            <ac:graphicFrameMk id="17" creationId="{F105EE91-DE91-4036-A202-EF316223D8DB}"/>
          </ac:graphicFrameMkLst>
        </pc:graphicFrameChg>
        <pc:graphicFrameChg chg="mod modGraphic">
          <ac:chgData name="Marcus Rüb" userId="666c376964fbb763" providerId="LiveId" clId="{13194C0F-E735-4C98-B877-35E88BECF229}" dt="2020-11-04T12:42:12.216" v="1045" actId="1076"/>
          <ac:graphicFrameMkLst>
            <pc:docMk/>
            <pc:sldMk cId="3197721387" sldId="565"/>
            <ac:graphicFrameMk id="18" creationId="{C58243AA-A903-41C6-9781-63E02515A7B9}"/>
          </ac:graphicFrameMkLst>
        </pc:graphicFrameChg>
      </pc:sldChg>
      <pc:sldChg chg="modSp">
        <pc:chgData name="Marcus Rüb" userId="666c376964fbb763" providerId="LiveId" clId="{13194C0F-E735-4C98-B877-35E88BECF229}" dt="2020-11-03T13:13:58.072" v="15" actId="20577"/>
        <pc:sldMkLst>
          <pc:docMk/>
          <pc:sldMk cId="511860271" sldId="566"/>
        </pc:sldMkLst>
        <pc:spChg chg="mod">
          <ac:chgData name="Marcus Rüb" userId="666c376964fbb763" providerId="LiveId" clId="{13194C0F-E735-4C98-B877-35E88BECF229}" dt="2020-11-03T13:13:58.072" v="15" actId="20577"/>
          <ac:spMkLst>
            <pc:docMk/>
            <pc:sldMk cId="511860271" sldId="566"/>
            <ac:spMk id="41" creationId="{AFAD1BC3-D78C-4FCB-9F1E-35ADDD4BE25C}"/>
          </ac:spMkLst>
        </pc:spChg>
      </pc:sldChg>
      <pc:sldChg chg="modSp">
        <pc:chgData name="Marcus Rüb" userId="666c376964fbb763" providerId="LiveId" clId="{13194C0F-E735-4C98-B877-35E88BECF229}" dt="2020-11-04T16:21:37.188" v="1111"/>
        <pc:sldMkLst>
          <pc:docMk/>
          <pc:sldMk cId="285177714" sldId="567"/>
        </pc:sldMkLst>
        <pc:spChg chg="mod">
          <ac:chgData name="Marcus Rüb" userId="666c376964fbb763" providerId="LiveId" clId="{13194C0F-E735-4C98-B877-35E88BECF229}" dt="2020-11-04T16:21:37.188" v="1111"/>
          <ac:spMkLst>
            <pc:docMk/>
            <pc:sldMk cId="285177714" sldId="567"/>
            <ac:spMk id="7" creationId="{61A49C3B-E0E1-4085-8A72-FD3F722CFAC8}"/>
          </ac:spMkLst>
        </pc:spChg>
      </pc:sldChg>
      <pc:sldChg chg="modSp">
        <pc:chgData name="Marcus Rüb" userId="666c376964fbb763" providerId="LiveId" clId="{13194C0F-E735-4C98-B877-35E88BECF229}" dt="2020-11-03T13:15:09.777" v="23"/>
        <pc:sldMkLst>
          <pc:docMk/>
          <pc:sldMk cId="3454926596" sldId="568"/>
        </pc:sldMkLst>
        <pc:spChg chg="mod">
          <ac:chgData name="Marcus Rüb" userId="666c376964fbb763" providerId="LiveId" clId="{13194C0F-E735-4C98-B877-35E88BECF229}" dt="2020-11-03T13:15:09.777" v="23"/>
          <ac:spMkLst>
            <pc:docMk/>
            <pc:sldMk cId="3454926596" sldId="568"/>
            <ac:spMk id="6" creationId="{531568C9-AACD-4A05-B503-C1B3590AA942}"/>
          </ac:spMkLst>
        </pc:spChg>
      </pc:sldChg>
      <pc:sldChg chg="modSp">
        <pc:chgData name="Marcus Rüb" userId="666c376964fbb763" providerId="LiveId" clId="{13194C0F-E735-4C98-B877-35E88BECF229}" dt="2020-11-03T13:14:10.839" v="17" actId="20577"/>
        <pc:sldMkLst>
          <pc:docMk/>
          <pc:sldMk cId="2860025049" sldId="570"/>
        </pc:sldMkLst>
        <pc:spChg chg="mod">
          <ac:chgData name="Marcus Rüb" userId="666c376964fbb763" providerId="LiveId" clId="{13194C0F-E735-4C98-B877-35E88BECF229}" dt="2020-11-03T13:14:10.839" v="17" actId="20577"/>
          <ac:spMkLst>
            <pc:docMk/>
            <pc:sldMk cId="2860025049" sldId="570"/>
            <ac:spMk id="8" creationId="{01DF694D-76D0-4A08-8FB2-0FF9A007B4EB}"/>
          </ac:spMkLst>
        </pc:spChg>
      </pc:sldChg>
      <pc:sldChg chg="addSp modSp add ord">
        <pc:chgData name="Marcus Rüb" userId="666c376964fbb763" providerId="LiveId" clId="{13194C0F-E735-4C98-B877-35E88BECF229}" dt="2020-11-03T21:51:46.616" v="221" actId="20577"/>
        <pc:sldMkLst>
          <pc:docMk/>
          <pc:sldMk cId="449270669" sldId="571"/>
        </pc:sldMkLst>
        <pc:spChg chg="mod">
          <ac:chgData name="Marcus Rüb" userId="666c376964fbb763" providerId="LiveId" clId="{13194C0F-E735-4C98-B877-35E88BECF229}" dt="2020-11-03T21:46:15.013" v="42"/>
          <ac:spMkLst>
            <pc:docMk/>
            <pc:sldMk cId="449270669" sldId="571"/>
            <ac:spMk id="2" creationId="{520D07F2-4E35-48E2-8F64-4AFAE6B22CC2}"/>
          </ac:spMkLst>
        </pc:spChg>
        <pc:spChg chg="mod">
          <ac:chgData name="Marcus Rüb" userId="666c376964fbb763" providerId="LiveId" clId="{13194C0F-E735-4C98-B877-35E88BECF229}" dt="2020-11-03T21:51:46.616" v="221" actId="20577"/>
          <ac:spMkLst>
            <pc:docMk/>
            <pc:sldMk cId="449270669" sldId="571"/>
            <ac:spMk id="7" creationId="{61A49C3B-E0E1-4085-8A72-FD3F722CFAC8}"/>
          </ac:spMkLst>
        </pc:spChg>
        <pc:picChg chg="add mod">
          <ac:chgData name="Marcus Rüb" userId="666c376964fbb763" providerId="LiveId" clId="{13194C0F-E735-4C98-B877-35E88BECF229}" dt="2020-11-03T21:48:41.517" v="51" actId="1076"/>
          <ac:picMkLst>
            <pc:docMk/>
            <pc:sldMk cId="449270669" sldId="571"/>
            <ac:picMk id="1026" creationId="{47E9122E-91BA-4080-945A-246A2A07D04F}"/>
          </ac:picMkLst>
        </pc:picChg>
      </pc:sldChg>
      <pc:sldChg chg="addSp modSp add">
        <pc:chgData name="Marcus Rüb" userId="666c376964fbb763" providerId="LiveId" clId="{13194C0F-E735-4C98-B877-35E88BECF229}" dt="2020-11-03T22:01:00.389" v="704" actId="20577"/>
        <pc:sldMkLst>
          <pc:docMk/>
          <pc:sldMk cId="2743249355" sldId="572"/>
        </pc:sldMkLst>
        <pc:spChg chg="mod">
          <ac:chgData name="Marcus Rüb" userId="666c376964fbb763" providerId="LiveId" clId="{13194C0F-E735-4C98-B877-35E88BECF229}" dt="2020-11-03T21:46:19.855" v="43"/>
          <ac:spMkLst>
            <pc:docMk/>
            <pc:sldMk cId="2743249355" sldId="572"/>
            <ac:spMk id="2" creationId="{520D07F2-4E35-48E2-8F64-4AFAE6B22CC2}"/>
          </ac:spMkLst>
        </pc:spChg>
        <pc:spChg chg="mod">
          <ac:chgData name="Marcus Rüb" userId="666c376964fbb763" providerId="LiveId" clId="{13194C0F-E735-4C98-B877-35E88BECF229}" dt="2020-11-03T22:01:00.389" v="704" actId="20577"/>
          <ac:spMkLst>
            <pc:docMk/>
            <pc:sldMk cId="2743249355" sldId="572"/>
            <ac:spMk id="7" creationId="{61A49C3B-E0E1-4085-8A72-FD3F722CFAC8}"/>
          </ac:spMkLst>
        </pc:spChg>
        <pc:spChg chg="mod">
          <ac:chgData name="Marcus Rüb" userId="666c376964fbb763" providerId="LiveId" clId="{13194C0F-E735-4C98-B877-35E88BECF229}" dt="2020-11-03T21:54:41.037" v="263" actId="20577"/>
          <ac:spMkLst>
            <pc:docMk/>
            <pc:sldMk cId="2743249355" sldId="572"/>
            <ac:spMk id="9" creationId="{126A8552-E755-41F3-919C-60179AEECC70}"/>
          </ac:spMkLst>
        </pc:spChg>
        <pc:grpChg chg="add mod">
          <ac:chgData name="Marcus Rüb" userId="666c376964fbb763" providerId="LiveId" clId="{13194C0F-E735-4C98-B877-35E88BECF229}" dt="2020-11-03T21:54:31.268" v="261" actId="1076"/>
          <ac:grpSpMkLst>
            <pc:docMk/>
            <pc:sldMk cId="2743249355" sldId="572"/>
            <ac:grpSpMk id="6" creationId="{B0EF4A99-0BEE-426D-ABB2-DA31520BE2B2}"/>
          </ac:grpSpMkLst>
        </pc:grpChg>
        <pc:cxnChg chg="mod">
          <ac:chgData name="Marcus Rüb" userId="666c376964fbb763" providerId="LiveId" clId="{13194C0F-E735-4C98-B877-35E88BECF229}" dt="2020-11-03T21:54:36.178" v="262" actId="20577"/>
          <ac:cxnSpMkLst>
            <pc:docMk/>
            <pc:sldMk cId="2743249355" sldId="572"/>
            <ac:cxnSpMk id="19" creationId="{7DE67886-9EE6-44F8-92FB-B5A9CDD2B74C}"/>
          </ac:cxnSpMkLst>
        </pc:cxnChg>
      </pc:sldChg>
      <pc:sldChg chg="addSp modSp add">
        <pc:chgData name="Marcus Rüb" userId="666c376964fbb763" providerId="LiveId" clId="{13194C0F-E735-4C98-B877-35E88BECF229}" dt="2020-11-03T22:05:42.120" v="852" actId="20577"/>
        <pc:sldMkLst>
          <pc:docMk/>
          <pc:sldMk cId="774689443" sldId="573"/>
        </pc:sldMkLst>
        <pc:spChg chg="mod">
          <ac:chgData name="Marcus Rüb" userId="666c376964fbb763" providerId="LiveId" clId="{13194C0F-E735-4C98-B877-35E88BECF229}" dt="2020-11-03T21:46:31.826" v="45"/>
          <ac:spMkLst>
            <pc:docMk/>
            <pc:sldMk cId="774689443" sldId="573"/>
            <ac:spMk id="2" creationId="{520D07F2-4E35-48E2-8F64-4AFAE6B22CC2}"/>
          </ac:spMkLst>
        </pc:spChg>
        <pc:spChg chg="mod">
          <ac:chgData name="Marcus Rüb" userId="666c376964fbb763" providerId="LiveId" clId="{13194C0F-E735-4C98-B877-35E88BECF229}" dt="2020-11-03T22:05:42.120" v="852" actId="20577"/>
          <ac:spMkLst>
            <pc:docMk/>
            <pc:sldMk cId="774689443" sldId="573"/>
            <ac:spMk id="7" creationId="{61A49C3B-E0E1-4085-8A72-FD3F722CFAC8}"/>
          </ac:spMkLst>
        </pc:spChg>
        <pc:picChg chg="add mod">
          <ac:chgData name="Marcus Rüb" userId="666c376964fbb763" providerId="LiveId" clId="{13194C0F-E735-4C98-B877-35E88BECF229}" dt="2020-11-03T22:02:36.387" v="706" actId="1076"/>
          <ac:picMkLst>
            <pc:docMk/>
            <pc:sldMk cId="774689443" sldId="573"/>
            <ac:picMk id="2050" creationId="{45C2BEFD-D699-486D-A578-02DDB8B7FD7A}"/>
          </ac:picMkLst>
        </pc:picChg>
      </pc:sldChg>
      <pc:sldChg chg="add del">
        <pc:chgData name="Marcus Rüb" userId="666c376964fbb763" providerId="LiveId" clId="{13194C0F-E735-4C98-B877-35E88BECF229}" dt="2020-11-03T22:05:54.683" v="853" actId="2696"/>
        <pc:sldMkLst>
          <pc:docMk/>
          <pc:sldMk cId="3809743575" sldId="574"/>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8-26T17:00:42.501" idx="39">
    <p:pos x="146" y="146"/>
    <p:text>hier insbesondere auf softmax eingehen, die auf der nächste folie genutzt wird. auf die anderen nicht unbedingt eingehen. evtl. nur kurz, dass es auch erweiterungen von relu gibt</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26T14:21:33.788" idx="18">
    <p:pos x="10" y="10"/>
    <p:text>was ein batch ist, wurde noch nicht gesagt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8-27T09:03:41.692" idx="38">
    <p:pos x="10" y="10"/>
    <p:text>folien zu herleitung habe ich ausgeblendet, ist einfach zu viel. kann man ans ende des vortrags stellen oder man lässt die hier, springt aber drüber (es sei denn die zuhörer möchten unbedingt, dass wir darauf eingehen)</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8-27T09:53:11.075" idx="52">
    <p:pos x="282" y="282"/>
    <p:text>ich würde bei dieser folie sagen, dass l1 und l2 regularisierung bei neuronalen netzen eher selten genutzt werden, dafür aber umso mehr bei ML methoden. bei NNs werden dafür aber early stopping serh viel genutzt und die nächste methode: dropout.</p:text>
    <p:extLst>
      <p:ext uri="{C676402C-5697-4E1C-873F-D02D1690AC5C}">
        <p15:threadingInfo xmlns:p15="http://schemas.microsoft.com/office/powerpoint/2012/main" timeZoneBias="-120"/>
      </p:ext>
    </p:extLst>
  </p:cm>
  <p:cm authorId="2" dt="2020-08-27T09:55:32.792" idx="53">
    <p:pos x="282" y="418"/>
    <p:text>kannst du das mit dem seltenen einsatz von l1,l2 bei NNs bestätigen oder hast du das schon mal gesehen? evtl. mal pranav fragen</p:text>
    <p:extLst>
      <p:ext uri="{C676402C-5697-4E1C-873F-D02D1690AC5C}">
        <p15:threadingInfo xmlns:p15="http://schemas.microsoft.com/office/powerpoint/2012/main" timeZoneBias="-120">
          <p15:parentCm authorId="2" idx="52"/>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8-27T09:13:23.202" idx="41">
    <p:pos x="146" y="146"/>
    <p:text/>
    <p:extLst>
      <p:ext uri="{C676402C-5697-4E1C-873F-D02D1690AC5C}">
        <p15:threadingInfo xmlns:p15="http://schemas.microsoft.com/office/powerpoint/2012/main" timeZoneBias="-120"/>
      </p:ext>
    </p:extLst>
  </p:cm>
  <p:cm authorId="2" dt="2020-10-11T14:50:50.457" idx="110">
    <p:pos x="146" y="282"/>
    <p:text>habe die folie ausgeblendet. ein beispiel zu vaishing gradient reicht denke ich oder zeigt das bsp hier irgendwas neues/anderes?</p:text>
    <p:extLst>
      <p:ext uri="{C676402C-5697-4E1C-873F-D02D1690AC5C}">
        <p15:threadingInfo xmlns:p15="http://schemas.microsoft.com/office/powerpoint/2012/main" timeZoneBias="-120">
          <p15:parentCm authorId="2" idx="4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8-16T09:23:12.980" idx="18">
    <p:pos x="10" y="10"/>
    <p:text/>
    <p:extLst>
      <p:ext uri="{C676402C-5697-4E1C-873F-D02D1690AC5C}">
        <p15:threadingInfo xmlns:p15="http://schemas.microsoft.com/office/powerpoint/2012/main" timeZoneBias="-120"/>
      </p:ext>
    </p:extLst>
  </p:cm>
  <p:cm authorId="3" dt="2020-08-18T18:04:28.962" idx="19">
    <p:pos x="10" y="146"/>
    <p:text>Habe auf der vorherigen Folie AdaGrad durch NAg ersetzt. Damit sind die beiden Hauptzutaten von Nadam erklaert (Adam+NAG).
Hoffe es reicht dann aus zu sagen, das Nadem eine Kombination aus beiden ist.</p:text>
    <p:extLst>
      <p:ext uri="{C676402C-5697-4E1C-873F-D02D1690AC5C}">
        <p15:threadingInfo xmlns:p15="http://schemas.microsoft.com/office/powerpoint/2012/main" timeZoneBias="-120">
          <p15:parentCm authorId="2" idx="18"/>
        </p15:threadingInfo>
      </p:ext>
    </p:extLst>
  </p:cm>
  <p:cm authorId="2" dt="2020-10-11T15:00:36.475" idx="113">
    <p:pos x="10" y="282"/>
    <p:text>ok</p:text>
    <p:extLst>
      <p:ext uri="{C676402C-5697-4E1C-873F-D02D1690AC5C}">
        <p15:threadingInfo xmlns:p15="http://schemas.microsoft.com/office/powerpoint/2012/main" timeZoneBias="-120">
          <p15:parentCm authorId="2" idx="18"/>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8-26T14:31:02.700" idx="20">
    <p:pos x="4903" y="1701"/>
    <p:text>ist die antowrt korrekt?</p:text>
    <p:extLst>
      <p:ext uri="{C676402C-5697-4E1C-873F-D02D1690AC5C}">
        <p15:threadingInfo xmlns:p15="http://schemas.microsoft.com/office/powerpoint/2012/main" timeZoneBias="-120"/>
      </p:ext>
    </p:extLst>
  </p:cm>
  <p:cm authorId="3" dt="2020-09-15T10:28:33.460" idx="43">
    <p:pos x="4903" y="1837"/>
    <p:text>ja richtig.
D.h., back propagation haengt nicht von der Eingabe X ab und damit sind auch die Änderungen in der Gewichtsaktualisierung konstant.</p:text>
    <p:extLst>
      <p:ext uri="{C676402C-5697-4E1C-873F-D02D1690AC5C}">
        <p15:threadingInfo xmlns:p15="http://schemas.microsoft.com/office/powerpoint/2012/main" timeZoneBias="-120">
          <p15:parentCm authorId="1" idx="20"/>
        </p15:threadingInfo>
      </p:ext>
    </p:extLst>
  </p:cm>
  <p:cm authorId="3" dt="2020-09-15T10:29:19.458" idx="44">
    <p:pos x="4903" y="1973"/>
    <p:text>man sollte eventuell die Antwort umformulieren, da Gradeint Descent möglich ist, aber die Frage der Effizienz bleibt offen</p:text>
    <p:extLst>
      <p:ext uri="{C676402C-5697-4E1C-873F-D02D1690AC5C}">
        <p15:threadingInfo xmlns:p15="http://schemas.microsoft.com/office/powerpoint/2012/main" timeZoneBias="-120">
          <p15:parentCm authorId="1" idx="20"/>
        </p15:threadingInfo>
      </p:ext>
    </p:extLst>
  </p:cm>
  <p:cm authorId="2" dt="2020-10-11T14:31:49.324" idx="108">
    <p:pos x="4903" y="2109"/>
    <p:text>versteh ich nicht. X ist ja schließlich genutzt worden, um den fehler am ausgang des netzes zu erzeugen. die gewichte werden einfach konstant verändert. kann sein, dass das etwas osziliert und nicht konvergiert, aber funktionieren tut das</p:text>
    <p:extLst>
      <p:ext uri="{C676402C-5697-4E1C-873F-D02D1690AC5C}">
        <p15:threadingInfo xmlns:p15="http://schemas.microsoft.com/office/powerpoint/2012/main" timeZoneBias="-120">
          <p15:parentCm authorId="1" idx="20"/>
        </p15:threadingInfo>
      </p:ext>
    </p:extLst>
  </p:cm>
  <p:cm authorId="3" dt="2020-10-12T13:23:01.819" idx="61">
    <p:pos x="4903" y="2245"/>
    <p:text>Ich habe nochmal recherechiert.
Lineare Aktivierungsfunktionen heißt, dass das Modell sich linear verhält und damit nicht in der Lage ist nicht-lineare Muster zu erkennen.</p:text>
    <p:extLst>
      <p:ext uri="{C676402C-5697-4E1C-873F-D02D1690AC5C}">
        <p15:threadingInfo xmlns:p15="http://schemas.microsoft.com/office/powerpoint/2012/main" timeZoneBias="-120">
          <p15:parentCm authorId="1" idx="20"/>
        </p15:threadingInfo>
      </p:ext>
    </p:extLst>
  </p:cm>
  <p:cm authorId="3" dt="2020-10-12T13:26:01.820" idx="62">
    <p:pos x="4903" y="2381"/>
    <p:text>Quellen:
https://www.machinecurve.com/index.php/2019/06/11/why-you-shouldnt-use-a-linear-activation-function/
https://www.machinecurve.com/index.php/2019/06/11/why-you-shouldnt-use-a-linear-activation-function/#the-problem-with-linear-activation-functions</p:text>
    <p:extLst>
      <p:ext uri="{C676402C-5697-4E1C-873F-D02D1690AC5C}">
        <p15:threadingInfo xmlns:p15="http://schemas.microsoft.com/office/powerpoint/2012/main" timeZoneBias="-120">
          <p15:parentCm authorId="1" idx="20"/>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0B04E4-E67E-4DD7-B270-D58FBDBDCBEC}" type="doc">
      <dgm:prSet loTypeId="urn:microsoft.com/office/officeart/2005/8/layout/cycle8" loCatId="cycle" qsTypeId="urn:microsoft.com/office/officeart/2005/8/quickstyle/simple1" qsCatId="simple" csTypeId="urn:microsoft.com/office/officeart/2005/8/colors/colorful2" csCatId="colorful" phldr="1"/>
      <dgm:spPr/>
    </dgm:pt>
    <dgm:pt modelId="{72125018-B0B3-4BAC-90C1-5E5C27DD5141}">
      <dgm:prSet phldrT="[Tex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pPr algn="ctr"/>
          <a:r>
            <a:rPr lang="de-DE" sz="1400" b="0" dirty="0"/>
            <a:t>Einführung</a:t>
          </a:r>
        </a:p>
      </dgm:t>
    </dgm:pt>
    <dgm:pt modelId="{AEFB1A39-2557-4D65-9F0A-5F3BA7A5F181}" type="parTrans" cxnId="{CA54AE8B-1A30-4DCF-95BD-3E57CE427070}">
      <dgm:prSet/>
      <dgm:spPr/>
      <dgm:t>
        <a:bodyPr/>
        <a:lstStyle/>
        <a:p>
          <a:endParaRPr lang="de-DE"/>
        </a:p>
      </dgm:t>
    </dgm:pt>
    <dgm:pt modelId="{907236DE-25DE-4D7B-BCBE-1E58B87C0173}" type="sibTrans" cxnId="{CA54AE8B-1A30-4DCF-95BD-3E57CE427070}">
      <dgm:prSet/>
      <dgm:spPr/>
      <dgm:t>
        <a:bodyPr/>
        <a:lstStyle/>
        <a:p>
          <a:endParaRPr lang="de-DE"/>
        </a:p>
      </dgm:t>
    </dgm:pt>
    <dgm:pt modelId="{3D2BD18B-800E-4BF6-84D4-F223804DCD8B}">
      <dgm:prSet phldrT="[Text]" custT="1">
        <dgm:style>
          <a:lnRef idx="2">
            <a:schemeClr val="accent2"/>
          </a:lnRef>
          <a:fillRef idx="1">
            <a:schemeClr val="lt1"/>
          </a:fillRef>
          <a:effectRef idx="0">
            <a:schemeClr val="accent2"/>
          </a:effectRef>
          <a:fontRef idx="minor">
            <a:schemeClr val="dk1"/>
          </a:fontRef>
        </dgm:style>
      </dgm:prSet>
      <dgm:spPr>
        <a:ln>
          <a:solidFill>
            <a:srgbClr val="7EB6A9"/>
          </a:solidFill>
        </a:ln>
      </dgm:spPr>
      <dgm:t>
        <a:bodyPr/>
        <a:lstStyle/>
        <a:p>
          <a:pPr algn="ctr"/>
          <a:r>
            <a:rPr lang="de-DE" sz="1400" b="1" dirty="0"/>
            <a:t>Künstliche neuronale Netze</a:t>
          </a:r>
        </a:p>
      </dgm:t>
    </dgm:pt>
    <dgm:pt modelId="{4A3E6A19-9515-41D9-8D94-4EAC2877A703}" type="parTrans" cxnId="{6B468755-3F40-4FD3-A79B-F62062C27929}">
      <dgm:prSet/>
      <dgm:spPr/>
      <dgm:t>
        <a:bodyPr/>
        <a:lstStyle/>
        <a:p>
          <a:endParaRPr lang="de-DE"/>
        </a:p>
      </dgm:t>
    </dgm:pt>
    <dgm:pt modelId="{38CBAAD3-3419-4B17-A88F-39EEC255C7C9}" type="sibTrans" cxnId="{6B468755-3F40-4FD3-A79B-F62062C27929}">
      <dgm:prSet/>
      <dgm:spPr/>
      <dgm:t>
        <a:bodyPr/>
        <a:lstStyle/>
        <a:p>
          <a:endParaRPr lang="de-DE"/>
        </a:p>
      </dgm:t>
    </dgm:pt>
    <dgm:pt modelId="{BFD5C27B-407D-48A4-9653-D3B2A3EF1619}">
      <dgm:prSet phldrT="[Text]" custT="1"/>
      <dgm:spPr/>
      <dgm:t>
        <a:bodyPr/>
        <a:lstStyle/>
        <a:p>
          <a:pPr algn="ctr"/>
          <a:r>
            <a:rPr lang="de-DE" sz="1400" b="0" dirty="0" err="1"/>
            <a:t>Convolutional</a:t>
          </a:r>
          <a:r>
            <a:rPr lang="de-DE" sz="1400" b="0" dirty="0"/>
            <a:t> neuronale Netze</a:t>
          </a:r>
        </a:p>
      </dgm:t>
    </dgm:pt>
    <dgm:pt modelId="{3A76A1E9-DF7D-4EFD-A25E-38F9F002E960}" type="parTrans" cxnId="{57A6A492-987F-4C0D-B5F0-C204B3388715}">
      <dgm:prSet/>
      <dgm:spPr/>
      <dgm:t>
        <a:bodyPr/>
        <a:lstStyle/>
        <a:p>
          <a:endParaRPr lang="de-DE"/>
        </a:p>
      </dgm:t>
    </dgm:pt>
    <dgm:pt modelId="{199AD36B-AA0B-42EC-AA61-6B62E61CA9F7}" type="sibTrans" cxnId="{57A6A492-987F-4C0D-B5F0-C204B3388715}">
      <dgm:prSet/>
      <dgm:spPr/>
      <dgm:t>
        <a:bodyPr/>
        <a:lstStyle/>
        <a:p>
          <a:endParaRPr lang="de-DE"/>
        </a:p>
      </dgm:t>
    </dgm:pt>
    <dgm:pt modelId="{C5864C41-44AE-4970-A827-E05A53A2EF13}">
      <dgm:prSet phldrT="[Text]" custT="1"/>
      <dgm:spPr/>
      <dgm:t>
        <a:bodyPr/>
        <a:lstStyle/>
        <a:p>
          <a:pPr algn="ctr"/>
          <a:r>
            <a:rPr lang="de-DE" sz="1400" dirty="0" err="1"/>
            <a:t>Rekurrente</a:t>
          </a:r>
          <a:r>
            <a:rPr lang="de-DE" sz="1400" dirty="0"/>
            <a:t> neuronale Netze</a:t>
          </a:r>
        </a:p>
      </dgm:t>
    </dgm:pt>
    <dgm:pt modelId="{7BCF2FFF-61A3-498D-96A9-22E34ABE51F2}" type="parTrans" cxnId="{55BC445C-B83C-4F33-A111-6BAEA2459230}">
      <dgm:prSet/>
      <dgm:spPr/>
      <dgm:t>
        <a:bodyPr/>
        <a:lstStyle/>
        <a:p>
          <a:endParaRPr lang="de-DE"/>
        </a:p>
      </dgm:t>
    </dgm:pt>
    <dgm:pt modelId="{6A080C27-2375-4864-82E9-DA8659860CA6}" type="sibTrans" cxnId="{55BC445C-B83C-4F33-A111-6BAEA2459230}">
      <dgm:prSet/>
      <dgm:spPr/>
      <dgm:t>
        <a:bodyPr/>
        <a:lstStyle/>
        <a:p>
          <a:endParaRPr lang="de-DE"/>
        </a:p>
      </dgm:t>
    </dgm:pt>
    <dgm:pt modelId="{149CD59A-6636-474C-BAFE-F3078340E330}">
      <dgm:prSet phldrT="[Text]" custT="1"/>
      <dgm:spPr/>
      <dgm:t>
        <a:bodyPr/>
        <a:lstStyle/>
        <a:p>
          <a:pPr algn="ctr"/>
          <a:r>
            <a:rPr lang="de-DE" sz="1400" dirty="0"/>
            <a:t>Data Augmentation</a:t>
          </a:r>
        </a:p>
      </dgm:t>
    </dgm:pt>
    <dgm:pt modelId="{B4C450E3-BBD1-4E35-90AE-B2877F03021B}" type="parTrans" cxnId="{407CE124-4A94-4E6A-A28B-AB1E181B8EEF}">
      <dgm:prSet/>
      <dgm:spPr/>
      <dgm:t>
        <a:bodyPr/>
        <a:lstStyle/>
        <a:p>
          <a:endParaRPr lang="de-DE"/>
        </a:p>
      </dgm:t>
    </dgm:pt>
    <dgm:pt modelId="{3DA6C5A6-02A0-4553-AE70-243B1BD648F9}" type="sibTrans" cxnId="{407CE124-4A94-4E6A-A28B-AB1E181B8EEF}">
      <dgm:prSet/>
      <dgm:spPr/>
      <dgm:t>
        <a:bodyPr/>
        <a:lstStyle/>
        <a:p>
          <a:endParaRPr lang="de-DE"/>
        </a:p>
      </dgm:t>
    </dgm:pt>
    <dgm:pt modelId="{2BCD4822-DA4B-4CC0-B71E-AB5B646A4C32}" type="pres">
      <dgm:prSet presAssocID="{E10B04E4-E67E-4DD7-B270-D58FBDBDCBEC}" presName="compositeShape" presStyleCnt="0">
        <dgm:presLayoutVars>
          <dgm:chMax val="7"/>
          <dgm:dir/>
          <dgm:resizeHandles val="exact"/>
        </dgm:presLayoutVars>
      </dgm:prSet>
      <dgm:spPr/>
    </dgm:pt>
    <dgm:pt modelId="{20E422B6-0944-4AFF-82F4-DFB031E871E5}" type="pres">
      <dgm:prSet presAssocID="{E10B04E4-E67E-4DD7-B270-D58FBDBDCBEC}" presName="wedge1" presStyleLbl="node1" presStyleIdx="0" presStyleCnt="5"/>
      <dgm:spPr/>
    </dgm:pt>
    <dgm:pt modelId="{D134301F-A394-470E-AFCE-9CA2B001DD15}" type="pres">
      <dgm:prSet presAssocID="{E10B04E4-E67E-4DD7-B270-D58FBDBDCBEC}" presName="dummy1a" presStyleCnt="0"/>
      <dgm:spPr/>
    </dgm:pt>
    <dgm:pt modelId="{98AA5186-BD40-4F73-AE37-EB2A52BBC29D}" type="pres">
      <dgm:prSet presAssocID="{E10B04E4-E67E-4DD7-B270-D58FBDBDCBEC}" presName="dummy1b" presStyleCnt="0"/>
      <dgm:spPr/>
    </dgm:pt>
    <dgm:pt modelId="{9696A685-7826-43C1-9C47-36645F62C18F}" type="pres">
      <dgm:prSet presAssocID="{E10B04E4-E67E-4DD7-B270-D58FBDBDCBEC}" presName="wedge1Tx" presStyleLbl="node1" presStyleIdx="0" presStyleCnt="5">
        <dgm:presLayoutVars>
          <dgm:chMax val="0"/>
          <dgm:chPref val="0"/>
          <dgm:bulletEnabled val="1"/>
        </dgm:presLayoutVars>
      </dgm:prSet>
      <dgm:spPr/>
    </dgm:pt>
    <dgm:pt modelId="{61793FFB-C29C-46D6-ABA6-2C09EB10CE86}" type="pres">
      <dgm:prSet presAssocID="{E10B04E4-E67E-4DD7-B270-D58FBDBDCBEC}" presName="wedge2" presStyleLbl="node1" presStyleIdx="1" presStyleCnt="5" custScaleX="121000" custScaleY="121000"/>
      <dgm:spPr/>
    </dgm:pt>
    <dgm:pt modelId="{61563010-A9AC-4FAC-A052-125A83BB9449}" type="pres">
      <dgm:prSet presAssocID="{E10B04E4-E67E-4DD7-B270-D58FBDBDCBEC}" presName="dummy2a" presStyleCnt="0"/>
      <dgm:spPr/>
    </dgm:pt>
    <dgm:pt modelId="{508BEDF6-2F25-4C51-B02A-30C4342DDFA6}" type="pres">
      <dgm:prSet presAssocID="{E10B04E4-E67E-4DD7-B270-D58FBDBDCBEC}" presName="dummy2b" presStyleCnt="0"/>
      <dgm:spPr/>
    </dgm:pt>
    <dgm:pt modelId="{573C5675-F175-47DE-AF19-B3E51A0B9F0B}" type="pres">
      <dgm:prSet presAssocID="{E10B04E4-E67E-4DD7-B270-D58FBDBDCBEC}" presName="wedge2Tx" presStyleLbl="node1" presStyleIdx="1" presStyleCnt="5">
        <dgm:presLayoutVars>
          <dgm:chMax val="0"/>
          <dgm:chPref val="0"/>
          <dgm:bulletEnabled val="1"/>
        </dgm:presLayoutVars>
      </dgm:prSet>
      <dgm:spPr/>
    </dgm:pt>
    <dgm:pt modelId="{38030643-815F-43BD-8B41-F05F4585949F}" type="pres">
      <dgm:prSet presAssocID="{E10B04E4-E67E-4DD7-B270-D58FBDBDCBEC}" presName="wedge3" presStyleLbl="node1" presStyleIdx="2" presStyleCnt="5"/>
      <dgm:spPr/>
    </dgm:pt>
    <dgm:pt modelId="{8E2CE7E0-795E-44ED-B5C6-CCABD6503BF7}" type="pres">
      <dgm:prSet presAssocID="{E10B04E4-E67E-4DD7-B270-D58FBDBDCBEC}" presName="dummy3a" presStyleCnt="0"/>
      <dgm:spPr/>
    </dgm:pt>
    <dgm:pt modelId="{C443810E-492D-4335-AA03-EFBB6A19907D}" type="pres">
      <dgm:prSet presAssocID="{E10B04E4-E67E-4DD7-B270-D58FBDBDCBEC}" presName="dummy3b" presStyleCnt="0"/>
      <dgm:spPr/>
    </dgm:pt>
    <dgm:pt modelId="{5CE076B8-7BE5-40B8-A5A2-F5D673EC2980}" type="pres">
      <dgm:prSet presAssocID="{E10B04E4-E67E-4DD7-B270-D58FBDBDCBEC}" presName="wedge3Tx" presStyleLbl="node1" presStyleIdx="2" presStyleCnt="5">
        <dgm:presLayoutVars>
          <dgm:chMax val="0"/>
          <dgm:chPref val="0"/>
          <dgm:bulletEnabled val="1"/>
        </dgm:presLayoutVars>
      </dgm:prSet>
      <dgm:spPr/>
    </dgm:pt>
    <dgm:pt modelId="{D48B4566-E099-491D-9A59-4033F6BCE56C}" type="pres">
      <dgm:prSet presAssocID="{E10B04E4-E67E-4DD7-B270-D58FBDBDCBEC}" presName="wedge4" presStyleLbl="node1" presStyleIdx="3" presStyleCnt="5"/>
      <dgm:spPr/>
    </dgm:pt>
    <dgm:pt modelId="{C96F1652-DF08-47BC-9BEF-9F68D716810D}" type="pres">
      <dgm:prSet presAssocID="{E10B04E4-E67E-4DD7-B270-D58FBDBDCBEC}" presName="dummy4a" presStyleCnt="0"/>
      <dgm:spPr/>
    </dgm:pt>
    <dgm:pt modelId="{46185FAE-1BEC-404A-B12F-E942553068E8}" type="pres">
      <dgm:prSet presAssocID="{E10B04E4-E67E-4DD7-B270-D58FBDBDCBEC}" presName="dummy4b" presStyleCnt="0"/>
      <dgm:spPr/>
    </dgm:pt>
    <dgm:pt modelId="{325E53E5-E2FC-4AE6-A3B8-A6E285B0C475}" type="pres">
      <dgm:prSet presAssocID="{E10B04E4-E67E-4DD7-B270-D58FBDBDCBEC}" presName="wedge4Tx" presStyleLbl="node1" presStyleIdx="3" presStyleCnt="5">
        <dgm:presLayoutVars>
          <dgm:chMax val="0"/>
          <dgm:chPref val="0"/>
          <dgm:bulletEnabled val="1"/>
        </dgm:presLayoutVars>
      </dgm:prSet>
      <dgm:spPr/>
    </dgm:pt>
    <dgm:pt modelId="{15A3264E-5F71-4124-9D9A-40BF682E56C0}" type="pres">
      <dgm:prSet presAssocID="{E10B04E4-E67E-4DD7-B270-D58FBDBDCBEC}" presName="wedge5" presStyleLbl="node1" presStyleIdx="4" presStyleCnt="5"/>
      <dgm:spPr/>
    </dgm:pt>
    <dgm:pt modelId="{1C021A5F-2186-4DB1-9EF6-5589107E620D}" type="pres">
      <dgm:prSet presAssocID="{E10B04E4-E67E-4DD7-B270-D58FBDBDCBEC}" presName="dummy5a" presStyleCnt="0"/>
      <dgm:spPr/>
    </dgm:pt>
    <dgm:pt modelId="{533D9814-A567-4280-8A44-5D98FEAAA054}" type="pres">
      <dgm:prSet presAssocID="{E10B04E4-E67E-4DD7-B270-D58FBDBDCBEC}" presName="dummy5b" presStyleCnt="0"/>
      <dgm:spPr/>
    </dgm:pt>
    <dgm:pt modelId="{EB73C024-25F4-43F9-843D-E53C23AB0E38}" type="pres">
      <dgm:prSet presAssocID="{E10B04E4-E67E-4DD7-B270-D58FBDBDCBEC}" presName="wedge5Tx" presStyleLbl="node1" presStyleIdx="4" presStyleCnt="5">
        <dgm:presLayoutVars>
          <dgm:chMax val="0"/>
          <dgm:chPref val="0"/>
          <dgm:bulletEnabled val="1"/>
        </dgm:presLayoutVars>
      </dgm:prSet>
      <dgm:spPr/>
    </dgm:pt>
    <dgm:pt modelId="{126807C3-604D-4825-A1B1-E924A8E91D2C}" type="pres">
      <dgm:prSet presAssocID="{907236DE-25DE-4D7B-BCBE-1E58B87C0173}" presName="arrowWedge1" presStyleLbl="fgSibTrans2D1" presStyleIdx="0" presStyleCnt="5"/>
      <dgm:spPr/>
    </dgm:pt>
    <dgm:pt modelId="{FA3480BA-A1AD-48F3-BDAE-FF64A35DF38D}" type="pres">
      <dgm:prSet presAssocID="{38CBAAD3-3419-4B17-A88F-39EEC255C7C9}" presName="arrowWedge2" presStyleLbl="fgSibTrans2D1" presStyleIdx="1" presStyleCnt="5" custScaleX="121000" custScaleY="121000"/>
      <dgm:spPr/>
    </dgm:pt>
    <dgm:pt modelId="{84DBBD2F-7459-45D2-B21E-FDCE36AE7210}" type="pres">
      <dgm:prSet presAssocID="{199AD36B-AA0B-42EC-AA61-6B62E61CA9F7}" presName="arrowWedge3" presStyleLbl="fgSibTrans2D1" presStyleIdx="2" presStyleCnt="5"/>
      <dgm:spPr/>
    </dgm:pt>
    <dgm:pt modelId="{79A249C5-5CFD-429D-B081-C3F2C25D1AFE}" type="pres">
      <dgm:prSet presAssocID="{6A080C27-2375-4864-82E9-DA8659860CA6}" presName="arrowWedge4" presStyleLbl="fgSibTrans2D1" presStyleIdx="3" presStyleCnt="5"/>
      <dgm:spPr/>
    </dgm:pt>
    <dgm:pt modelId="{9DCA7442-AD31-44B9-ACAD-88B2BB07D265}" type="pres">
      <dgm:prSet presAssocID="{3DA6C5A6-02A0-4553-AE70-243B1BD648F9}" presName="arrowWedge5" presStyleLbl="fgSibTrans2D1" presStyleIdx="4" presStyleCnt="5"/>
      <dgm:spPr/>
    </dgm:pt>
  </dgm:ptLst>
  <dgm:cxnLst>
    <dgm:cxn modelId="{407CE124-4A94-4E6A-A28B-AB1E181B8EEF}" srcId="{E10B04E4-E67E-4DD7-B270-D58FBDBDCBEC}" destId="{149CD59A-6636-474C-BAFE-F3078340E330}" srcOrd="4" destOrd="0" parTransId="{B4C450E3-BBD1-4E35-90AE-B2877F03021B}" sibTransId="{3DA6C5A6-02A0-4553-AE70-243B1BD648F9}"/>
    <dgm:cxn modelId="{8A268A26-FDE0-4F31-9EC7-BF91913E988D}" type="presOf" srcId="{3D2BD18B-800E-4BF6-84D4-F223804DCD8B}" destId="{61793FFB-C29C-46D6-ABA6-2C09EB10CE86}" srcOrd="0" destOrd="0" presId="urn:microsoft.com/office/officeart/2005/8/layout/cycle8"/>
    <dgm:cxn modelId="{9D733D29-B06D-4C0E-8118-2857A3C4C2F0}" type="presOf" srcId="{149CD59A-6636-474C-BAFE-F3078340E330}" destId="{EB73C024-25F4-43F9-843D-E53C23AB0E38}" srcOrd="1" destOrd="0" presId="urn:microsoft.com/office/officeart/2005/8/layout/cycle8"/>
    <dgm:cxn modelId="{9A4CDE2A-4BF4-4F3C-81B2-6AC455AC8EE7}" type="presOf" srcId="{E10B04E4-E67E-4DD7-B270-D58FBDBDCBEC}" destId="{2BCD4822-DA4B-4CC0-B71E-AB5B646A4C32}" srcOrd="0" destOrd="0" presId="urn:microsoft.com/office/officeart/2005/8/layout/cycle8"/>
    <dgm:cxn modelId="{55BC445C-B83C-4F33-A111-6BAEA2459230}" srcId="{E10B04E4-E67E-4DD7-B270-D58FBDBDCBEC}" destId="{C5864C41-44AE-4970-A827-E05A53A2EF13}" srcOrd="3" destOrd="0" parTransId="{7BCF2FFF-61A3-498D-96A9-22E34ABE51F2}" sibTransId="{6A080C27-2375-4864-82E9-DA8659860CA6}"/>
    <dgm:cxn modelId="{7101FB72-B377-46E4-A56B-34C800E8B1C2}" type="presOf" srcId="{72125018-B0B3-4BAC-90C1-5E5C27DD5141}" destId="{9696A685-7826-43C1-9C47-36645F62C18F}" srcOrd="1" destOrd="0" presId="urn:microsoft.com/office/officeart/2005/8/layout/cycle8"/>
    <dgm:cxn modelId="{6B468755-3F40-4FD3-A79B-F62062C27929}" srcId="{E10B04E4-E67E-4DD7-B270-D58FBDBDCBEC}" destId="{3D2BD18B-800E-4BF6-84D4-F223804DCD8B}" srcOrd="1" destOrd="0" parTransId="{4A3E6A19-9515-41D9-8D94-4EAC2877A703}" sibTransId="{38CBAAD3-3419-4B17-A88F-39EEC255C7C9}"/>
    <dgm:cxn modelId="{BA6C8958-8F46-4D0C-9213-5D4AEC045592}" type="presOf" srcId="{149CD59A-6636-474C-BAFE-F3078340E330}" destId="{15A3264E-5F71-4124-9D9A-40BF682E56C0}" srcOrd="0" destOrd="0" presId="urn:microsoft.com/office/officeart/2005/8/layout/cycle8"/>
    <dgm:cxn modelId="{E2D65C89-58AE-4BAA-ADD5-FBE65B5DAFD1}" type="presOf" srcId="{3D2BD18B-800E-4BF6-84D4-F223804DCD8B}" destId="{573C5675-F175-47DE-AF19-B3E51A0B9F0B}" srcOrd="1" destOrd="0" presId="urn:microsoft.com/office/officeart/2005/8/layout/cycle8"/>
    <dgm:cxn modelId="{CA54AE8B-1A30-4DCF-95BD-3E57CE427070}" srcId="{E10B04E4-E67E-4DD7-B270-D58FBDBDCBEC}" destId="{72125018-B0B3-4BAC-90C1-5E5C27DD5141}" srcOrd="0" destOrd="0" parTransId="{AEFB1A39-2557-4D65-9F0A-5F3BA7A5F181}" sibTransId="{907236DE-25DE-4D7B-BCBE-1E58B87C0173}"/>
    <dgm:cxn modelId="{9E3EF38B-1EEC-4ABC-98F5-1BB840580F8F}" type="presOf" srcId="{BFD5C27B-407D-48A4-9653-D3B2A3EF1619}" destId="{5CE076B8-7BE5-40B8-A5A2-F5D673EC2980}" srcOrd="1" destOrd="0" presId="urn:microsoft.com/office/officeart/2005/8/layout/cycle8"/>
    <dgm:cxn modelId="{57A6A492-987F-4C0D-B5F0-C204B3388715}" srcId="{E10B04E4-E67E-4DD7-B270-D58FBDBDCBEC}" destId="{BFD5C27B-407D-48A4-9653-D3B2A3EF1619}" srcOrd="2" destOrd="0" parTransId="{3A76A1E9-DF7D-4EFD-A25E-38F9F002E960}" sibTransId="{199AD36B-AA0B-42EC-AA61-6B62E61CA9F7}"/>
    <dgm:cxn modelId="{45AC9899-2269-4A8B-9BDD-36AD3A2856C5}" type="presOf" srcId="{C5864C41-44AE-4970-A827-E05A53A2EF13}" destId="{325E53E5-E2FC-4AE6-A3B8-A6E285B0C475}" srcOrd="1" destOrd="0" presId="urn:microsoft.com/office/officeart/2005/8/layout/cycle8"/>
    <dgm:cxn modelId="{EF2B4FB5-CC6D-4948-B52D-6C650A46B539}" type="presOf" srcId="{C5864C41-44AE-4970-A827-E05A53A2EF13}" destId="{D48B4566-E099-491D-9A59-4033F6BCE56C}" srcOrd="0" destOrd="0" presId="urn:microsoft.com/office/officeart/2005/8/layout/cycle8"/>
    <dgm:cxn modelId="{DA2BE5C2-34AF-4A81-ABDC-E9D1D50B232A}" type="presOf" srcId="{72125018-B0B3-4BAC-90C1-5E5C27DD5141}" destId="{20E422B6-0944-4AFF-82F4-DFB031E871E5}" srcOrd="0" destOrd="0" presId="urn:microsoft.com/office/officeart/2005/8/layout/cycle8"/>
    <dgm:cxn modelId="{FCECA2FF-4D3D-4415-8780-16D276697116}" type="presOf" srcId="{BFD5C27B-407D-48A4-9653-D3B2A3EF1619}" destId="{38030643-815F-43BD-8B41-F05F4585949F}" srcOrd="0" destOrd="0" presId="urn:microsoft.com/office/officeart/2005/8/layout/cycle8"/>
    <dgm:cxn modelId="{87C13006-F10C-454C-BD1B-A59FACBE3682}" type="presParOf" srcId="{2BCD4822-DA4B-4CC0-B71E-AB5B646A4C32}" destId="{20E422B6-0944-4AFF-82F4-DFB031E871E5}" srcOrd="0" destOrd="0" presId="urn:microsoft.com/office/officeart/2005/8/layout/cycle8"/>
    <dgm:cxn modelId="{C396E3A2-3D53-40E6-88E4-3DBECB50973F}" type="presParOf" srcId="{2BCD4822-DA4B-4CC0-B71E-AB5B646A4C32}" destId="{D134301F-A394-470E-AFCE-9CA2B001DD15}" srcOrd="1" destOrd="0" presId="urn:microsoft.com/office/officeart/2005/8/layout/cycle8"/>
    <dgm:cxn modelId="{AF6FC282-9C06-4EB3-AB41-E165F035034C}" type="presParOf" srcId="{2BCD4822-DA4B-4CC0-B71E-AB5B646A4C32}" destId="{98AA5186-BD40-4F73-AE37-EB2A52BBC29D}" srcOrd="2" destOrd="0" presId="urn:microsoft.com/office/officeart/2005/8/layout/cycle8"/>
    <dgm:cxn modelId="{AD46804E-E177-4C14-849C-217089B0E2A8}" type="presParOf" srcId="{2BCD4822-DA4B-4CC0-B71E-AB5B646A4C32}" destId="{9696A685-7826-43C1-9C47-36645F62C18F}" srcOrd="3" destOrd="0" presId="urn:microsoft.com/office/officeart/2005/8/layout/cycle8"/>
    <dgm:cxn modelId="{726B71EB-0E8F-40B3-B36F-17651B626E71}" type="presParOf" srcId="{2BCD4822-DA4B-4CC0-B71E-AB5B646A4C32}" destId="{61793FFB-C29C-46D6-ABA6-2C09EB10CE86}" srcOrd="4" destOrd="0" presId="urn:microsoft.com/office/officeart/2005/8/layout/cycle8"/>
    <dgm:cxn modelId="{2782B0B3-8E27-44FD-88AD-2DC5BF06C035}" type="presParOf" srcId="{2BCD4822-DA4B-4CC0-B71E-AB5B646A4C32}" destId="{61563010-A9AC-4FAC-A052-125A83BB9449}" srcOrd="5" destOrd="0" presId="urn:microsoft.com/office/officeart/2005/8/layout/cycle8"/>
    <dgm:cxn modelId="{F130C128-BB3B-4904-820C-1E928D5F811E}" type="presParOf" srcId="{2BCD4822-DA4B-4CC0-B71E-AB5B646A4C32}" destId="{508BEDF6-2F25-4C51-B02A-30C4342DDFA6}" srcOrd="6" destOrd="0" presId="urn:microsoft.com/office/officeart/2005/8/layout/cycle8"/>
    <dgm:cxn modelId="{E6A92EEA-8236-4B31-B9C3-011C2DB6FEF0}" type="presParOf" srcId="{2BCD4822-DA4B-4CC0-B71E-AB5B646A4C32}" destId="{573C5675-F175-47DE-AF19-B3E51A0B9F0B}" srcOrd="7" destOrd="0" presId="urn:microsoft.com/office/officeart/2005/8/layout/cycle8"/>
    <dgm:cxn modelId="{4A4B6E0F-37AF-49E4-B0AA-6547028F26BB}" type="presParOf" srcId="{2BCD4822-DA4B-4CC0-B71E-AB5B646A4C32}" destId="{38030643-815F-43BD-8B41-F05F4585949F}" srcOrd="8" destOrd="0" presId="urn:microsoft.com/office/officeart/2005/8/layout/cycle8"/>
    <dgm:cxn modelId="{9FAF94C8-6B53-4EDC-B46F-2E8A082B62C4}" type="presParOf" srcId="{2BCD4822-DA4B-4CC0-B71E-AB5B646A4C32}" destId="{8E2CE7E0-795E-44ED-B5C6-CCABD6503BF7}" srcOrd="9" destOrd="0" presId="urn:microsoft.com/office/officeart/2005/8/layout/cycle8"/>
    <dgm:cxn modelId="{650A7578-0E81-4528-A6C4-36A6F5BD8FDB}" type="presParOf" srcId="{2BCD4822-DA4B-4CC0-B71E-AB5B646A4C32}" destId="{C443810E-492D-4335-AA03-EFBB6A19907D}" srcOrd="10" destOrd="0" presId="urn:microsoft.com/office/officeart/2005/8/layout/cycle8"/>
    <dgm:cxn modelId="{683434E5-4D8D-42F0-ABFB-DB1643B53EC4}" type="presParOf" srcId="{2BCD4822-DA4B-4CC0-B71E-AB5B646A4C32}" destId="{5CE076B8-7BE5-40B8-A5A2-F5D673EC2980}" srcOrd="11" destOrd="0" presId="urn:microsoft.com/office/officeart/2005/8/layout/cycle8"/>
    <dgm:cxn modelId="{9C99B1C1-BE4E-4EA7-9371-EE17732197A4}" type="presParOf" srcId="{2BCD4822-DA4B-4CC0-B71E-AB5B646A4C32}" destId="{D48B4566-E099-491D-9A59-4033F6BCE56C}" srcOrd="12" destOrd="0" presId="urn:microsoft.com/office/officeart/2005/8/layout/cycle8"/>
    <dgm:cxn modelId="{A6628883-A934-4E59-A7E6-61739BDCF331}" type="presParOf" srcId="{2BCD4822-DA4B-4CC0-B71E-AB5B646A4C32}" destId="{C96F1652-DF08-47BC-9BEF-9F68D716810D}" srcOrd="13" destOrd="0" presId="urn:microsoft.com/office/officeart/2005/8/layout/cycle8"/>
    <dgm:cxn modelId="{C92B3A03-681E-46FF-8F6B-E999D2CF7E75}" type="presParOf" srcId="{2BCD4822-DA4B-4CC0-B71E-AB5B646A4C32}" destId="{46185FAE-1BEC-404A-B12F-E942553068E8}" srcOrd="14" destOrd="0" presId="urn:microsoft.com/office/officeart/2005/8/layout/cycle8"/>
    <dgm:cxn modelId="{D4A099AE-2500-476E-910F-938C29CC5B27}" type="presParOf" srcId="{2BCD4822-DA4B-4CC0-B71E-AB5B646A4C32}" destId="{325E53E5-E2FC-4AE6-A3B8-A6E285B0C475}" srcOrd="15" destOrd="0" presId="urn:microsoft.com/office/officeart/2005/8/layout/cycle8"/>
    <dgm:cxn modelId="{FE551E2A-0E78-48B2-9C02-211B3985D428}" type="presParOf" srcId="{2BCD4822-DA4B-4CC0-B71E-AB5B646A4C32}" destId="{15A3264E-5F71-4124-9D9A-40BF682E56C0}" srcOrd="16" destOrd="0" presId="urn:microsoft.com/office/officeart/2005/8/layout/cycle8"/>
    <dgm:cxn modelId="{392DF5EC-5CF5-44D6-A3F5-B52E00AE65FB}" type="presParOf" srcId="{2BCD4822-DA4B-4CC0-B71E-AB5B646A4C32}" destId="{1C021A5F-2186-4DB1-9EF6-5589107E620D}" srcOrd="17" destOrd="0" presId="urn:microsoft.com/office/officeart/2005/8/layout/cycle8"/>
    <dgm:cxn modelId="{73250354-E001-4508-A95C-7520B3A709C5}" type="presParOf" srcId="{2BCD4822-DA4B-4CC0-B71E-AB5B646A4C32}" destId="{533D9814-A567-4280-8A44-5D98FEAAA054}" srcOrd="18" destOrd="0" presId="urn:microsoft.com/office/officeart/2005/8/layout/cycle8"/>
    <dgm:cxn modelId="{207B3B7E-4E0F-46BE-84AE-FB299F902186}" type="presParOf" srcId="{2BCD4822-DA4B-4CC0-B71E-AB5B646A4C32}" destId="{EB73C024-25F4-43F9-843D-E53C23AB0E38}" srcOrd="19" destOrd="0" presId="urn:microsoft.com/office/officeart/2005/8/layout/cycle8"/>
    <dgm:cxn modelId="{49B777A6-21BB-4D92-9A76-51B5A149C119}" type="presParOf" srcId="{2BCD4822-DA4B-4CC0-B71E-AB5B646A4C32}" destId="{126807C3-604D-4825-A1B1-E924A8E91D2C}" srcOrd="20" destOrd="0" presId="urn:microsoft.com/office/officeart/2005/8/layout/cycle8"/>
    <dgm:cxn modelId="{CDE12E93-16D3-4599-9419-3D45F91398D7}" type="presParOf" srcId="{2BCD4822-DA4B-4CC0-B71E-AB5B646A4C32}" destId="{FA3480BA-A1AD-48F3-BDAE-FF64A35DF38D}" srcOrd="21" destOrd="0" presId="urn:microsoft.com/office/officeart/2005/8/layout/cycle8"/>
    <dgm:cxn modelId="{2AE602E9-9156-4C5A-BC11-FFAFC7E8E0F9}" type="presParOf" srcId="{2BCD4822-DA4B-4CC0-B71E-AB5B646A4C32}" destId="{84DBBD2F-7459-45D2-B21E-FDCE36AE7210}" srcOrd="22" destOrd="0" presId="urn:microsoft.com/office/officeart/2005/8/layout/cycle8"/>
    <dgm:cxn modelId="{1ACCD72C-E900-4B87-8006-65FD9B147DF2}" type="presParOf" srcId="{2BCD4822-DA4B-4CC0-B71E-AB5B646A4C32}" destId="{79A249C5-5CFD-429D-B081-C3F2C25D1AFE}" srcOrd="23" destOrd="0" presId="urn:microsoft.com/office/officeart/2005/8/layout/cycle8"/>
    <dgm:cxn modelId="{31605C5A-A4E0-43F7-8886-447EA4478180}" type="presParOf" srcId="{2BCD4822-DA4B-4CC0-B71E-AB5B646A4C32}" destId="{9DCA7442-AD31-44B9-ACAD-88B2BB07D265}"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D5B0BC-7E79-4581-860B-E9500E713D8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de-DE"/>
        </a:p>
      </dgm:t>
    </dgm:pt>
    <dgm:pt modelId="{7635BA6C-BEE8-4A83-A75E-4EF7D181223F}">
      <dgm:prSet phldrT="[Text]" custT="1"/>
      <dgm:spPr/>
      <dgm:t>
        <a:bodyPr/>
        <a:lstStyle/>
        <a:p>
          <a:pPr algn="ctr"/>
          <a:r>
            <a:rPr lang="en-US" sz="2600"/>
            <a:t>Model architecture
- Number of shifts
- Activation function
</a:t>
          </a:r>
          <a:endParaRPr lang="de-DE" sz="2200" dirty="0"/>
        </a:p>
      </dgm:t>
    </dgm:pt>
    <dgm:pt modelId="{04CD908F-0575-4206-BEB0-B3AFD8FC1E26}" type="parTrans" cxnId="{658118DE-74E8-46A3-98EA-15D4882E8650}">
      <dgm:prSet/>
      <dgm:spPr/>
      <dgm:t>
        <a:bodyPr/>
        <a:lstStyle/>
        <a:p>
          <a:endParaRPr lang="de-DE"/>
        </a:p>
      </dgm:t>
    </dgm:pt>
    <dgm:pt modelId="{6363974E-B142-4828-A2B6-17A8681FDFAD}" type="sibTrans" cxnId="{658118DE-74E8-46A3-98EA-15D4882E8650}">
      <dgm:prSet/>
      <dgm:spPr/>
      <dgm:t>
        <a:bodyPr/>
        <a:lstStyle/>
        <a:p>
          <a:endParaRPr lang="de-DE"/>
        </a:p>
      </dgm:t>
    </dgm:pt>
    <dgm:pt modelId="{440042F4-B4E0-4E23-A6C0-48B8A68778FA}">
      <dgm:prSet phldrT="[Text]" custT="1"/>
      <dgm:spPr/>
      <dgm:t>
        <a:bodyPr/>
        <a:lstStyle/>
        <a:p>
          <a:r>
            <a:rPr lang="en-US" sz="2600" dirty="0"/>
            <a:t>Cost function
Defines what a good neural network is
</a:t>
          </a:r>
          <a:endParaRPr lang="de-DE" sz="2600" dirty="0"/>
        </a:p>
      </dgm:t>
    </dgm:pt>
    <dgm:pt modelId="{D314C026-E6C9-4020-91A3-B5F5519E1E7A}" type="parTrans" cxnId="{06EC890D-BFD4-4DEF-8EFD-3EC2E79E831B}">
      <dgm:prSet/>
      <dgm:spPr/>
      <dgm:t>
        <a:bodyPr/>
        <a:lstStyle/>
        <a:p>
          <a:endParaRPr lang="de-DE"/>
        </a:p>
      </dgm:t>
    </dgm:pt>
    <dgm:pt modelId="{D294E58F-D0B4-4945-902D-BE34A987F8F8}" type="sibTrans" cxnId="{06EC890D-BFD4-4DEF-8EFD-3EC2E79E831B}">
      <dgm:prSet/>
      <dgm:spPr/>
      <dgm:t>
        <a:bodyPr/>
        <a:lstStyle/>
        <a:p>
          <a:endParaRPr lang="de-DE"/>
        </a:p>
      </dgm:t>
    </dgm:pt>
    <dgm:pt modelId="{19CE8FBC-F20C-42D4-B6AF-32E31346C4B7}">
      <dgm:prSet phldrT="[Text]" custT="1"/>
      <dgm:spPr/>
      <dgm:t>
        <a:bodyPr/>
        <a:lstStyle/>
        <a:p>
          <a:r>
            <a:rPr lang="en-US" sz="2600" u="sng"/>
            <a:t>Optimization algorithm
Minimizes cost function by varying NN weights
</a:t>
          </a:r>
          <a:endParaRPr lang="de-DE" sz="2600" dirty="0"/>
        </a:p>
      </dgm:t>
    </dgm:pt>
    <dgm:pt modelId="{9436FD3A-2593-4798-997C-64BFF53B9D2A}" type="parTrans" cxnId="{CFD3D1AF-394B-4A8A-810B-52628B7495CB}">
      <dgm:prSet/>
      <dgm:spPr/>
      <dgm:t>
        <a:bodyPr/>
        <a:lstStyle/>
        <a:p>
          <a:endParaRPr lang="de-DE"/>
        </a:p>
      </dgm:t>
    </dgm:pt>
    <dgm:pt modelId="{03AA5430-461D-478F-803A-7BCD0630E9E4}" type="sibTrans" cxnId="{CFD3D1AF-394B-4A8A-810B-52628B7495CB}">
      <dgm:prSet/>
      <dgm:spPr/>
      <dgm:t>
        <a:bodyPr/>
        <a:lstStyle/>
        <a:p>
          <a:endParaRPr lang="de-DE"/>
        </a:p>
      </dgm:t>
    </dgm:pt>
    <dgm:pt modelId="{223D0120-F7EC-4A09-B90D-D45AE0EE389B}">
      <dgm:prSet phldrT="[Text]" custT="1"/>
      <dgm:spPr/>
      <dgm:t>
        <a:bodyPr/>
        <a:lstStyle/>
        <a:p>
          <a:r>
            <a:rPr lang="en-US" sz="2600" dirty="0"/>
            <a:t>Training of the NN
Minimization of the cost function
</a:t>
          </a:r>
          <a:endParaRPr lang="de-DE" sz="2600" dirty="0"/>
        </a:p>
      </dgm:t>
    </dgm:pt>
    <dgm:pt modelId="{2F97F3F8-B647-4E74-889B-69C5DAB11DB9}" type="parTrans" cxnId="{255E975F-538E-498B-AC19-21159831901F}">
      <dgm:prSet/>
      <dgm:spPr/>
      <dgm:t>
        <a:bodyPr/>
        <a:lstStyle/>
        <a:p>
          <a:endParaRPr lang="de-DE"/>
        </a:p>
      </dgm:t>
    </dgm:pt>
    <dgm:pt modelId="{941173DC-76E6-4B7D-82BD-D521B2151804}" type="sibTrans" cxnId="{255E975F-538E-498B-AC19-21159831901F}">
      <dgm:prSet/>
      <dgm:spPr/>
      <dgm:t>
        <a:bodyPr/>
        <a:lstStyle/>
        <a:p>
          <a:endParaRPr lang="de-DE"/>
        </a:p>
      </dgm:t>
    </dgm:pt>
    <dgm:pt modelId="{7C695A1E-425F-4A98-A1A0-73F79A4CE89A}" type="pres">
      <dgm:prSet presAssocID="{C0D5B0BC-7E79-4581-860B-E9500E713D85}" presName="diagram" presStyleCnt="0">
        <dgm:presLayoutVars>
          <dgm:dir/>
          <dgm:resizeHandles val="exact"/>
        </dgm:presLayoutVars>
      </dgm:prSet>
      <dgm:spPr/>
    </dgm:pt>
    <dgm:pt modelId="{A63EFF2C-460B-4E53-8920-6F572BF325D2}" type="pres">
      <dgm:prSet presAssocID="{7635BA6C-BEE8-4A83-A75E-4EF7D181223F}" presName="node" presStyleLbl="node1" presStyleIdx="0" presStyleCnt="4">
        <dgm:presLayoutVars>
          <dgm:bulletEnabled val="1"/>
        </dgm:presLayoutVars>
      </dgm:prSet>
      <dgm:spPr/>
    </dgm:pt>
    <dgm:pt modelId="{372A087B-6A62-4548-9026-199F72F8C303}" type="pres">
      <dgm:prSet presAssocID="{6363974E-B142-4828-A2B6-17A8681FDFAD}" presName="sibTrans" presStyleCnt="0"/>
      <dgm:spPr/>
    </dgm:pt>
    <dgm:pt modelId="{7109826B-9B5B-43ED-B0E5-E01C2F4C5002}" type="pres">
      <dgm:prSet presAssocID="{440042F4-B4E0-4E23-A6C0-48B8A68778FA}" presName="node" presStyleLbl="node1" presStyleIdx="1" presStyleCnt="4">
        <dgm:presLayoutVars>
          <dgm:bulletEnabled val="1"/>
        </dgm:presLayoutVars>
      </dgm:prSet>
      <dgm:spPr/>
    </dgm:pt>
    <dgm:pt modelId="{4234610D-5DD5-49B8-B0DF-3229164A310B}" type="pres">
      <dgm:prSet presAssocID="{D294E58F-D0B4-4945-902D-BE34A987F8F8}" presName="sibTrans" presStyleCnt="0"/>
      <dgm:spPr/>
    </dgm:pt>
    <dgm:pt modelId="{3E9C69A1-17E7-47AD-947C-22DB53E2F30C}" type="pres">
      <dgm:prSet presAssocID="{19CE8FBC-F20C-42D4-B6AF-32E31346C4B7}" presName="node" presStyleLbl="node1" presStyleIdx="2" presStyleCnt="4" custLinFactNeighborY="-7895">
        <dgm:presLayoutVars>
          <dgm:bulletEnabled val="1"/>
        </dgm:presLayoutVars>
      </dgm:prSet>
      <dgm:spPr/>
    </dgm:pt>
    <dgm:pt modelId="{9E5D9C2E-4F38-46C9-B0F2-4DC0DD0B19CE}" type="pres">
      <dgm:prSet presAssocID="{03AA5430-461D-478F-803A-7BCD0630E9E4}" presName="sibTrans" presStyleCnt="0"/>
      <dgm:spPr/>
    </dgm:pt>
    <dgm:pt modelId="{A75F7F77-240D-4FD7-8227-661D2FD385E5}" type="pres">
      <dgm:prSet presAssocID="{223D0120-F7EC-4A09-B90D-D45AE0EE389B}" presName="node" presStyleLbl="node1" presStyleIdx="3" presStyleCnt="4" custLinFactNeighborY="-7895">
        <dgm:presLayoutVars>
          <dgm:bulletEnabled val="1"/>
        </dgm:presLayoutVars>
      </dgm:prSet>
      <dgm:spPr/>
    </dgm:pt>
  </dgm:ptLst>
  <dgm:cxnLst>
    <dgm:cxn modelId="{32C52701-FAC1-469C-8FC8-301785F5881C}" type="presOf" srcId="{7635BA6C-BEE8-4A83-A75E-4EF7D181223F}" destId="{A63EFF2C-460B-4E53-8920-6F572BF325D2}" srcOrd="0" destOrd="0" presId="urn:microsoft.com/office/officeart/2005/8/layout/default"/>
    <dgm:cxn modelId="{06EC890D-BFD4-4DEF-8EFD-3EC2E79E831B}" srcId="{C0D5B0BC-7E79-4581-860B-E9500E713D85}" destId="{440042F4-B4E0-4E23-A6C0-48B8A68778FA}" srcOrd="1" destOrd="0" parTransId="{D314C026-E6C9-4020-91A3-B5F5519E1E7A}" sibTransId="{D294E58F-D0B4-4945-902D-BE34A987F8F8}"/>
    <dgm:cxn modelId="{255E975F-538E-498B-AC19-21159831901F}" srcId="{C0D5B0BC-7E79-4581-860B-E9500E713D85}" destId="{223D0120-F7EC-4A09-B90D-D45AE0EE389B}" srcOrd="3" destOrd="0" parTransId="{2F97F3F8-B647-4E74-889B-69C5DAB11DB9}" sibTransId="{941173DC-76E6-4B7D-82BD-D521B2151804}"/>
    <dgm:cxn modelId="{CFD3D1AF-394B-4A8A-810B-52628B7495CB}" srcId="{C0D5B0BC-7E79-4581-860B-E9500E713D85}" destId="{19CE8FBC-F20C-42D4-B6AF-32E31346C4B7}" srcOrd="2" destOrd="0" parTransId="{9436FD3A-2593-4798-997C-64BFF53B9D2A}" sibTransId="{03AA5430-461D-478F-803A-7BCD0630E9E4}"/>
    <dgm:cxn modelId="{DD8FFEC7-8042-4D8E-8117-E03831567344}" type="presOf" srcId="{19CE8FBC-F20C-42D4-B6AF-32E31346C4B7}" destId="{3E9C69A1-17E7-47AD-947C-22DB53E2F30C}" srcOrd="0" destOrd="0" presId="urn:microsoft.com/office/officeart/2005/8/layout/default"/>
    <dgm:cxn modelId="{658118DE-74E8-46A3-98EA-15D4882E8650}" srcId="{C0D5B0BC-7E79-4581-860B-E9500E713D85}" destId="{7635BA6C-BEE8-4A83-A75E-4EF7D181223F}" srcOrd="0" destOrd="0" parTransId="{04CD908F-0575-4206-BEB0-B3AFD8FC1E26}" sibTransId="{6363974E-B142-4828-A2B6-17A8681FDFAD}"/>
    <dgm:cxn modelId="{C7D3FEE0-F488-4892-A9FD-A6263BA56B38}" type="presOf" srcId="{440042F4-B4E0-4E23-A6C0-48B8A68778FA}" destId="{7109826B-9B5B-43ED-B0E5-E01C2F4C5002}" srcOrd="0" destOrd="0" presId="urn:microsoft.com/office/officeart/2005/8/layout/default"/>
    <dgm:cxn modelId="{97ABF7F3-5F10-4D43-A01A-616D4BC4E3DC}" type="presOf" srcId="{C0D5B0BC-7E79-4581-860B-E9500E713D85}" destId="{7C695A1E-425F-4A98-A1A0-73F79A4CE89A}" srcOrd="0" destOrd="0" presId="urn:microsoft.com/office/officeart/2005/8/layout/default"/>
    <dgm:cxn modelId="{0DF14DF4-9960-496B-8BE8-16BBEE13A781}" type="presOf" srcId="{223D0120-F7EC-4A09-B90D-D45AE0EE389B}" destId="{A75F7F77-240D-4FD7-8227-661D2FD385E5}" srcOrd="0" destOrd="0" presId="urn:microsoft.com/office/officeart/2005/8/layout/default"/>
    <dgm:cxn modelId="{B15E09C4-6E78-430A-9965-62F4974031E7}" type="presParOf" srcId="{7C695A1E-425F-4A98-A1A0-73F79A4CE89A}" destId="{A63EFF2C-460B-4E53-8920-6F572BF325D2}" srcOrd="0" destOrd="0" presId="urn:microsoft.com/office/officeart/2005/8/layout/default"/>
    <dgm:cxn modelId="{525756EA-82A6-45C8-9619-C0C4B4A450CA}" type="presParOf" srcId="{7C695A1E-425F-4A98-A1A0-73F79A4CE89A}" destId="{372A087B-6A62-4548-9026-199F72F8C303}" srcOrd="1" destOrd="0" presId="urn:microsoft.com/office/officeart/2005/8/layout/default"/>
    <dgm:cxn modelId="{F5D0926D-5E9A-4E16-BDF4-73AF5954E10D}" type="presParOf" srcId="{7C695A1E-425F-4A98-A1A0-73F79A4CE89A}" destId="{7109826B-9B5B-43ED-B0E5-E01C2F4C5002}" srcOrd="2" destOrd="0" presId="urn:microsoft.com/office/officeart/2005/8/layout/default"/>
    <dgm:cxn modelId="{79D31C10-87F8-4BA9-B92F-059896536757}" type="presParOf" srcId="{7C695A1E-425F-4A98-A1A0-73F79A4CE89A}" destId="{4234610D-5DD5-49B8-B0DF-3229164A310B}" srcOrd="3" destOrd="0" presId="urn:microsoft.com/office/officeart/2005/8/layout/default"/>
    <dgm:cxn modelId="{31404AF8-E133-4184-95D9-FA933CD45EBD}" type="presParOf" srcId="{7C695A1E-425F-4A98-A1A0-73F79A4CE89A}" destId="{3E9C69A1-17E7-47AD-947C-22DB53E2F30C}" srcOrd="4" destOrd="0" presId="urn:microsoft.com/office/officeart/2005/8/layout/default"/>
    <dgm:cxn modelId="{B85BA642-E3C5-4E87-8F52-DDF770DA3D7F}" type="presParOf" srcId="{7C695A1E-425F-4A98-A1A0-73F79A4CE89A}" destId="{9E5D9C2E-4F38-46C9-B0F2-4DC0DD0B19CE}" srcOrd="5" destOrd="0" presId="urn:microsoft.com/office/officeart/2005/8/layout/default"/>
    <dgm:cxn modelId="{053FCB0B-529E-4A47-BFAC-84D19F03941B}" type="presParOf" srcId="{7C695A1E-425F-4A98-A1A0-73F79A4CE89A}" destId="{A75F7F77-240D-4FD7-8227-661D2FD385E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0B04E4-E67E-4DD7-B270-D58FBDBDCBEC}" type="doc">
      <dgm:prSet loTypeId="urn:microsoft.com/office/officeart/2005/8/layout/cycle8" loCatId="cycle" qsTypeId="urn:microsoft.com/office/officeart/2005/8/quickstyle/simple1" qsCatId="simple" csTypeId="urn:microsoft.com/office/officeart/2005/8/colors/colorful2" csCatId="colorful" phldr="1"/>
      <dgm:spPr/>
    </dgm:pt>
    <dgm:pt modelId="{72125018-B0B3-4BAC-90C1-5E5C27DD5141}">
      <dgm:prSet phldrT="[Tex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pPr algn="ctr"/>
          <a:r>
            <a:rPr lang="de-DE" sz="1400" b="0" dirty="0"/>
            <a:t>Einführung</a:t>
          </a:r>
        </a:p>
      </dgm:t>
    </dgm:pt>
    <dgm:pt modelId="{AEFB1A39-2557-4D65-9F0A-5F3BA7A5F181}" type="parTrans" cxnId="{CA54AE8B-1A30-4DCF-95BD-3E57CE427070}">
      <dgm:prSet/>
      <dgm:spPr/>
      <dgm:t>
        <a:bodyPr/>
        <a:lstStyle/>
        <a:p>
          <a:endParaRPr lang="de-DE"/>
        </a:p>
      </dgm:t>
    </dgm:pt>
    <dgm:pt modelId="{907236DE-25DE-4D7B-BCBE-1E58B87C0173}" type="sibTrans" cxnId="{CA54AE8B-1A30-4DCF-95BD-3E57CE427070}">
      <dgm:prSet/>
      <dgm:spPr/>
      <dgm:t>
        <a:bodyPr/>
        <a:lstStyle/>
        <a:p>
          <a:endParaRPr lang="de-DE"/>
        </a:p>
      </dgm:t>
    </dgm:pt>
    <dgm:pt modelId="{3D2BD18B-800E-4BF6-84D4-F223804DCD8B}">
      <dgm:prSet phldrT="[Text]" custT="1">
        <dgm:style>
          <a:lnRef idx="2">
            <a:schemeClr val="accent2"/>
          </a:lnRef>
          <a:fillRef idx="1">
            <a:schemeClr val="lt1"/>
          </a:fillRef>
          <a:effectRef idx="0">
            <a:schemeClr val="accent2"/>
          </a:effectRef>
          <a:fontRef idx="minor">
            <a:schemeClr val="dk1"/>
          </a:fontRef>
        </dgm:style>
      </dgm:prSet>
      <dgm:spPr>
        <a:ln>
          <a:solidFill>
            <a:srgbClr val="7EB6A9"/>
          </a:solidFill>
        </a:ln>
      </dgm:spPr>
      <dgm:t>
        <a:bodyPr/>
        <a:lstStyle/>
        <a:p>
          <a:pPr algn="ctr"/>
          <a:r>
            <a:rPr lang="de-DE" sz="1400" b="1" dirty="0"/>
            <a:t>Künstliche neuronale Netze</a:t>
          </a:r>
        </a:p>
      </dgm:t>
    </dgm:pt>
    <dgm:pt modelId="{4A3E6A19-9515-41D9-8D94-4EAC2877A703}" type="parTrans" cxnId="{6B468755-3F40-4FD3-A79B-F62062C27929}">
      <dgm:prSet/>
      <dgm:spPr/>
      <dgm:t>
        <a:bodyPr/>
        <a:lstStyle/>
        <a:p>
          <a:endParaRPr lang="de-DE"/>
        </a:p>
      </dgm:t>
    </dgm:pt>
    <dgm:pt modelId="{38CBAAD3-3419-4B17-A88F-39EEC255C7C9}" type="sibTrans" cxnId="{6B468755-3F40-4FD3-A79B-F62062C27929}">
      <dgm:prSet/>
      <dgm:spPr/>
      <dgm:t>
        <a:bodyPr/>
        <a:lstStyle/>
        <a:p>
          <a:endParaRPr lang="de-DE"/>
        </a:p>
      </dgm:t>
    </dgm:pt>
    <dgm:pt modelId="{BFD5C27B-407D-48A4-9653-D3B2A3EF1619}">
      <dgm:prSet phldrT="[Text]" custT="1"/>
      <dgm:spPr/>
      <dgm:t>
        <a:bodyPr/>
        <a:lstStyle/>
        <a:p>
          <a:pPr algn="ctr"/>
          <a:r>
            <a:rPr lang="de-DE" sz="1400" b="0" dirty="0" err="1"/>
            <a:t>Convolutional</a:t>
          </a:r>
          <a:r>
            <a:rPr lang="de-DE" sz="1400" b="0" dirty="0"/>
            <a:t> neuronale Netze</a:t>
          </a:r>
        </a:p>
      </dgm:t>
    </dgm:pt>
    <dgm:pt modelId="{3A76A1E9-DF7D-4EFD-A25E-38F9F002E960}" type="parTrans" cxnId="{57A6A492-987F-4C0D-B5F0-C204B3388715}">
      <dgm:prSet/>
      <dgm:spPr/>
      <dgm:t>
        <a:bodyPr/>
        <a:lstStyle/>
        <a:p>
          <a:endParaRPr lang="de-DE"/>
        </a:p>
      </dgm:t>
    </dgm:pt>
    <dgm:pt modelId="{199AD36B-AA0B-42EC-AA61-6B62E61CA9F7}" type="sibTrans" cxnId="{57A6A492-987F-4C0D-B5F0-C204B3388715}">
      <dgm:prSet/>
      <dgm:spPr/>
      <dgm:t>
        <a:bodyPr/>
        <a:lstStyle/>
        <a:p>
          <a:endParaRPr lang="de-DE"/>
        </a:p>
      </dgm:t>
    </dgm:pt>
    <dgm:pt modelId="{C5864C41-44AE-4970-A827-E05A53A2EF13}">
      <dgm:prSet phldrT="[Text]" custT="1"/>
      <dgm:spPr/>
      <dgm:t>
        <a:bodyPr/>
        <a:lstStyle/>
        <a:p>
          <a:pPr algn="ctr"/>
          <a:r>
            <a:rPr lang="de-DE" sz="1400" dirty="0" err="1"/>
            <a:t>Rekurrente</a:t>
          </a:r>
          <a:r>
            <a:rPr lang="de-DE" sz="1400" dirty="0"/>
            <a:t> neuronale Netze</a:t>
          </a:r>
        </a:p>
      </dgm:t>
    </dgm:pt>
    <dgm:pt modelId="{7BCF2FFF-61A3-498D-96A9-22E34ABE51F2}" type="parTrans" cxnId="{55BC445C-B83C-4F33-A111-6BAEA2459230}">
      <dgm:prSet/>
      <dgm:spPr/>
      <dgm:t>
        <a:bodyPr/>
        <a:lstStyle/>
        <a:p>
          <a:endParaRPr lang="de-DE"/>
        </a:p>
      </dgm:t>
    </dgm:pt>
    <dgm:pt modelId="{6A080C27-2375-4864-82E9-DA8659860CA6}" type="sibTrans" cxnId="{55BC445C-B83C-4F33-A111-6BAEA2459230}">
      <dgm:prSet/>
      <dgm:spPr/>
      <dgm:t>
        <a:bodyPr/>
        <a:lstStyle/>
        <a:p>
          <a:endParaRPr lang="de-DE"/>
        </a:p>
      </dgm:t>
    </dgm:pt>
    <dgm:pt modelId="{149CD59A-6636-474C-BAFE-F3078340E330}">
      <dgm:prSet phldrT="[Text]" custT="1"/>
      <dgm:spPr/>
      <dgm:t>
        <a:bodyPr/>
        <a:lstStyle/>
        <a:p>
          <a:pPr algn="ctr"/>
          <a:r>
            <a:rPr lang="de-DE" sz="1400" dirty="0"/>
            <a:t>Data Augmentation</a:t>
          </a:r>
        </a:p>
      </dgm:t>
    </dgm:pt>
    <dgm:pt modelId="{B4C450E3-BBD1-4E35-90AE-B2877F03021B}" type="parTrans" cxnId="{407CE124-4A94-4E6A-A28B-AB1E181B8EEF}">
      <dgm:prSet/>
      <dgm:spPr/>
      <dgm:t>
        <a:bodyPr/>
        <a:lstStyle/>
        <a:p>
          <a:endParaRPr lang="de-DE"/>
        </a:p>
      </dgm:t>
    </dgm:pt>
    <dgm:pt modelId="{3DA6C5A6-02A0-4553-AE70-243B1BD648F9}" type="sibTrans" cxnId="{407CE124-4A94-4E6A-A28B-AB1E181B8EEF}">
      <dgm:prSet/>
      <dgm:spPr/>
      <dgm:t>
        <a:bodyPr/>
        <a:lstStyle/>
        <a:p>
          <a:endParaRPr lang="de-DE"/>
        </a:p>
      </dgm:t>
    </dgm:pt>
    <dgm:pt modelId="{2BCD4822-DA4B-4CC0-B71E-AB5B646A4C32}" type="pres">
      <dgm:prSet presAssocID="{E10B04E4-E67E-4DD7-B270-D58FBDBDCBEC}" presName="compositeShape" presStyleCnt="0">
        <dgm:presLayoutVars>
          <dgm:chMax val="7"/>
          <dgm:dir/>
          <dgm:resizeHandles val="exact"/>
        </dgm:presLayoutVars>
      </dgm:prSet>
      <dgm:spPr/>
    </dgm:pt>
    <dgm:pt modelId="{20E422B6-0944-4AFF-82F4-DFB031E871E5}" type="pres">
      <dgm:prSet presAssocID="{E10B04E4-E67E-4DD7-B270-D58FBDBDCBEC}" presName="wedge1" presStyleLbl="node1" presStyleIdx="0" presStyleCnt="5"/>
      <dgm:spPr/>
    </dgm:pt>
    <dgm:pt modelId="{D134301F-A394-470E-AFCE-9CA2B001DD15}" type="pres">
      <dgm:prSet presAssocID="{E10B04E4-E67E-4DD7-B270-D58FBDBDCBEC}" presName="dummy1a" presStyleCnt="0"/>
      <dgm:spPr/>
    </dgm:pt>
    <dgm:pt modelId="{98AA5186-BD40-4F73-AE37-EB2A52BBC29D}" type="pres">
      <dgm:prSet presAssocID="{E10B04E4-E67E-4DD7-B270-D58FBDBDCBEC}" presName="dummy1b" presStyleCnt="0"/>
      <dgm:spPr/>
    </dgm:pt>
    <dgm:pt modelId="{9696A685-7826-43C1-9C47-36645F62C18F}" type="pres">
      <dgm:prSet presAssocID="{E10B04E4-E67E-4DD7-B270-D58FBDBDCBEC}" presName="wedge1Tx" presStyleLbl="node1" presStyleIdx="0" presStyleCnt="5">
        <dgm:presLayoutVars>
          <dgm:chMax val="0"/>
          <dgm:chPref val="0"/>
          <dgm:bulletEnabled val="1"/>
        </dgm:presLayoutVars>
      </dgm:prSet>
      <dgm:spPr/>
    </dgm:pt>
    <dgm:pt modelId="{61793FFB-C29C-46D6-ABA6-2C09EB10CE86}" type="pres">
      <dgm:prSet presAssocID="{E10B04E4-E67E-4DD7-B270-D58FBDBDCBEC}" presName="wedge2" presStyleLbl="node1" presStyleIdx="1" presStyleCnt="5" custScaleX="121000" custScaleY="121000"/>
      <dgm:spPr/>
    </dgm:pt>
    <dgm:pt modelId="{61563010-A9AC-4FAC-A052-125A83BB9449}" type="pres">
      <dgm:prSet presAssocID="{E10B04E4-E67E-4DD7-B270-D58FBDBDCBEC}" presName="dummy2a" presStyleCnt="0"/>
      <dgm:spPr/>
    </dgm:pt>
    <dgm:pt modelId="{508BEDF6-2F25-4C51-B02A-30C4342DDFA6}" type="pres">
      <dgm:prSet presAssocID="{E10B04E4-E67E-4DD7-B270-D58FBDBDCBEC}" presName="dummy2b" presStyleCnt="0"/>
      <dgm:spPr/>
    </dgm:pt>
    <dgm:pt modelId="{573C5675-F175-47DE-AF19-B3E51A0B9F0B}" type="pres">
      <dgm:prSet presAssocID="{E10B04E4-E67E-4DD7-B270-D58FBDBDCBEC}" presName="wedge2Tx" presStyleLbl="node1" presStyleIdx="1" presStyleCnt="5">
        <dgm:presLayoutVars>
          <dgm:chMax val="0"/>
          <dgm:chPref val="0"/>
          <dgm:bulletEnabled val="1"/>
        </dgm:presLayoutVars>
      </dgm:prSet>
      <dgm:spPr/>
    </dgm:pt>
    <dgm:pt modelId="{38030643-815F-43BD-8B41-F05F4585949F}" type="pres">
      <dgm:prSet presAssocID="{E10B04E4-E67E-4DD7-B270-D58FBDBDCBEC}" presName="wedge3" presStyleLbl="node1" presStyleIdx="2" presStyleCnt="5"/>
      <dgm:spPr/>
    </dgm:pt>
    <dgm:pt modelId="{8E2CE7E0-795E-44ED-B5C6-CCABD6503BF7}" type="pres">
      <dgm:prSet presAssocID="{E10B04E4-E67E-4DD7-B270-D58FBDBDCBEC}" presName="dummy3a" presStyleCnt="0"/>
      <dgm:spPr/>
    </dgm:pt>
    <dgm:pt modelId="{C443810E-492D-4335-AA03-EFBB6A19907D}" type="pres">
      <dgm:prSet presAssocID="{E10B04E4-E67E-4DD7-B270-D58FBDBDCBEC}" presName="dummy3b" presStyleCnt="0"/>
      <dgm:spPr/>
    </dgm:pt>
    <dgm:pt modelId="{5CE076B8-7BE5-40B8-A5A2-F5D673EC2980}" type="pres">
      <dgm:prSet presAssocID="{E10B04E4-E67E-4DD7-B270-D58FBDBDCBEC}" presName="wedge3Tx" presStyleLbl="node1" presStyleIdx="2" presStyleCnt="5">
        <dgm:presLayoutVars>
          <dgm:chMax val="0"/>
          <dgm:chPref val="0"/>
          <dgm:bulletEnabled val="1"/>
        </dgm:presLayoutVars>
      </dgm:prSet>
      <dgm:spPr/>
    </dgm:pt>
    <dgm:pt modelId="{D48B4566-E099-491D-9A59-4033F6BCE56C}" type="pres">
      <dgm:prSet presAssocID="{E10B04E4-E67E-4DD7-B270-D58FBDBDCBEC}" presName="wedge4" presStyleLbl="node1" presStyleIdx="3" presStyleCnt="5"/>
      <dgm:spPr/>
    </dgm:pt>
    <dgm:pt modelId="{C96F1652-DF08-47BC-9BEF-9F68D716810D}" type="pres">
      <dgm:prSet presAssocID="{E10B04E4-E67E-4DD7-B270-D58FBDBDCBEC}" presName="dummy4a" presStyleCnt="0"/>
      <dgm:spPr/>
    </dgm:pt>
    <dgm:pt modelId="{46185FAE-1BEC-404A-B12F-E942553068E8}" type="pres">
      <dgm:prSet presAssocID="{E10B04E4-E67E-4DD7-B270-D58FBDBDCBEC}" presName="dummy4b" presStyleCnt="0"/>
      <dgm:spPr/>
    </dgm:pt>
    <dgm:pt modelId="{325E53E5-E2FC-4AE6-A3B8-A6E285B0C475}" type="pres">
      <dgm:prSet presAssocID="{E10B04E4-E67E-4DD7-B270-D58FBDBDCBEC}" presName="wedge4Tx" presStyleLbl="node1" presStyleIdx="3" presStyleCnt="5">
        <dgm:presLayoutVars>
          <dgm:chMax val="0"/>
          <dgm:chPref val="0"/>
          <dgm:bulletEnabled val="1"/>
        </dgm:presLayoutVars>
      </dgm:prSet>
      <dgm:spPr/>
    </dgm:pt>
    <dgm:pt modelId="{15A3264E-5F71-4124-9D9A-40BF682E56C0}" type="pres">
      <dgm:prSet presAssocID="{E10B04E4-E67E-4DD7-B270-D58FBDBDCBEC}" presName="wedge5" presStyleLbl="node1" presStyleIdx="4" presStyleCnt="5"/>
      <dgm:spPr/>
    </dgm:pt>
    <dgm:pt modelId="{1C021A5F-2186-4DB1-9EF6-5589107E620D}" type="pres">
      <dgm:prSet presAssocID="{E10B04E4-E67E-4DD7-B270-D58FBDBDCBEC}" presName="dummy5a" presStyleCnt="0"/>
      <dgm:spPr/>
    </dgm:pt>
    <dgm:pt modelId="{533D9814-A567-4280-8A44-5D98FEAAA054}" type="pres">
      <dgm:prSet presAssocID="{E10B04E4-E67E-4DD7-B270-D58FBDBDCBEC}" presName="dummy5b" presStyleCnt="0"/>
      <dgm:spPr/>
    </dgm:pt>
    <dgm:pt modelId="{EB73C024-25F4-43F9-843D-E53C23AB0E38}" type="pres">
      <dgm:prSet presAssocID="{E10B04E4-E67E-4DD7-B270-D58FBDBDCBEC}" presName="wedge5Tx" presStyleLbl="node1" presStyleIdx="4" presStyleCnt="5">
        <dgm:presLayoutVars>
          <dgm:chMax val="0"/>
          <dgm:chPref val="0"/>
          <dgm:bulletEnabled val="1"/>
        </dgm:presLayoutVars>
      </dgm:prSet>
      <dgm:spPr/>
    </dgm:pt>
    <dgm:pt modelId="{126807C3-604D-4825-A1B1-E924A8E91D2C}" type="pres">
      <dgm:prSet presAssocID="{907236DE-25DE-4D7B-BCBE-1E58B87C0173}" presName="arrowWedge1" presStyleLbl="fgSibTrans2D1" presStyleIdx="0" presStyleCnt="5"/>
      <dgm:spPr/>
    </dgm:pt>
    <dgm:pt modelId="{FA3480BA-A1AD-48F3-BDAE-FF64A35DF38D}" type="pres">
      <dgm:prSet presAssocID="{38CBAAD3-3419-4B17-A88F-39EEC255C7C9}" presName="arrowWedge2" presStyleLbl="fgSibTrans2D1" presStyleIdx="1" presStyleCnt="5" custScaleX="121000" custScaleY="121000"/>
      <dgm:spPr/>
    </dgm:pt>
    <dgm:pt modelId="{84DBBD2F-7459-45D2-B21E-FDCE36AE7210}" type="pres">
      <dgm:prSet presAssocID="{199AD36B-AA0B-42EC-AA61-6B62E61CA9F7}" presName="arrowWedge3" presStyleLbl="fgSibTrans2D1" presStyleIdx="2" presStyleCnt="5"/>
      <dgm:spPr/>
    </dgm:pt>
    <dgm:pt modelId="{79A249C5-5CFD-429D-B081-C3F2C25D1AFE}" type="pres">
      <dgm:prSet presAssocID="{6A080C27-2375-4864-82E9-DA8659860CA6}" presName="arrowWedge4" presStyleLbl="fgSibTrans2D1" presStyleIdx="3" presStyleCnt="5"/>
      <dgm:spPr/>
    </dgm:pt>
    <dgm:pt modelId="{9DCA7442-AD31-44B9-ACAD-88B2BB07D265}" type="pres">
      <dgm:prSet presAssocID="{3DA6C5A6-02A0-4553-AE70-243B1BD648F9}" presName="arrowWedge5" presStyleLbl="fgSibTrans2D1" presStyleIdx="4" presStyleCnt="5"/>
      <dgm:spPr/>
    </dgm:pt>
  </dgm:ptLst>
  <dgm:cxnLst>
    <dgm:cxn modelId="{407CE124-4A94-4E6A-A28B-AB1E181B8EEF}" srcId="{E10B04E4-E67E-4DD7-B270-D58FBDBDCBEC}" destId="{149CD59A-6636-474C-BAFE-F3078340E330}" srcOrd="4" destOrd="0" parTransId="{B4C450E3-BBD1-4E35-90AE-B2877F03021B}" sibTransId="{3DA6C5A6-02A0-4553-AE70-243B1BD648F9}"/>
    <dgm:cxn modelId="{8A268A26-FDE0-4F31-9EC7-BF91913E988D}" type="presOf" srcId="{3D2BD18B-800E-4BF6-84D4-F223804DCD8B}" destId="{61793FFB-C29C-46D6-ABA6-2C09EB10CE86}" srcOrd="0" destOrd="0" presId="urn:microsoft.com/office/officeart/2005/8/layout/cycle8"/>
    <dgm:cxn modelId="{9D733D29-B06D-4C0E-8118-2857A3C4C2F0}" type="presOf" srcId="{149CD59A-6636-474C-BAFE-F3078340E330}" destId="{EB73C024-25F4-43F9-843D-E53C23AB0E38}" srcOrd="1" destOrd="0" presId="urn:microsoft.com/office/officeart/2005/8/layout/cycle8"/>
    <dgm:cxn modelId="{9A4CDE2A-4BF4-4F3C-81B2-6AC455AC8EE7}" type="presOf" srcId="{E10B04E4-E67E-4DD7-B270-D58FBDBDCBEC}" destId="{2BCD4822-DA4B-4CC0-B71E-AB5B646A4C32}" srcOrd="0" destOrd="0" presId="urn:microsoft.com/office/officeart/2005/8/layout/cycle8"/>
    <dgm:cxn modelId="{55BC445C-B83C-4F33-A111-6BAEA2459230}" srcId="{E10B04E4-E67E-4DD7-B270-D58FBDBDCBEC}" destId="{C5864C41-44AE-4970-A827-E05A53A2EF13}" srcOrd="3" destOrd="0" parTransId="{7BCF2FFF-61A3-498D-96A9-22E34ABE51F2}" sibTransId="{6A080C27-2375-4864-82E9-DA8659860CA6}"/>
    <dgm:cxn modelId="{7101FB72-B377-46E4-A56B-34C800E8B1C2}" type="presOf" srcId="{72125018-B0B3-4BAC-90C1-5E5C27DD5141}" destId="{9696A685-7826-43C1-9C47-36645F62C18F}" srcOrd="1" destOrd="0" presId="urn:microsoft.com/office/officeart/2005/8/layout/cycle8"/>
    <dgm:cxn modelId="{6B468755-3F40-4FD3-A79B-F62062C27929}" srcId="{E10B04E4-E67E-4DD7-B270-D58FBDBDCBEC}" destId="{3D2BD18B-800E-4BF6-84D4-F223804DCD8B}" srcOrd="1" destOrd="0" parTransId="{4A3E6A19-9515-41D9-8D94-4EAC2877A703}" sibTransId="{38CBAAD3-3419-4B17-A88F-39EEC255C7C9}"/>
    <dgm:cxn modelId="{BA6C8958-8F46-4D0C-9213-5D4AEC045592}" type="presOf" srcId="{149CD59A-6636-474C-BAFE-F3078340E330}" destId="{15A3264E-5F71-4124-9D9A-40BF682E56C0}" srcOrd="0" destOrd="0" presId="urn:microsoft.com/office/officeart/2005/8/layout/cycle8"/>
    <dgm:cxn modelId="{E2D65C89-58AE-4BAA-ADD5-FBE65B5DAFD1}" type="presOf" srcId="{3D2BD18B-800E-4BF6-84D4-F223804DCD8B}" destId="{573C5675-F175-47DE-AF19-B3E51A0B9F0B}" srcOrd="1" destOrd="0" presId="urn:microsoft.com/office/officeart/2005/8/layout/cycle8"/>
    <dgm:cxn modelId="{CA54AE8B-1A30-4DCF-95BD-3E57CE427070}" srcId="{E10B04E4-E67E-4DD7-B270-D58FBDBDCBEC}" destId="{72125018-B0B3-4BAC-90C1-5E5C27DD5141}" srcOrd="0" destOrd="0" parTransId="{AEFB1A39-2557-4D65-9F0A-5F3BA7A5F181}" sibTransId="{907236DE-25DE-4D7B-BCBE-1E58B87C0173}"/>
    <dgm:cxn modelId="{9E3EF38B-1EEC-4ABC-98F5-1BB840580F8F}" type="presOf" srcId="{BFD5C27B-407D-48A4-9653-D3B2A3EF1619}" destId="{5CE076B8-7BE5-40B8-A5A2-F5D673EC2980}" srcOrd="1" destOrd="0" presId="urn:microsoft.com/office/officeart/2005/8/layout/cycle8"/>
    <dgm:cxn modelId="{57A6A492-987F-4C0D-B5F0-C204B3388715}" srcId="{E10B04E4-E67E-4DD7-B270-D58FBDBDCBEC}" destId="{BFD5C27B-407D-48A4-9653-D3B2A3EF1619}" srcOrd="2" destOrd="0" parTransId="{3A76A1E9-DF7D-4EFD-A25E-38F9F002E960}" sibTransId="{199AD36B-AA0B-42EC-AA61-6B62E61CA9F7}"/>
    <dgm:cxn modelId="{45AC9899-2269-4A8B-9BDD-36AD3A2856C5}" type="presOf" srcId="{C5864C41-44AE-4970-A827-E05A53A2EF13}" destId="{325E53E5-E2FC-4AE6-A3B8-A6E285B0C475}" srcOrd="1" destOrd="0" presId="urn:microsoft.com/office/officeart/2005/8/layout/cycle8"/>
    <dgm:cxn modelId="{EF2B4FB5-CC6D-4948-B52D-6C650A46B539}" type="presOf" srcId="{C5864C41-44AE-4970-A827-E05A53A2EF13}" destId="{D48B4566-E099-491D-9A59-4033F6BCE56C}" srcOrd="0" destOrd="0" presId="urn:microsoft.com/office/officeart/2005/8/layout/cycle8"/>
    <dgm:cxn modelId="{DA2BE5C2-34AF-4A81-ABDC-E9D1D50B232A}" type="presOf" srcId="{72125018-B0B3-4BAC-90C1-5E5C27DD5141}" destId="{20E422B6-0944-4AFF-82F4-DFB031E871E5}" srcOrd="0" destOrd="0" presId="urn:microsoft.com/office/officeart/2005/8/layout/cycle8"/>
    <dgm:cxn modelId="{FCECA2FF-4D3D-4415-8780-16D276697116}" type="presOf" srcId="{BFD5C27B-407D-48A4-9653-D3B2A3EF1619}" destId="{38030643-815F-43BD-8B41-F05F4585949F}" srcOrd="0" destOrd="0" presId="urn:microsoft.com/office/officeart/2005/8/layout/cycle8"/>
    <dgm:cxn modelId="{87C13006-F10C-454C-BD1B-A59FACBE3682}" type="presParOf" srcId="{2BCD4822-DA4B-4CC0-B71E-AB5B646A4C32}" destId="{20E422B6-0944-4AFF-82F4-DFB031E871E5}" srcOrd="0" destOrd="0" presId="urn:microsoft.com/office/officeart/2005/8/layout/cycle8"/>
    <dgm:cxn modelId="{C396E3A2-3D53-40E6-88E4-3DBECB50973F}" type="presParOf" srcId="{2BCD4822-DA4B-4CC0-B71E-AB5B646A4C32}" destId="{D134301F-A394-470E-AFCE-9CA2B001DD15}" srcOrd="1" destOrd="0" presId="urn:microsoft.com/office/officeart/2005/8/layout/cycle8"/>
    <dgm:cxn modelId="{AF6FC282-9C06-4EB3-AB41-E165F035034C}" type="presParOf" srcId="{2BCD4822-DA4B-4CC0-B71E-AB5B646A4C32}" destId="{98AA5186-BD40-4F73-AE37-EB2A52BBC29D}" srcOrd="2" destOrd="0" presId="urn:microsoft.com/office/officeart/2005/8/layout/cycle8"/>
    <dgm:cxn modelId="{AD46804E-E177-4C14-849C-217089B0E2A8}" type="presParOf" srcId="{2BCD4822-DA4B-4CC0-B71E-AB5B646A4C32}" destId="{9696A685-7826-43C1-9C47-36645F62C18F}" srcOrd="3" destOrd="0" presId="urn:microsoft.com/office/officeart/2005/8/layout/cycle8"/>
    <dgm:cxn modelId="{726B71EB-0E8F-40B3-B36F-17651B626E71}" type="presParOf" srcId="{2BCD4822-DA4B-4CC0-B71E-AB5B646A4C32}" destId="{61793FFB-C29C-46D6-ABA6-2C09EB10CE86}" srcOrd="4" destOrd="0" presId="urn:microsoft.com/office/officeart/2005/8/layout/cycle8"/>
    <dgm:cxn modelId="{2782B0B3-8E27-44FD-88AD-2DC5BF06C035}" type="presParOf" srcId="{2BCD4822-DA4B-4CC0-B71E-AB5B646A4C32}" destId="{61563010-A9AC-4FAC-A052-125A83BB9449}" srcOrd="5" destOrd="0" presId="urn:microsoft.com/office/officeart/2005/8/layout/cycle8"/>
    <dgm:cxn modelId="{F130C128-BB3B-4904-820C-1E928D5F811E}" type="presParOf" srcId="{2BCD4822-DA4B-4CC0-B71E-AB5B646A4C32}" destId="{508BEDF6-2F25-4C51-B02A-30C4342DDFA6}" srcOrd="6" destOrd="0" presId="urn:microsoft.com/office/officeart/2005/8/layout/cycle8"/>
    <dgm:cxn modelId="{E6A92EEA-8236-4B31-B9C3-011C2DB6FEF0}" type="presParOf" srcId="{2BCD4822-DA4B-4CC0-B71E-AB5B646A4C32}" destId="{573C5675-F175-47DE-AF19-B3E51A0B9F0B}" srcOrd="7" destOrd="0" presId="urn:microsoft.com/office/officeart/2005/8/layout/cycle8"/>
    <dgm:cxn modelId="{4A4B6E0F-37AF-49E4-B0AA-6547028F26BB}" type="presParOf" srcId="{2BCD4822-DA4B-4CC0-B71E-AB5B646A4C32}" destId="{38030643-815F-43BD-8B41-F05F4585949F}" srcOrd="8" destOrd="0" presId="urn:microsoft.com/office/officeart/2005/8/layout/cycle8"/>
    <dgm:cxn modelId="{9FAF94C8-6B53-4EDC-B46F-2E8A082B62C4}" type="presParOf" srcId="{2BCD4822-DA4B-4CC0-B71E-AB5B646A4C32}" destId="{8E2CE7E0-795E-44ED-B5C6-CCABD6503BF7}" srcOrd="9" destOrd="0" presId="urn:microsoft.com/office/officeart/2005/8/layout/cycle8"/>
    <dgm:cxn modelId="{650A7578-0E81-4528-A6C4-36A6F5BD8FDB}" type="presParOf" srcId="{2BCD4822-DA4B-4CC0-B71E-AB5B646A4C32}" destId="{C443810E-492D-4335-AA03-EFBB6A19907D}" srcOrd="10" destOrd="0" presId="urn:microsoft.com/office/officeart/2005/8/layout/cycle8"/>
    <dgm:cxn modelId="{683434E5-4D8D-42F0-ABFB-DB1643B53EC4}" type="presParOf" srcId="{2BCD4822-DA4B-4CC0-B71E-AB5B646A4C32}" destId="{5CE076B8-7BE5-40B8-A5A2-F5D673EC2980}" srcOrd="11" destOrd="0" presId="urn:microsoft.com/office/officeart/2005/8/layout/cycle8"/>
    <dgm:cxn modelId="{9C99B1C1-BE4E-4EA7-9371-EE17732197A4}" type="presParOf" srcId="{2BCD4822-DA4B-4CC0-B71E-AB5B646A4C32}" destId="{D48B4566-E099-491D-9A59-4033F6BCE56C}" srcOrd="12" destOrd="0" presId="urn:microsoft.com/office/officeart/2005/8/layout/cycle8"/>
    <dgm:cxn modelId="{A6628883-A934-4E59-A7E6-61739BDCF331}" type="presParOf" srcId="{2BCD4822-DA4B-4CC0-B71E-AB5B646A4C32}" destId="{C96F1652-DF08-47BC-9BEF-9F68D716810D}" srcOrd="13" destOrd="0" presId="urn:microsoft.com/office/officeart/2005/8/layout/cycle8"/>
    <dgm:cxn modelId="{C92B3A03-681E-46FF-8F6B-E999D2CF7E75}" type="presParOf" srcId="{2BCD4822-DA4B-4CC0-B71E-AB5B646A4C32}" destId="{46185FAE-1BEC-404A-B12F-E942553068E8}" srcOrd="14" destOrd="0" presId="urn:microsoft.com/office/officeart/2005/8/layout/cycle8"/>
    <dgm:cxn modelId="{D4A099AE-2500-476E-910F-938C29CC5B27}" type="presParOf" srcId="{2BCD4822-DA4B-4CC0-B71E-AB5B646A4C32}" destId="{325E53E5-E2FC-4AE6-A3B8-A6E285B0C475}" srcOrd="15" destOrd="0" presId="urn:microsoft.com/office/officeart/2005/8/layout/cycle8"/>
    <dgm:cxn modelId="{FE551E2A-0E78-48B2-9C02-211B3985D428}" type="presParOf" srcId="{2BCD4822-DA4B-4CC0-B71E-AB5B646A4C32}" destId="{15A3264E-5F71-4124-9D9A-40BF682E56C0}" srcOrd="16" destOrd="0" presId="urn:microsoft.com/office/officeart/2005/8/layout/cycle8"/>
    <dgm:cxn modelId="{392DF5EC-5CF5-44D6-A3F5-B52E00AE65FB}" type="presParOf" srcId="{2BCD4822-DA4B-4CC0-B71E-AB5B646A4C32}" destId="{1C021A5F-2186-4DB1-9EF6-5589107E620D}" srcOrd="17" destOrd="0" presId="urn:microsoft.com/office/officeart/2005/8/layout/cycle8"/>
    <dgm:cxn modelId="{73250354-E001-4508-A95C-7520B3A709C5}" type="presParOf" srcId="{2BCD4822-DA4B-4CC0-B71E-AB5B646A4C32}" destId="{533D9814-A567-4280-8A44-5D98FEAAA054}" srcOrd="18" destOrd="0" presId="urn:microsoft.com/office/officeart/2005/8/layout/cycle8"/>
    <dgm:cxn modelId="{207B3B7E-4E0F-46BE-84AE-FB299F902186}" type="presParOf" srcId="{2BCD4822-DA4B-4CC0-B71E-AB5B646A4C32}" destId="{EB73C024-25F4-43F9-843D-E53C23AB0E38}" srcOrd="19" destOrd="0" presId="urn:microsoft.com/office/officeart/2005/8/layout/cycle8"/>
    <dgm:cxn modelId="{49B777A6-21BB-4D92-9A76-51B5A149C119}" type="presParOf" srcId="{2BCD4822-DA4B-4CC0-B71E-AB5B646A4C32}" destId="{126807C3-604D-4825-A1B1-E924A8E91D2C}" srcOrd="20" destOrd="0" presId="urn:microsoft.com/office/officeart/2005/8/layout/cycle8"/>
    <dgm:cxn modelId="{CDE12E93-16D3-4599-9419-3D45F91398D7}" type="presParOf" srcId="{2BCD4822-DA4B-4CC0-B71E-AB5B646A4C32}" destId="{FA3480BA-A1AD-48F3-BDAE-FF64A35DF38D}" srcOrd="21" destOrd="0" presId="urn:microsoft.com/office/officeart/2005/8/layout/cycle8"/>
    <dgm:cxn modelId="{2AE602E9-9156-4C5A-BC11-FFAFC7E8E0F9}" type="presParOf" srcId="{2BCD4822-DA4B-4CC0-B71E-AB5B646A4C32}" destId="{84DBBD2F-7459-45D2-B21E-FDCE36AE7210}" srcOrd="22" destOrd="0" presId="urn:microsoft.com/office/officeart/2005/8/layout/cycle8"/>
    <dgm:cxn modelId="{1ACCD72C-E900-4B87-8006-65FD9B147DF2}" type="presParOf" srcId="{2BCD4822-DA4B-4CC0-B71E-AB5B646A4C32}" destId="{79A249C5-5CFD-429D-B081-C3F2C25D1AFE}" srcOrd="23" destOrd="0" presId="urn:microsoft.com/office/officeart/2005/8/layout/cycle8"/>
    <dgm:cxn modelId="{31605C5A-A4E0-43F7-8886-447EA4478180}" type="presParOf" srcId="{2BCD4822-DA4B-4CC0-B71E-AB5B646A4C32}" destId="{9DCA7442-AD31-44B9-ACAD-88B2BB07D265}"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5B0BC-7E79-4581-860B-E9500E713D8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de-DE"/>
        </a:p>
      </dgm:t>
    </dgm:pt>
    <dgm:pt modelId="{7635BA6C-BEE8-4A83-A75E-4EF7D181223F}">
      <dgm:prSet phldrT="[Text]" custT="1"/>
      <dgm:spPr/>
      <dgm:t>
        <a:bodyPr/>
        <a:lstStyle/>
        <a:p>
          <a:pPr algn="ctr"/>
          <a:r>
            <a:rPr lang="en-US" sz="2600" dirty="0"/>
            <a:t>Model architecture
- Number of shifts
- Activation function
</a:t>
          </a:r>
          <a:endParaRPr lang="de-DE" sz="2200" dirty="0"/>
        </a:p>
      </dgm:t>
    </dgm:pt>
    <dgm:pt modelId="{04CD908F-0575-4206-BEB0-B3AFD8FC1E26}" type="parTrans" cxnId="{658118DE-74E8-46A3-98EA-15D4882E8650}">
      <dgm:prSet/>
      <dgm:spPr/>
      <dgm:t>
        <a:bodyPr/>
        <a:lstStyle/>
        <a:p>
          <a:endParaRPr lang="de-DE"/>
        </a:p>
      </dgm:t>
    </dgm:pt>
    <dgm:pt modelId="{6363974E-B142-4828-A2B6-17A8681FDFAD}" type="sibTrans" cxnId="{658118DE-74E8-46A3-98EA-15D4882E8650}">
      <dgm:prSet/>
      <dgm:spPr/>
      <dgm:t>
        <a:bodyPr/>
        <a:lstStyle/>
        <a:p>
          <a:endParaRPr lang="de-DE"/>
        </a:p>
      </dgm:t>
    </dgm:pt>
    <dgm:pt modelId="{440042F4-B4E0-4E23-A6C0-48B8A68778FA}">
      <dgm:prSet phldrT="[Text]" custT="1"/>
      <dgm:spPr/>
      <dgm:t>
        <a:bodyPr/>
        <a:lstStyle/>
        <a:p>
          <a:r>
            <a:rPr lang="en-US" sz="2600"/>
            <a:t>Cost function
Defines what a good neural network is
</a:t>
          </a:r>
          <a:endParaRPr lang="de-DE" sz="2600" dirty="0"/>
        </a:p>
      </dgm:t>
    </dgm:pt>
    <dgm:pt modelId="{D314C026-E6C9-4020-91A3-B5F5519E1E7A}" type="parTrans" cxnId="{06EC890D-BFD4-4DEF-8EFD-3EC2E79E831B}">
      <dgm:prSet/>
      <dgm:spPr/>
      <dgm:t>
        <a:bodyPr/>
        <a:lstStyle/>
        <a:p>
          <a:endParaRPr lang="de-DE"/>
        </a:p>
      </dgm:t>
    </dgm:pt>
    <dgm:pt modelId="{D294E58F-D0B4-4945-902D-BE34A987F8F8}" type="sibTrans" cxnId="{06EC890D-BFD4-4DEF-8EFD-3EC2E79E831B}">
      <dgm:prSet/>
      <dgm:spPr/>
      <dgm:t>
        <a:bodyPr/>
        <a:lstStyle/>
        <a:p>
          <a:endParaRPr lang="de-DE"/>
        </a:p>
      </dgm:t>
    </dgm:pt>
    <dgm:pt modelId="{19CE8FBC-F20C-42D4-B6AF-32E31346C4B7}">
      <dgm:prSet phldrT="[Text]" custT="1"/>
      <dgm:spPr/>
      <dgm:t>
        <a:bodyPr/>
        <a:lstStyle/>
        <a:p>
          <a:r>
            <a:rPr lang="en-US" sz="2600"/>
            <a:t>Optimization algorithm
Minimizes cost function by varying NN weights
</a:t>
          </a:r>
          <a:endParaRPr lang="de-DE" sz="2600" dirty="0"/>
        </a:p>
      </dgm:t>
    </dgm:pt>
    <dgm:pt modelId="{9436FD3A-2593-4798-997C-64BFF53B9D2A}" type="parTrans" cxnId="{CFD3D1AF-394B-4A8A-810B-52628B7495CB}">
      <dgm:prSet/>
      <dgm:spPr/>
      <dgm:t>
        <a:bodyPr/>
        <a:lstStyle/>
        <a:p>
          <a:endParaRPr lang="de-DE"/>
        </a:p>
      </dgm:t>
    </dgm:pt>
    <dgm:pt modelId="{03AA5430-461D-478F-803A-7BCD0630E9E4}" type="sibTrans" cxnId="{CFD3D1AF-394B-4A8A-810B-52628B7495CB}">
      <dgm:prSet/>
      <dgm:spPr/>
      <dgm:t>
        <a:bodyPr/>
        <a:lstStyle/>
        <a:p>
          <a:endParaRPr lang="de-DE"/>
        </a:p>
      </dgm:t>
    </dgm:pt>
    <dgm:pt modelId="{223D0120-F7EC-4A09-B90D-D45AE0EE389B}">
      <dgm:prSet phldrT="[Text]" custT="1"/>
      <dgm:spPr/>
      <dgm:t>
        <a:bodyPr/>
        <a:lstStyle/>
        <a:p>
          <a:r>
            <a:rPr lang="en-US" sz="2600" dirty="0"/>
            <a:t>Training of the NN
Minimization of the cost function
</a:t>
          </a:r>
          <a:endParaRPr lang="de-DE" sz="2600" dirty="0"/>
        </a:p>
      </dgm:t>
    </dgm:pt>
    <dgm:pt modelId="{2F97F3F8-B647-4E74-889B-69C5DAB11DB9}" type="parTrans" cxnId="{255E975F-538E-498B-AC19-21159831901F}">
      <dgm:prSet/>
      <dgm:spPr/>
      <dgm:t>
        <a:bodyPr/>
        <a:lstStyle/>
        <a:p>
          <a:endParaRPr lang="de-DE"/>
        </a:p>
      </dgm:t>
    </dgm:pt>
    <dgm:pt modelId="{941173DC-76E6-4B7D-82BD-D521B2151804}" type="sibTrans" cxnId="{255E975F-538E-498B-AC19-21159831901F}">
      <dgm:prSet/>
      <dgm:spPr/>
      <dgm:t>
        <a:bodyPr/>
        <a:lstStyle/>
        <a:p>
          <a:endParaRPr lang="de-DE"/>
        </a:p>
      </dgm:t>
    </dgm:pt>
    <dgm:pt modelId="{7C695A1E-425F-4A98-A1A0-73F79A4CE89A}" type="pres">
      <dgm:prSet presAssocID="{C0D5B0BC-7E79-4581-860B-E9500E713D85}" presName="diagram" presStyleCnt="0">
        <dgm:presLayoutVars>
          <dgm:dir/>
          <dgm:resizeHandles val="exact"/>
        </dgm:presLayoutVars>
      </dgm:prSet>
      <dgm:spPr/>
    </dgm:pt>
    <dgm:pt modelId="{A63EFF2C-460B-4E53-8920-6F572BF325D2}" type="pres">
      <dgm:prSet presAssocID="{7635BA6C-BEE8-4A83-A75E-4EF7D181223F}" presName="node" presStyleLbl="node1" presStyleIdx="0" presStyleCnt="4">
        <dgm:presLayoutVars>
          <dgm:bulletEnabled val="1"/>
        </dgm:presLayoutVars>
      </dgm:prSet>
      <dgm:spPr/>
    </dgm:pt>
    <dgm:pt modelId="{372A087B-6A62-4548-9026-199F72F8C303}" type="pres">
      <dgm:prSet presAssocID="{6363974E-B142-4828-A2B6-17A8681FDFAD}" presName="sibTrans" presStyleCnt="0"/>
      <dgm:spPr/>
    </dgm:pt>
    <dgm:pt modelId="{7109826B-9B5B-43ED-B0E5-E01C2F4C5002}" type="pres">
      <dgm:prSet presAssocID="{440042F4-B4E0-4E23-A6C0-48B8A68778FA}" presName="node" presStyleLbl="node1" presStyleIdx="1" presStyleCnt="4">
        <dgm:presLayoutVars>
          <dgm:bulletEnabled val="1"/>
        </dgm:presLayoutVars>
      </dgm:prSet>
      <dgm:spPr/>
    </dgm:pt>
    <dgm:pt modelId="{4234610D-5DD5-49B8-B0DF-3229164A310B}" type="pres">
      <dgm:prSet presAssocID="{D294E58F-D0B4-4945-902D-BE34A987F8F8}" presName="sibTrans" presStyleCnt="0"/>
      <dgm:spPr/>
    </dgm:pt>
    <dgm:pt modelId="{3E9C69A1-17E7-47AD-947C-22DB53E2F30C}" type="pres">
      <dgm:prSet presAssocID="{19CE8FBC-F20C-42D4-B6AF-32E31346C4B7}" presName="node" presStyleLbl="node1" presStyleIdx="2" presStyleCnt="4" custLinFactNeighborY="-7895">
        <dgm:presLayoutVars>
          <dgm:bulletEnabled val="1"/>
        </dgm:presLayoutVars>
      </dgm:prSet>
      <dgm:spPr/>
    </dgm:pt>
    <dgm:pt modelId="{9E5D9C2E-4F38-46C9-B0F2-4DC0DD0B19CE}" type="pres">
      <dgm:prSet presAssocID="{03AA5430-461D-478F-803A-7BCD0630E9E4}" presName="sibTrans" presStyleCnt="0"/>
      <dgm:spPr/>
    </dgm:pt>
    <dgm:pt modelId="{A75F7F77-240D-4FD7-8227-661D2FD385E5}" type="pres">
      <dgm:prSet presAssocID="{223D0120-F7EC-4A09-B90D-D45AE0EE389B}" presName="node" presStyleLbl="node1" presStyleIdx="3" presStyleCnt="4" custLinFactNeighborY="-7895">
        <dgm:presLayoutVars>
          <dgm:bulletEnabled val="1"/>
        </dgm:presLayoutVars>
      </dgm:prSet>
      <dgm:spPr/>
    </dgm:pt>
  </dgm:ptLst>
  <dgm:cxnLst>
    <dgm:cxn modelId="{32C52701-FAC1-469C-8FC8-301785F5881C}" type="presOf" srcId="{7635BA6C-BEE8-4A83-A75E-4EF7D181223F}" destId="{A63EFF2C-460B-4E53-8920-6F572BF325D2}" srcOrd="0" destOrd="0" presId="urn:microsoft.com/office/officeart/2005/8/layout/default"/>
    <dgm:cxn modelId="{06EC890D-BFD4-4DEF-8EFD-3EC2E79E831B}" srcId="{C0D5B0BC-7E79-4581-860B-E9500E713D85}" destId="{440042F4-B4E0-4E23-A6C0-48B8A68778FA}" srcOrd="1" destOrd="0" parTransId="{D314C026-E6C9-4020-91A3-B5F5519E1E7A}" sibTransId="{D294E58F-D0B4-4945-902D-BE34A987F8F8}"/>
    <dgm:cxn modelId="{255E975F-538E-498B-AC19-21159831901F}" srcId="{C0D5B0BC-7E79-4581-860B-E9500E713D85}" destId="{223D0120-F7EC-4A09-B90D-D45AE0EE389B}" srcOrd="3" destOrd="0" parTransId="{2F97F3F8-B647-4E74-889B-69C5DAB11DB9}" sibTransId="{941173DC-76E6-4B7D-82BD-D521B2151804}"/>
    <dgm:cxn modelId="{CFD3D1AF-394B-4A8A-810B-52628B7495CB}" srcId="{C0D5B0BC-7E79-4581-860B-E9500E713D85}" destId="{19CE8FBC-F20C-42D4-B6AF-32E31346C4B7}" srcOrd="2" destOrd="0" parTransId="{9436FD3A-2593-4798-997C-64BFF53B9D2A}" sibTransId="{03AA5430-461D-478F-803A-7BCD0630E9E4}"/>
    <dgm:cxn modelId="{DD8FFEC7-8042-4D8E-8117-E03831567344}" type="presOf" srcId="{19CE8FBC-F20C-42D4-B6AF-32E31346C4B7}" destId="{3E9C69A1-17E7-47AD-947C-22DB53E2F30C}" srcOrd="0" destOrd="0" presId="urn:microsoft.com/office/officeart/2005/8/layout/default"/>
    <dgm:cxn modelId="{658118DE-74E8-46A3-98EA-15D4882E8650}" srcId="{C0D5B0BC-7E79-4581-860B-E9500E713D85}" destId="{7635BA6C-BEE8-4A83-A75E-4EF7D181223F}" srcOrd="0" destOrd="0" parTransId="{04CD908F-0575-4206-BEB0-B3AFD8FC1E26}" sibTransId="{6363974E-B142-4828-A2B6-17A8681FDFAD}"/>
    <dgm:cxn modelId="{C7D3FEE0-F488-4892-A9FD-A6263BA56B38}" type="presOf" srcId="{440042F4-B4E0-4E23-A6C0-48B8A68778FA}" destId="{7109826B-9B5B-43ED-B0E5-E01C2F4C5002}" srcOrd="0" destOrd="0" presId="urn:microsoft.com/office/officeart/2005/8/layout/default"/>
    <dgm:cxn modelId="{97ABF7F3-5F10-4D43-A01A-616D4BC4E3DC}" type="presOf" srcId="{C0D5B0BC-7E79-4581-860B-E9500E713D85}" destId="{7C695A1E-425F-4A98-A1A0-73F79A4CE89A}" srcOrd="0" destOrd="0" presId="urn:microsoft.com/office/officeart/2005/8/layout/default"/>
    <dgm:cxn modelId="{0DF14DF4-9960-496B-8BE8-16BBEE13A781}" type="presOf" srcId="{223D0120-F7EC-4A09-B90D-D45AE0EE389B}" destId="{A75F7F77-240D-4FD7-8227-661D2FD385E5}" srcOrd="0" destOrd="0" presId="urn:microsoft.com/office/officeart/2005/8/layout/default"/>
    <dgm:cxn modelId="{B15E09C4-6E78-430A-9965-62F4974031E7}" type="presParOf" srcId="{7C695A1E-425F-4A98-A1A0-73F79A4CE89A}" destId="{A63EFF2C-460B-4E53-8920-6F572BF325D2}" srcOrd="0" destOrd="0" presId="urn:microsoft.com/office/officeart/2005/8/layout/default"/>
    <dgm:cxn modelId="{525756EA-82A6-45C8-9619-C0C4B4A450CA}" type="presParOf" srcId="{7C695A1E-425F-4A98-A1A0-73F79A4CE89A}" destId="{372A087B-6A62-4548-9026-199F72F8C303}" srcOrd="1" destOrd="0" presId="urn:microsoft.com/office/officeart/2005/8/layout/default"/>
    <dgm:cxn modelId="{F5D0926D-5E9A-4E16-BDF4-73AF5954E10D}" type="presParOf" srcId="{7C695A1E-425F-4A98-A1A0-73F79A4CE89A}" destId="{7109826B-9B5B-43ED-B0E5-E01C2F4C5002}" srcOrd="2" destOrd="0" presId="urn:microsoft.com/office/officeart/2005/8/layout/default"/>
    <dgm:cxn modelId="{79D31C10-87F8-4BA9-B92F-059896536757}" type="presParOf" srcId="{7C695A1E-425F-4A98-A1A0-73F79A4CE89A}" destId="{4234610D-5DD5-49B8-B0DF-3229164A310B}" srcOrd="3" destOrd="0" presId="urn:microsoft.com/office/officeart/2005/8/layout/default"/>
    <dgm:cxn modelId="{31404AF8-E133-4184-95D9-FA933CD45EBD}" type="presParOf" srcId="{7C695A1E-425F-4A98-A1A0-73F79A4CE89A}" destId="{3E9C69A1-17E7-47AD-947C-22DB53E2F30C}" srcOrd="4" destOrd="0" presId="urn:microsoft.com/office/officeart/2005/8/layout/default"/>
    <dgm:cxn modelId="{B85BA642-E3C5-4E87-8F52-DDF770DA3D7F}" type="presParOf" srcId="{7C695A1E-425F-4A98-A1A0-73F79A4CE89A}" destId="{9E5D9C2E-4F38-46C9-B0F2-4DC0DD0B19CE}" srcOrd="5" destOrd="0" presId="urn:microsoft.com/office/officeart/2005/8/layout/default"/>
    <dgm:cxn modelId="{053FCB0B-529E-4A47-BFAC-84D19F03941B}" type="presParOf" srcId="{7C695A1E-425F-4A98-A1A0-73F79A4CE89A}" destId="{A75F7F77-240D-4FD7-8227-661D2FD385E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4C0FEA-1CD6-46B1-8A16-DD88B9FDB65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de-DE"/>
        </a:p>
      </dgm:t>
    </dgm:pt>
    <dgm:pt modelId="{02C04BDB-6FD5-4352-B5E0-58D637F73F47}">
      <dgm:prSet phldrT="[Text]"/>
      <dgm:spPr>
        <a:solidFill>
          <a:srgbClr val="00B0F0"/>
        </a:solidFill>
      </dgm:spPr>
      <dgm:t>
        <a:bodyPr/>
        <a:lstStyle/>
        <a:p>
          <a:r>
            <a:rPr lang="de-DE" dirty="0" err="1"/>
            <a:t>error</a:t>
          </a:r>
          <a:endParaRPr lang="de-DE" dirty="0"/>
        </a:p>
      </dgm:t>
    </dgm:pt>
    <dgm:pt modelId="{3F2DCA21-DC80-480A-81B0-7504A29C2266}" type="parTrans" cxnId="{60E3500A-542E-4609-B8F8-BD7ACC10F2AC}">
      <dgm:prSet/>
      <dgm:spPr/>
      <dgm:t>
        <a:bodyPr/>
        <a:lstStyle/>
        <a:p>
          <a:endParaRPr lang="de-DE"/>
        </a:p>
      </dgm:t>
    </dgm:pt>
    <dgm:pt modelId="{690DBBB0-57A4-458C-95BE-7E40FCDDE558}" type="sibTrans" cxnId="{60E3500A-542E-4609-B8F8-BD7ACC10F2AC}">
      <dgm:prSet/>
      <dgm:spPr/>
      <dgm:t>
        <a:bodyPr/>
        <a:lstStyle/>
        <a:p>
          <a:endParaRPr lang="de-DE"/>
        </a:p>
      </dgm:t>
    </dgm:pt>
    <dgm:pt modelId="{1CA3D173-ABE0-4A76-9B0C-A239F559A560}" type="pres">
      <dgm:prSet presAssocID="{9C4C0FEA-1CD6-46B1-8A16-DD88B9FDB65E}" presName="diagram" presStyleCnt="0">
        <dgm:presLayoutVars>
          <dgm:dir/>
          <dgm:resizeHandles val="exact"/>
        </dgm:presLayoutVars>
      </dgm:prSet>
      <dgm:spPr/>
    </dgm:pt>
    <dgm:pt modelId="{86A083D4-884E-4533-B1AA-86E10686C3F1}" type="pres">
      <dgm:prSet presAssocID="{02C04BDB-6FD5-4352-B5E0-58D637F73F47}" presName="node" presStyleLbl="node1" presStyleIdx="0" presStyleCnt="1">
        <dgm:presLayoutVars>
          <dgm:bulletEnabled val="1"/>
        </dgm:presLayoutVars>
      </dgm:prSet>
      <dgm:spPr/>
    </dgm:pt>
  </dgm:ptLst>
  <dgm:cxnLst>
    <dgm:cxn modelId="{60E3500A-542E-4609-B8F8-BD7ACC10F2AC}" srcId="{9C4C0FEA-1CD6-46B1-8A16-DD88B9FDB65E}" destId="{02C04BDB-6FD5-4352-B5E0-58D637F73F47}" srcOrd="0" destOrd="0" parTransId="{3F2DCA21-DC80-480A-81B0-7504A29C2266}" sibTransId="{690DBBB0-57A4-458C-95BE-7E40FCDDE558}"/>
    <dgm:cxn modelId="{C71E9F22-4F85-46E4-A1A6-F3B653D43609}" type="presOf" srcId="{02C04BDB-6FD5-4352-B5E0-58D637F73F47}" destId="{86A083D4-884E-4533-B1AA-86E10686C3F1}" srcOrd="0" destOrd="0" presId="urn:microsoft.com/office/officeart/2005/8/layout/default"/>
    <dgm:cxn modelId="{376EBE8C-6067-4F69-8F23-CA4F2716D951}" type="presOf" srcId="{9C4C0FEA-1CD6-46B1-8A16-DD88B9FDB65E}" destId="{1CA3D173-ABE0-4A76-9B0C-A239F559A560}" srcOrd="0" destOrd="0" presId="urn:microsoft.com/office/officeart/2005/8/layout/default"/>
    <dgm:cxn modelId="{651EF0B9-3533-4661-906A-E87A5D01A5F5}" type="presParOf" srcId="{1CA3D173-ABE0-4A76-9B0C-A239F559A560}" destId="{86A083D4-884E-4533-B1AA-86E10686C3F1}" srcOrd="0" destOrd="0" presId="urn:microsoft.com/office/officeart/2005/8/layout/defaul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D5B0BC-7E79-4581-860B-E9500E713D8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de-DE"/>
        </a:p>
      </dgm:t>
    </dgm:pt>
    <dgm:pt modelId="{7635BA6C-BEE8-4A83-A75E-4EF7D181223F}">
      <dgm:prSet phldrT="[Text]" custT="1"/>
      <dgm:spPr/>
      <dgm:t>
        <a:bodyPr/>
        <a:lstStyle/>
        <a:p>
          <a:pPr algn="ctr"/>
          <a:r>
            <a:rPr lang="en-US" sz="2600"/>
            <a:t>Model architecture
- Number of shifts
- Activation function
</a:t>
          </a:r>
          <a:endParaRPr lang="de-DE" sz="2200" dirty="0"/>
        </a:p>
      </dgm:t>
    </dgm:pt>
    <dgm:pt modelId="{04CD908F-0575-4206-BEB0-B3AFD8FC1E26}" type="parTrans" cxnId="{658118DE-74E8-46A3-98EA-15D4882E8650}">
      <dgm:prSet/>
      <dgm:spPr/>
      <dgm:t>
        <a:bodyPr/>
        <a:lstStyle/>
        <a:p>
          <a:endParaRPr lang="de-DE"/>
        </a:p>
      </dgm:t>
    </dgm:pt>
    <dgm:pt modelId="{6363974E-B142-4828-A2B6-17A8681FDFAD}" type="sibTrans" cxnId="{658118DE-74E8-46A3-98EA-15D4882E8650}">
      <dgm:prSet/>
      <dgm:spPr/>
      <dgm:t>
        <a:bodyPr/>
        <a:lstStyle/>
        <a:p>
          <a:endParaRPr lang="de-DE"/>
        </a:p>
      </dgm:t>
    </dgm:pt>
    <dgm:pt modelId="{440042F4-B4E0-4E23-A6C0-48B8A68778FA}">
      <dgm:prSet phldrT="[Text]" custT="1"/>
      <dgm:spPr/>
      <dgm:t>
        <a:bodyPr/>
        <a:lstStyle/>
        <a:p>
          <a:r>
            <a:rPr lang="en-US" sz="2600"/>
            <a:t>Cost function
Defines what a good neural network is
</a:t>
          </a:r>
          <a:endParaRPr lang="de-DE" sz="2600" dirty="0"/>
        </a:p>
      </dgm:t>
    </dgm:pt>
    <dgm:pt modelId="{D314C026-E6C9-4020-91A3-B5F5519E1E7A}" type="parTrans" cxnId="{06EC890D-BFD4-4DEF-8EFD-3EC2E79E831B}">
      <dgm:prSet/>
      <dgm:spPr/>
      <dgm:t>
        <a:bodyPr/>
        <a:lstStyle/>
        <a:p>
          <a:endParaRPr lang="de-DE"/>
        </a:p>
      </dgm:t>
    </dgm:pt>
    <dgm:pt modelId="{D294E58F-D0B4-4945-902D-BE34A987F8F8}" type="sibTrans" cxnId="{06EC890D-BFD4-4DEF-8EFD-3EC2E79E831B}">
      <dgm:prSet/>
      <dgm:spPr/>
      <dgm:t>
        <a:bodyPr/>
        <a:lstStyle/>
        <a:p>
          <a:endParaRPr lang="de-DE"/>
        </a:p>
      </dgm:t>
    </dgm:pt>
    <dgm:pt modelId="{19CE8FBC-F20C-42D4-B6AF-32E31346C4B7}">
      <dgm:prSet phldrT="[Text]" custT="1"/>
      <dgm:spPr/>
      <dgm:t>
        <a:bodyPr/>
        <a:lstStyle/>
        <a:p>
          <a:r>
            <a:rPr lang="en-US" sz="2600" u="sng" dirty="0"/>
            <a:t>Optimization algorithm
</a:t>
          </a:r>
          <a:r>
            <a:rPr lang="en-US" sz="2600" u="none" dirty="0"/>
            <a:t>Minimizes cost function by varying NN weights</a:t>
          </a:r>
          <a:r>
            <a:rPr lang="en-US" sz="2600" u="sng" dirty="0"/>
            <a:t>
</a:t>
          </a:r>
          <a:endParaRPr lang="de-DE" sz="2600" dirty="0"/>
        </a:p>
      </dgm:t>
    </dgm:pt>
    <dgm:pt modelId="{9436FD3A-2593-4798-997C-64BFF53B9D2A}" type="parTrans" cxnId="{CFD3D1AF-394B-4A8A-810B-52628B7495CB}">
      <dgm:prSet/>
      <dgm:spPr/>
      <dgm:t>
        <a:bodyPr/>
        <a:lstStyle/>
        <a:p>
          <a:endParaRPr lang="de-DE"/>
        </a:p>
      </dgm:t>
    </dgm:pt>
    <dgm:pt modelId="{03AA5430-461D-478F-803A-7BCD0630E9E4}" type="sibTrans" cxnId="{CFD3D1AF-394B-4A8A-810B-52628B7495CB}">
      <dgm:prSet/>
      <dgm:spPr/>
      <dgm:t>
        <a:bodyPr/>
        <a:lstStyle/>
        <a:p>
          <a:endParaRPr lang="de-DE"/>
        </a:p>
      </dgm:t>
    </dgm:pt>
    <dgm:pt modelId="{223D0120-F7EC-4A09-B90D-D45AE0EE389B}">
      <dgm:prSet phldrT="[Text]" custT="1"/>
      <dgm:spPr/>
      <dgm:t>
        <a:bodyPr/>
        <a:lstStyle/>
        <a:p>
          <a:r>
            <a:rPr lang="en-US" sz="2600"/>
            <a:t>Training of the NN
Minimization of the cost function
</a:t>
          </a:r>
          <a:endParaRPr lang="de-DE" sz="2600" dirty="0"/>
        </a:p>
      </dgm:t>
    </dgm:pt>
    <dgm:pt modelId="{2F97F3F8-B647-4E74-889B-69C5DAB11DB9}" type="parTrans" cxnId="{255E975F-538E-498B-AC19-21159831901F}">
      <dgm:prSet/>
      <dgm:spPr/>
      <dgm:t>
        <a:bodyPr/>
        <a:lstStyle/>
        <a:p>
          <a:endParaRPr lang="de-DE"/>
        </a:p>
      </dgm:t>
    </dgm:pt>
    <dgm:pt modelId="{941173DC-76E6-4B7D-82BD-D521B2151804}" type="sibTrans" cxnId="{255E975F-538E-498B-AC19-21159831901F}">
      <dgm:prSet/>
      <dgm:spPr/>
      <dgm:t>
        <a:bodyPr/>
        <a:lstStyle/>
        <a:p>
          <a:endParaRPr lang="de-DE"/>
        </a:p>
      </dgm:t>
    </dgm:pt>
    <dgm:pt modelId="{7C695A1E-425F-4A98-A1A0-73F79A4CE89A}" type="pres">
      <dgm:prSet presAssocID="{C0D5B0BC-7E79-4581-860B-E9500E713D85}" presName="diagram" presStyleCnt="0">
        <dgm:presLayoutVars>
          <dgm:dir/>
          <dgm:resizeHandles val="exact"/>
        </dgm:presLayoutVars>
      </dgm:prSet>
      <dgm:spPr/>
    </dgm:pt>
    <dgm:pt modelId="{A63EFF2C-460B-4E53-8920-6F572BF325D2}" type="pres">
      <dgm:prSet presAssocID="{7635BA6C-BEE8-4A83-A75E-4EF7D181223F}" presName="node" presStyleLbl="node1" presStyleIdx="0" presStyleCnt="4">
        <dgm:presLayoutVars>
          <dgm:bulletEnabled val="1"/>
        </dgm:presLayoutVars>
      </dgm:prSet>
      <dgm:spPr/>
    </dgm:pt>
    <dgm:pt modelId="{372A087B-6A62-4548-9026-199F72F8C303}" type="pres">
      <dgm:prSet presAssocID="{6363974E-B142-4828-A2B6-17A8681FDFAD}" presName="sibTrans" presStyleCnt="0"/>
      <dgm:spPr/>
    </dgm:pt>
    <dgm:pt modelId="{7109826B-9B5B-43ED-B0E5-E01C2F4C5002}" type="pres">
      <dgm:prSet presAssocID="{440042F4-B4E0-4E23-A6C0-48B8A68778FA}" presName="node" presStyleLbl="node1" presStyleIdx="1" presStyleCnt="4">
        <dgm:presLayoutVars>
          <dgm:bulletEnabled val="1"/>
        </dgm:presLayoutVars>
      </dgm:prSet>
      <dgm:spPr/>
    </dgm:pt>
    <dgm:pt modelId="{4234610D-5DD5-49B8-B0DF-3229164A310B}" type="pres">
      <dgm:prSet presAssocID="{D294E58F-D0B4-4945-902D-BE34A987F8F8}" presName="sibTrans" presStyleCnt="0"/>
      <dgm:spPr/>
    </dgm:pt>
    <dgm:pt modelId="{3E9C69A1-17E7-47AD-947C-22DB53E2F30C}" type="pres">
      <dgm:prSet presAssocID="{19CE8FBC-F20C-42D4-B6AF-32E31346C4B7}" presName="node" presStyleLbl="node1" presStyleIdx="2" presStyleCnt="4" custLinFactNeighborY="-7895">
        <dgm:presLayoutVars>
          <dgm:bulletEnabled val="1"/>
        </dgm:presLayoutVars>
      </dgm:prSet>
      <dgm:spPr/>
    </dgm:pt>
    <dgm:pt modelId="{9E5D9C2E-4F38-46C9-B0F2-4DC0DD0B19CE}" type="pres">
      <dgm:prSet presAssocID="{03AA5430-461D-478F-803A-7BCD0630E9E4}" presName="sibTrans" presStyleCnt="0"/>
      <dgm:spPr/>
    </dgm:pt>
    <dgm:pt modelId="{A75F7F77-240D-4FD7-8227-661D2FD385E5}" type="pres">
      <dgm:prSet presAssocID="{223D0120-F7EC-4A09-B90D-D45AE0EE389B}" presName="node" presStyleLbl="node1" presStyleIdx="3" presStyleCnt="4" custLinFactNeighborY="-7895">
        <dgm:presLayoutVars>
          <dgm:bulletEnabled val="1"/>
        </dgm:presLayoutVars>
      </dgm:prSet>
      <dgm:spPr/>
    </dgm:pt>
  </dgm:ptLst>
  <dgm:cxnLst>
    <dgm:cxn modelId="{32C52701-FAC1-469C-8FC8-301785F5881C}" type="presOf" srcId="{7635BA6C-BEE8-4A83-A75E-4EF7D181223F}" destId="{A63EFF2C-460B-4E53-8920-6F572BF325D2}" srcOrd="0" destOrd="0" presId="urn:microsoft.com/office/officeart/2005/8/layout/default"/>
    <dgm:cxn modelId="{06EC890D-BFD4-4DEF-8EFD-3EC2E79E831B}" srcId="{C0D5B0BC-7E79-4581-860B-E9500E713D85}" destId="{440042F4-B4E0-4E23-A6C0-48B8A68778FA}" srcOrd="1" destOrd="0" parTransId="{D314C026-E6C9-4020-91A3-B5F5519E1E7A}" sibTransId="{D294E58F-D0B4-4945-902D-BE34A987F8F8}"/>
    <dgm:cxn modelId="{255E975F-538E-498B-AC19-21159831901F}" srcId="{C0D5B0BC-7E79-4581-860B-E9500E713D85}" destId="{223D0120-F7EC-4A09-B90D-D45AE0EE389B}" srcOrd="3" destOrd="0" parTransId="{2F97F3F8-B647-4E74-889B-69C5DAB11DB9}" sibTransId="{941173DC-76E6-4B7D-82BD-D521B2151804}"/>
    <dgm:cxn modelId="{CFD3D1AF-394B-4A8A-810B-52628B7495CB}" srcId="{C0D5B0BC-7E79-4581-860B-E9500E713D85}" destId="{19CE8FBC-F20C-42D4-B6AF-32E31346C4B7}" srcOrd="2" destOrd="0" parTransId="{9436FD3A-2593-4798-997C-64BFF53B9D2A}" sibTransId="{03AA5430-461D-478F-803A-7BCD0630E9E4}"/>
    <dgm:cxn modelId="{DD8FFEC7-8042-4D8E-8117-E03831567344}" type="presOf" srcId="{19CE8FBC-F20C-42D4-B6AF-32E31346C4B7}" destId="{3E9C69A1-17E7-47AD-947C-22DB53E2F30C}" srcOrd="0" destOrd="0" presId="urn:microsoft.com/office/officeart/2005/8/layout/default"/>
    <dgm:cxn modelId="{658118DE-74E8-46A3-98EA-15D4882E8650}" srcId="{C0D5B0BC-7E79-4581-860B-E9500E713D85}" destId="{7635BA6C-BEE8-4A83-A75E-4EF7D181223F}" srcOrd="0" destOrd="0" parTransId="{04CD908F-0575-4206-BEB0-B3AFD8FC1E26}" sibTransId="{6363974E-B142-4828-A2B6-17A8681FDFAD}"/>
    <dgm:cxn modelId="{C7D3FEE0-F488-4892-A9FD-A6263BA56B38}" type="presOf" srcId="{440042F4-B4E0-4E23-A6C0-48B8A68778FA}" destId="{7109826B-9B5B-43ED-B0E5-E01C2F4C5002}" srcOrd="0" destOrd="0" presId="urn:microsoft.com/office/officeart/2005/8/layout/default"/>
    <dgm:cxn modelId="{97ABF7F3-5F10-4D43-A01A-616D4BC4E3DC}" type="presOf" srcId="{C0D5B0BC-7E79-4581-860B-E9500E713D85}" destId="{7C695A1E-425F-4A98-A1A0-73F79A4CE89A}" srcOrd="0" destOrd="0" presId="urn:microsoft.com/office/officeart/2005/8/layout/default"/>
    <dgm:cxn modelId="{0DF14DF4-9960-496B-8BE8-16BBEE13A781}" type="presOf" srcId="{223D0120-F7EC-4A09-B90D-D45AE0EE389B}" destId="{A75F7F77-240D-4FD7-8227-661D2FD385E5}" srcOrd="0" destOrd="0" presId="urn:microsoft.com/office/officeart/2005/8/layout/default"/>
    <dgm:cxn modelId="{B15E09C4-6E78-430A-9965-62F4974031E7}" type="presParOf" srcId="{7C695A1E-425F-4A98-A1A0-73F79A4CE89A}" destId="{A63EFF2C-460B-4E53-8920-6F572BF325D2}" srcOrd="0" destOrd="0" presId="urn:microsoft.com/office/officeart/2005/8/layout/default"/>
    <dgm:cxn modelId="{525756EA-82A6-45C8-9619-C0C4B4A450CA}" type="presParOf" srcId="{7C695A1E-425F-4A98-A1A0-73F79A4CE89A}" destId="{372A087B-6A62-4548-9026-199F72F8C303}" srcOrd="1" destOrd="0" presId="urn:microsoft.com/office/officeart/2005/8/layout/default"/>
    <dgm:cxn modelId="{F5D0926D-5E9A-4E16-BDF4-73AF5954E10D}" type="presParOf" srcId="{7C695A1E-425F-4A98-A1A0-73F79A4CE89A}" destId="{7109826B-9B5B-43ED-B0E5-E01C2F4C5002}" srcOrd="2" destOrd="0" presId="urn:microsoft.com/office/officeart/2005/8/layout/default"/>
    <dgm:cxn modelId="{79D31C10-87F8-4BA9-B92F-059896536757}" type="presParOf" srcId="{7C695A1E-425F-4A98-A1A0-73F79A4CE89A}" destId="{4234610D-5DD5-49B8-B0DF-3229164A310B}" srcOrd="3" destOrd="0" presId="urn:microsoft.com/office/officeart/2005/8/layout/default"/>
    <dgm:cxn modelId="{31404AF8-E133-4184-95D9-FA933CD45EBD}" type="presParOf" srcId="{7C695A1E-425F-4A98-A1A0-73F79A4CE89A}" destId="{3E9C69A1-17E7-47AD-947C-22DB53E2F30C}" srcOrd="4" destOrd="0" presId="urn:microsoft.com/office/officeart/2005/8/layout/default"/>
    <dgm:cxn modelId="{B85BA642-E3C5-4E87-8F52-DDF770DA3D7F}" type="presParOf" srcId="{7C695A1E-425F-4A98-A1A0-73F79A4CE89A}" destId="{9E5D9C2E-4F38-46C9-B0F2-4DC0DD0B19CE}" srcOrd="5" destOrd="0" presId="urn:microsoft.com/office/officeart/2005/8/layout/default"/>
    <dgm:cxn modelId="{053FCB0B-529E-4A47-BFAC-84D19F03941B}" type="presParOf" srcId="{7C695A1E-425F-4A98-A1A0-73F79A4CE89A}" destId="{A75F7F77-240D-4FD7-8227-661D2FD385E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0B04E4-E67E-4DD7-B270-D58FBDBDCBEC}" type="doc">
      <dgm:prSet loTypeId="urn:microsoft.com/office/officeart/2005/8/layout/cycle8" loCatId="cycle" qsTypeId="urn:microsoft.com/office/officeart/2005/8/quickstyle/simple1" qsCatId="simple" csTypeId="urn:microsoft.com/office/officeart/2005/8/colors/colorful2" csCatId="colorful" phldr="1"/>
      <dgm:spPr/>
    </dgm:pt>
    <dgm:pt modelId="{72125018-B0B3-4BAC-90C1-5E5C27DD5141}">
      <dgm:prSet phldrT="[Tex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pPr algn="ctr"/>
          <a:r>
            <a:rPr lang="de-DE" sz="1400" b="0" dirty="0"/>
            <a:t>Einführung</a:t>
          </a:r>
        </a:p>
      </dgm:t>
    </dgm:pt>
    <dgm:pt modelId="{AEFB1A39-2557-4D65-9F0A-5F3BA7A5F181}" type="parTrans" cxnId="{CA54AE8B-1A30-4DCF-95BD-3E57CE427070}">
      <dgm:prSet/>
      <dgm:spPr/>
      <dgm:t>
        <a:bodyPr/>
        <a:lstStyle/>
        <a:p>
          <a:endParaRPr lang="de-DE"/>
        </a:p>
      </dgm:t>
    </dgm:pt>
    <dgm:pt modelId="{907236DE-25DE-4D7B-BCBE-1E58B87C0173}" type="sibTrans" cxnId="{CA54AE8B-1A30-4DCF-95BD-3E57CE427070}">
      <dgm:prSet/>
      <dgm:spPr/>
      <dgm:t>
        <a:bodyPr/>
        <a:lstStyle/>
        <a:p>
          <a:endParaRPr lang="de-DE"/>
        </a:p>
      </dgm:t>
    </dgm:pt>
    <dgm:pt modelId="{3D2BD18B-800E-4BF6-84D4-F223804DCD8B}">
      <dgm:prSet phldrT="[Text]" custT="1">
        <dgm:style>
          <a:lnRef idx="2">
            <a:schemeClr val="accent2"/>
          </a:lnRef>
          <a:fillRef idx="1">
            <a:schemeClr val="lt1"/>
          </a:fillRef>
          <a:effectRef idx="0">
            <a:schemeClr val="accent2"/>
          </a:effectRef>
          <a:fontRef idx="minor">
            <a:schemeClr val="dk1"/>
          </a:fontRef>
        </dgm:style>
      </dgm:prSet>
      <dgm:spPr>
        <a:ln>
          <a:solidFill>
            <a:srgbClr val="7EB6A9"/>
          </a:solidFill>
        </a:ln>
      </dgm:spPr>
      <dgm:t>
        <a:bodyPr/>
        <a:lstStyle/>
        <a:p>
          <a:pPr algn="ctr"/>
          <a:r>
            <a:rPr lang="de-DE" sz="1400" b="1"/>
            <a:t>Artificial neural networks
</a:t>
          </a:r>
          <a:endParaRPr lang="de-DE" sz="1400" b="1" dirty="0"/>
        </a:p>
      </dgm:t>
    </dgm:pt>
    <dgm:pt modelId="{4A3E6A19-9515-41D9-8D94-4EAC2877A703}" type="parTrans" cxnId="{6B468755-3F40-4FD3-A79B-F62062C27929}">
      <dgm:prSet/>
      <dgm:spPr/>
      <dgm:t>
        <a:bodyPr/>
        <a:lstStyle/>
        <a:p>
          <a:endParaRPr lang="de-DE"/>
        </a:p>
      </dgm:t>
    </dgm:pt>
    <dgm:pt modelId="{38CBAAD3-3419-4B17-A88F-39EEC255C7C9}" type="sibTrans" cxnId="{6B468755-3F40-4FD3-A79B-F62062C27929}">
      <dgm:prSet/>
      <dgm:spPr/>
      <dgm:t>
        <a:bodyPr/>
        <a:lstStyle/>
        <a:p>
          <a:endParaRPr lang="de-DE"/>
        </a:p>
      </dgm:t>
    </dgm:pt>
    <dgm:pt modelId="{BFD5C27B-407D-48A4-9653-D3B2A3EF1619}">
      <dgm:prSet phldrT="[Text]" custT="1"/>
      <dgm:spPr/>
      <dgm:t>
        <a:bodyPr/>
        <a:lstStyle/>
        <a:p>
          <a:pPr algn="ctr"/>
          <a:r>
            <a:rPr lang="de-DE" sz="1400" b="0" dirty="0" err="1"/>
            <a:t>Convolutional</a:t>
          </a:r>
          <a:r>
            <a:rPr lang="de-DE" sz="1400" b="0" dirty="0"/>
            <a:t> neuronale Netze</a:t>
          </a:r>
        </a:p>
      </dgm:t>
    </dgm:pt>
    <dgm:pt modelId="{3A76A1E9-DF7D-4EFD-A25E-38F9F002E960}" type="parTrans" cxnId="{57A6A492-987F-4C0D-B5F0-C204B3388715}">
      <dgm:prSet/>
      <dgm:spPr/>
      <dgm:t>
        <a:bodyPr/>
        <a:lstStyle/>
        <a:p>
          <a:endParaRPr lang="de-DE"/>
        </a:p>
      </dgm:t>
    </dgm:pt>
    <dgm:pt modelId="{199AD36B-AA0B-42EC-AA61-6B62E61CA9F7}" type="sibTrans" cxnId="{57A6A492-987F-4C0D-B5F0-C204B3388715}">
      <dgm:prSet/>
      <dgm:spPr/>
      <dgm:t>
        <a:bodyPr/>
        <a:lstStyle/>
        <a:p>
          <a:endParaRPr lang="de-DE"/>
        </a:p>
      </dgm:t>
    </dgm:pt>
    <dgm:pt modelId="{C5864C41-44AE-4970-A827-E05A53A2EF13}">
      <dgm:prSet phldrT="[Text]" custT="1"/>
      <dgm:spPr/>
      <dgm:t>
        <a:bodyPr/>
        <a:lstStyle/>
        <a:p>
          <a:pPr algn="ctr"/>
          <a:r>
            <a:rPr lang="de-DE" sz="1400" dirty="0" err="1"/>
            <a:t>Rekurrente</a:t>
          </a:r>
          <a:r>
            <a:rPr lang="de-DE" sz="1400" dirty="0"/>
            <a:t> neuronale Netze</a:t>
          </a:r>
        </a:p>
      </dgm:t>
    </dgm:pt>
    <dgm:pt modelId="{7BCF2FFF-61A3-498D-96A9-22E34ABE51F2}" type="parTrans" cxnId="{55BC445C-B83C-4F33-A111-6BAEA2459230}">
      <dgm:prSet/>
      <dgm:spPr/>
      <dgm:t>
        <a:bodyPr/>
        <a:lstStyle/>
        <a:p>
          <a:endParaRPr lang="de-DE"/>
        </a:p>
      </dgm:t>
    </dgm:pt>
    <dgm:pt modelId="{6A080C27-2375-4864-82E9-DA8659860CA6}" type="sibTrans" cxnId="{55BC445C-B83C-4F33-A111-6BAEA2459230}">
      <dgm:prSet/>
      <dgm:spPr/>
      <dgm:t>
        <a:bodyPr/>
        <a:lstStyle/>
        <a:p>
          <a:endParaRPr lang="de-DE"/>
        </a:p>
      </dgm:t>
    </dgm:pt>
    <dgm:pt modelId="{149CD59A-6636-474C-BAFE-F3078340E330}">
      <dgm:prSet phldrT="[Text]" custT="1"/>
      <dgm:spPr/>
      <dgm:t>
        <a:bodyPr/>
        <a:lstStyle/>
        <a:p>
          <a:pPr algn="ctr"/>
          <a:r>
            <a:rPr lang="de-DE" sz="1400" dirty="0"/>
            <a:t>Data Augmentation</a:t>
          </a:r>
        </a:p>
      </dgm:t>
    </dgm:pt>
    <dgm:pt modelId="{B4C450E3-BBD1-4E35-90AE-B2877F03021B}" type="parTrans" cxnId="{407CE124-4A94-4E6A-A28B-AB1E181B8EEF}">
      <dgm:prSet/>
      <dgm:spPr/>
      <dgm:t>
        <a:bodyPr/>
        <a:lstStyle/>
        <a:p>
          <a:endParaRPr lang="de-DE"/>
        </a:p>
      </dgm:t>
    </dgm:pt>
    <dgm:pt modelId="{3DA6C5A6-02A0-4553-AE70-243B1BD648F9}" type="sibTrans" cxnId="{407CE124-4A94-4E6A-A28B-AB1E181B8EEF}">
      <dgm:prSet/>
      <dgm:spPr/>
      <dgm:t>
        <a:bodyPr/>
        <a:lstStyle/>
        <a:p>
          <a:endParaRPr lang="de-DE"/>
        </a:p>
      </dgm:t>
    </dgm:pt>
    <dgm:pt modelId="{2BCD4822-DA4B-4CC0-B71E-AB5B646A4C32}" type="pres">
      <dgm:prSet presAssocID="{E10B04E4-E67E-4DD7-B270-D58FBDBDCBEC}" presName="compositeShape" presStyleCnt="0">
        <dgm:presLayoutVars>
          <dgm:chMax val="7"/>
          <dgm:dir/>
          <dgm:resizeHandles val="exact"/>
        </dgm:presLayoutVars>
      </dgm:prSet>
      <dgm:spPr/>
    </dgm:pt>
    <dgm:pt modelId="{20E422B6-0944-4AFF-82F4-DFB031E871E5}" type="pres">
      <dgm:prSet presAssocID="{E10B04E4-E67E-4DD7-B270-D58FBDBDCBEC}" presName="wedge1" presStyleLbl="node1" presStyleIdx="0" presStyleCnt="5"/>
      <dgm:spPr/>
    </dgm:pt>
    <dgm:pt modelId="{D134301F-A394-470E-AFCE-9CA2B001DD15}" type="pres">
      <dgm:prSet presAssocID="{E10B04E4-E67E-4DD7-B270-D58FBDBDCBEC}" presName="dummy1a" presStyleCnt="0"/>
      <dgm:spPr/>
    </dgm:pt>
    <dgm:pt modelId="{98AA5186-BD40-4F73-AE37-EB2A52BBC29D}" type="pres">
      <dgm:prSet presAssocID="{E10B04E4-E67E-4DD7-B270-D58FBDBDCBEC}" presName="dummy1b" presStyleCnt="0"/>
      <dgm:spPr/>
    </dgm:pt>
    <dgm:pt modelId="{9696A685-7826-43C1-9C47-36645F62C18F}" type="pres">
      <dgm:prSet presAssocID="{E10B04E4-E67E-4DD7-B270-D58FBDBDCBEC}" presName="wedge1Tx" presStyleLbl="node1" presStyleIdx="0" presStyleCnt="5">
        <dgm:presLayoutVars>
          <dgm:chMax val="0"/>
          <dgm:chPref val="0"/>
          <dgm:bulletEnabled val="1"/>
        </dgm:presLayoutVars>
      </dgm:prSet>
      <dgm:spPr/>
    </dgm:pt>
    <dgm:pt modelId="{61793FFB-C29C-46D6-ABA6-2C09EB10CE86}" type="pres">
      <dgm:prSet presAssocID="{E10B04E4-E67E-4DD7-B270-D58FBDBDCBEC}" presName="wedge2" presStyleLbl="node1" presStyleIdx="1" presStyleCnt="5" custScaleX="121000" custScaleY="121000"/>
      <dgm:spPr/>
    </dgm:pt>
    <dgm:pt modelId="{61563010-A9AC-4FAC-A052-125A83BB9449}" type="pres">
      <dgm:prSet presAssocID="{E10B04E4-E67E-4DD7-B270-D58FBDBDCBEC}" presName="dummy2a" presStyleCnt="0"/>
      <dgm:spPr/>
    </dgm:pt>
    <dgm:pt modelId="{508BEDF6-2F25-4C51-B02A-30C4342DDFA6}" type="pres">
      <dgm:prSet presAssocID="{E10B04E4-E67E-4DD7-B270-D58FBDBDCBEC}" presName="dummy2b" presStyleCnt="0"/>
      <dgm:spPr/>
    </dgm:pt>
    <dgm:pt modelId="{573C5675-F175-47DE-AF19-B3E51A0B9F0B}" type="pres">
      <dgm:prSet presAssocID="{E10B04E4-E67E-4DD7-B270-D58FBDBDCBEC}" presName="wedge2Tx" presStyleLbl="node1" presStyleIdx="1" presStyleCnt="5">
        <dgm:presLayoutVars>
          <dgm:chMax val="0"/>
          <dgm:chPref val="0"/>
          <dgm:bulletEnabled val="1"/>
        </dgm:presLayoutVars>
      </dgm:prSet>
      <dgm:spPr/>
    </dgm:pt>
    <dgm:pt modelId="{38030643-815F-43BD-8B41-F05F4585949F}" type="pres">
      <dgm:prSet presAssocID="{E10B04E4-E67E-4DD7-B270-D58FBDBDCBEC}" presName="wedge3" presStyleLbl="node1" presStyleIdx="2" presStyleCnt="5"/>
      <dgm:spPr/>
    </dgm:pt>
    <dgm:pt modelId="{8E2CE7E0-795E-44ED-B5C6-CCABD6503BF7}" type="pres">
      <dgm:prSet presAssocID="{E10B04E4-E67E-4DD7-B270-D58FBDBDCBEC}" presName="dummy3a" presStyleCnt="0"/>
      <dgm:spPr/>
    </dgm:pt>
    <dgm:pt modelId="{C443810E-492D-4335-AA03-EFBB6A19907D}" type="pres">
      <dgm:prSet presAssocID="{E10B04E4-E67E-4DD7-B270-D58FBDBDCBEC}" presName="dummy3b" presStyleCnt="0"/>
      <dgm:spPr/>
    </dgm:pt>
    <dgm:pt modelId="{5CE076B8-7BE5-40B8-A5A2-F5D673EC2980}" type="pres">
      <dgm:prSet presAssocID="{E10B04E4-E67E-4DD7-B270-D58FBDBDCBEC}" presName="wedge3Tx" presStyleLbl="node1" presStyleIdx="2" presStyleCnt="5">
        <dgm:presLayoutVars>
          <dgm:chMax val="0"/>
          <dgm:chPref val="0"/>
          <dgm:bulletEnabled val="1"/>
        </dgm:presLayoutVars>
      </dgm:prSet>
      <dgm:spPr/>
    </dgm:pt>
    <dgm:pt modelId="{D48B4566-E099-491D-9A59-4033F6BCE56C}" type="pres">
      <dgm:prSet presAssocID="{E10B04E4-E67E-4DD7-B270-D58FBDBDCBEC}" presName="wedge4" presStyleLbl="node1" presStyleIdx="3" presStyleCnt="5"/>
      <dgm:spPr/>
    </dgm:pt>
    <dgm:pt modelId="{C96F1652-DF08-47BC-9BEF-9F68D716810D}" type="pres">
      <dgm:prSet presAssocID="{E10B04E4-E67E-4DD7-B270-D58FBDBDCBEC}" presName="dummy4a" presStyleCnt="0"/>
      <dgm:spPr/>
    </dgm:pt>
    <dgm:pt modelId="{46185FAE-1BEC-404A-B12F-E942553068E8}" type="pres">
      <dgm:prSet presAssocID="{E10B04E4-E67E-4DD7-B270-D58FBDBDCBEC}" presName="dummy4b" presStyleCnt="0"/>
      <dgm:spPr/>
    </dgm:pt>
    <dgm:pt modelId="{325E53E5-E2FC-4AE6-A3B8-A6E285B0C475}" type="pres">
      <dgm:prSet presAssocID="{E10B04E4-E67E-4DD7-B270-D58FBDBDCBEC}" presName="wedge4Tx" presStyleLbl="node1" presStyleIdx="3" presStyleCnt="5">
        <dgm:presLayoutVars>
          <dgm:chMax val="0"/>
          <dgm:chPref val="0"/>
          <dgm:bulletEnabled val="1"/>
        </dgm:presLayoutVars>
      </dgm:prSet>
      <dgm:spPr/>
    </dgm:pt>
    <dgm:pt modelId="{15A3264E-5F71-4124-9D9A-40BF682E56C0}" type="pres">
      <dgm:prSet presAssocID="{E10B04E4-E67E-4DD7-B270-D58FBDBDCBEC}" presName="wedge5" presStyleLbl="node1" presStyleIdx="4" presStyleCnt="5"/>
      <dgm:spPr/>
    </dgm:pt>
    <dgm:pt modelId="{1C021A5F-2186-4DB1-9EF6-5589107E620D}" type="pres">
      <dgm:prSet presAssocID="{E10B04E4-E67E-4DD7-B270-D58FBDBDCBEC}" presName="dummy5a" presStyleCnt="0"/>
      <dgm:spPr/>
    </dgm:pt>
    <dgm:pt modelId="{533D9814-A567-4280-8A44-5D98FEAAA054}" type="pres">
      <dgm:prSet presAssocID="{E10B04E4-E67E-4DD7-B270-D58FBDBDCBEC}" presName="dummy5b" presStyleCnt="0"/>
      <dgm:spPr/>
    </dgm:pt>
    <dgm:pt modelId="{EB73C024-25F4-43F9-843D-E53C23AB0E38}" type="pres">
      <dgm:prSet presAssocID="{E10B04E4-E67E-4DD7-B270-D58FBDBDCBEC}" presName="wedge5Tx" presStyleLbl="node1" presStyleIdx="4" presStyleCnt="5">
        <dgm:presLayoutVars>
          <dgm:chMax val="0"/>
          <dgm:chPref val="0"/>
          <dgm:bulletEnabled val="1"/>
        </dgm:presLayoutVars>
      </dgm:prSet>
      <dgm:spPr/>
    </dgm:pt>
    <dgm:pt modelId="{126807C3-604D-4825-A1B1-E924A8E91D2C}" type="pres">
      <dgm:prSet presAssocID="{907236DE-25DE-4D7B-BCBE-1E58B87C0173}" presName="arrowWedge1" presStyleLbl="fgSibTrans2D1" presStyleIdx="0" presStyleCnt="5"/>
      <dgm:spPr/>
    </dgm:pt>
    <dgm:pt modelId="{FA3480BA-A1AD-48F3-BDAE-FF64A35DF38D}" type="pres">
      <dgm:prSet presAssocID="{38CBAAD3-3419-4B17-A88F-39EEC255C7C9}" presName="arrowWedge2" presStyleLbl="fgSibTrans2D1" presStyleIdx="1" presStyleCnt="5" custScaleX="121000" custScaleY="121000"/>
      <dgm:spPr/>
    </dgm:pt>
    <dgm:pt modelId="{84DBBD2F-7459-45D2-B21E-FDCE36AE7210}" type="pres">
      <dgm:prSet presAssocID="{199AD36B-AA0B-42EC-AA61-6B62E61CA9F7}" presName="arrowWedge3" presStyleLbl="fgSibTrans2D1" presStyleIdx="2" presStyleCnt="5"/>
      <dgm:spPr/>
    </dgm:pt>
    <dgm:pt modelId="{79A249C5-5CFD-429D-B081-C3F2C25D1AFE}" type="pres">
      <dgm:prSet presAssocID="{6A080C27-2375-4864-82E9-DA8659860CA6}" presName="arrowWedge4" presStyleLbl="fgSibTrans2D1" presStyleIdx="3" presStyleCnt="5"/>
      <dgm:spPr/>
    </dgm:pt>
    <dgm:pt modelId="{9DCA7442-AD31-44B9-ACAD-88B2BB07D265}" type="pres">
      <dgm:prSet presAssocID="{3DA6C5A6-02A0-4553-AE70-243B1BD648F9}" presName="arrowWedge5" presStyleLbl="fgSibTrans2D1" presStyleIdx="4" presStyleCnt="5"/>
      <dgm:spPr/>
    </dgm:pt>
  </dgm:ptLst>
  <dgm:cxnLst>
    <dgm:cxn modelId="{407CE124-4A94-4E6A-A28B-AB1E181B8EEF}" srcId="{E10B04E4-E67E-4DD7-B270-D58FBDBDCBEC}" destId="{149CD59A-6636-474C-BAFE-F3078340E330}" srcOrd="4" destOrd="0" parTransId="{B4C450E3-BBD1-4E35-90AE-B2877F03021B}" sibTransId="{3DA6C5A6-02A0-4553-AE70-243B1BD648F9}"/>
    <dgm:cxn modelId="{8A268A26-FDE0-4F31-9EC7-BF91913E988D}" type="presOf" srcId="{3D2BD18B-800E-4BF6-84D4-F223804DCD8B}" destId="{61793FFB-C29C-46D6-ABA6-2C09EB10CE86}" srcOrd="0" destOrd="0" presId="urn:microsoft.com/office/officeart/2005/8/layout/cycle8"/>
    <dgm:cxn modelId="{9D733D29-B06D-4C0E-8118-2857A3C4C2F0}" type="presOf" srcId="{149CD59A-6636-474C-BAFE-F3078340E330}" destId="{EB73C024-25F4-43F9-843D-E53C23AB0E38}" srcOrd="1" destOrd="0" presId="urn:microsoft.com/office/officeart/2005/8/layout/cycle8"/>
    <dgm:cxn modelId="{9A4CDE2A-4BF4-4F3C-81B2-6AC455AC8EE7}" type="presOf" srcId="{E10B04E4-E67E-4DD7-B270-D58FBDBDCBEC}" destId="{2BCD4822-DA4B-4CC0-B71E-AB5B646A4C32}" srcOrd="0" destOrd="0" presId="urn:microsoft.com/office/officeart/2005/8/layout/cycle8"/>
    <dgm:cxn modelId="{55BC445C-B83C-4F33-A111-6BAEA2459230}" srcId="{E10B04E4-E67E-4DD7-B270-D58FBDBDCBEC}" destId="{C5864C41-44AE-4970-A827-E05A53A2EF13}" srcOrd="3" destOrd="0" parTransId="{7BCF2FFF-61A3-498D-96A9-22E34ABE51F2}" sibTransId="{6A080C27-2375-4864-82E9-DA8659860CA6}"/>
    <dgm:cxn modelId="{7101FB72-B377-46E4-A56B-34C800E8B1C2}" type="presOf" srcId="{72125018-B0B3-4BAC-90C1-5E5C27DD5141}" destId="{9696A685-7826-43C1-9C47-36645F62C18F}" srcOrd="1" destOrd="0" presId="urn:microsoft.com/office/officeart/2005/8/layout/cycle8"/>
    <dgm:cxn modelId="{6B468755-3F40-4FD3-A79B-F62062C27929}" srcId="{E10B04E4-E67E-4DD7-B270-D58FBDBDCBEC}" destId="{3D2BD18B-800E-4BF6-84D4-F223804DCD8B}" srcOrd="1" destOrd="0" parTransId="{4A3E6A19-9515-41D9-8D94-4EAC2877A703}" sibTransId="{38CBAAD3-3419-4B17-A88F-39EEC255C7C9}"/>
    <dgm:cxn modelId="{BA6C8958-8F46-4D0C-9213-5D4AEC045592}" type="presOf" srcId="{149CD59A-6636-474C-BAFE-F3078340E330}" destId="{15A3264E-5F71-4124-9D9A-40BF682E56C0}" srcOrd="0" destOrd="0" presId="urn:microsoft.com/office/officeart/2005/8/layout/cycle8"/>
    <dgm:cxn modelId="{E2D65C89-58AE-4BAA-ADD5-FBE65B5DAFD1}" type="presOf" srcId="{3D2BD18B-800E-4BF6-84D4-F223804DCD8B}" destId="{573C5675-F175-47DE-AF19-B3E51A0B9F0B}" srcOrd="1" destOrd="0" presId="urn:microsoft.com/office/officeart/2005/8/layout/cycle8"/>
    <dgm:cxn modelId="{CA54AE8B-1A30-4DCF-95BD-3E57CE427070}" srcId="{E10B04E4-E67E-4DD7-B270-D58FBDBDCBEC}" destId="{72125018-B0B3-4BAC-90C1-5E5C27DD5141}" srcOrd="0" destOrd="0" parTransId="{AEFB1A39-2557-4D65-9F0A-5F3BA7A5F181}" sibTransId="{907236DE-25DE-4D7B-BCBE-1E58B87C0173}"/>
    <dgm:cxn modelId="{9E3EF38B-1EEC-4ABC-98F5-1BB840580F8F}" type="presOf" srcId="{BFD5C27B-407D-48A4-9653-D3B2A3EF1619}" destId="{5CE076B8-7BE5-40B8-A5A2-F5D673EC2980}" srcOrd="1" destOrd="0" presId="urn:microsoft.com/office/officeart/2005/8/layout/cycle8"/>
    <dgm:cxn modelId="{57A6A492-987F-4C0D-B5F0-C204B3388715}" srcId="{E10B04E4-E67E-4DD7-B270-D58FBDBDCBEC}" destId="{BFD5C27B-407D-48A4-9653-D3B2A3EF1619}" srcOrd="2" destOrd="0" parTransId="{3A76A1E9-DF7D-4EFD-A25E-38F9F002E960}" sibTransId="{199AD36B-AA0B-42EC-AA61-6B62E61CA9F7}"/>
    <dgm:cxn modelId="{45AC9899-2269-4A8B-9BDD-36AD3A2856C5}" type="presOf" srcId="{C5864C41-44AE-4970-A827-E05A53A2EF13}" destId="{325E53E5-E2FC-4AE6-A3B8-A6E285B0C475}" srcOrd="1" destOrd="0" presId="urn:microsoft.com/office/officeart/2005/8/layout/cycle8"/>
    <dgm:cxn modelId="{EF2B4FB5-CC6D-4948-B52D-6C650A46B539}" type="presOf" srcId="{C5864C41-44AE-4970-A827-E05A53A2EF13}" destId="{D48B4566-E099-491D-9A59-4033F6BCE56C}" srcOrd="0" destOrd="0" presId="urn:microsoft.com/office/officeart/2005/8/layout/cycle8"/>
    <dgm:cxn modelId="{DA2BE5C2-34AF-4A81-ABDC-E9D1D50B232A}" type="presOf" srcId="{72125018-B0B3-4BAC-90C1-5E5C27DD5141}" destId="{20E422B6-0944-4AFF-82F4-DFB031E871E5}" srcOrd="0" destOrd="0" presId="urn:microsoft.com/office/officeart/2005/8/layout/cycle8"/>
    <dgm:cxn modelId="{FCECA2FF-4D3D-4415-8780-16D276697116}" type="presOf" srcId="{BFD5C27B-407D-48A4-9653-D3B2A3EF1619}" destId="{38030643-815F-43BD-8B41-F05F4585949F}" srcOrd="0" destOrd="0" presId="urn:microsoft.com/office/officeart/2005/8/layout/cycle8"/>
    <dgm:cxn modelId="{87C13006-F10C-454C-BD1B-A59FACBE3682}" type="presParOf" srcId="{2BCD4822-DA4B-4CC0-B71E-AB5B646A4C32}" destId="{20E422B6-0944-4AFF-82F4-DFB031E871E5}" srcOrd="0" destOrd="0" presId="urn:microsoft.com/office/officeart/2005/8/layout/cycle8"/>
    <dgm:cxn modelId="{C396E3A2-3D53-40E6-88E4-3DBECB50973F}" type="presParOf" srcId="{2BCD4822-DA4B-4CC0-B71E-AB5B646A4C32}" destId="{D134301F-A394-470E-AFCE-9CA2B001DD15}" srcOrd="1" destOrd="0" presId="urn:microsoft.com/office/officeart/2005/8/layout/cycle8"/>
    <dgm:cxn modelId="{AF6FC282-9C06-4EB3-AB41-E165F035034C}" type="presParOf" srcId="{2BCD4822-DA4B-4CC0-B71E-AB5B646A4C32}" destId="{98AA5186-BD40-4F73-AE37-EB2A52BBC29D}" srcOrd="2" destOrd="0" presId="urn:microsoft.com/office/officeart/2005/8/layout/cycle8"/>
    <dgm:cxn modelId="{AD46804E-E177-4C14-849C-217089B0E2A8}" type="presParOf" srcId="{2BCD4822-DA4B-4CC0-B71E-AB5B646A4C32}" destId="{9696A685-7826-43C1-9C47-36645F62C18F}" srcOrd="3" destOrd="0" presId="urn:microsoft.com/office/officeart/2005/8/layout/cycle8"/>
    <dgm:cxn modelId="{726B71EB-0E8F-40B3-B36F-17651B626E71}" type="presParOf" srcId="{2BCD4822-DA4B-4CC0-B71E-AB5B646A4C32}" destId="{61793FFB-C29C-46D6-ABA6-2C09EB10CE86}" srcOrd="4" destOrd="0" presId="urn:microsoft.com/office/officeart/2005/8/layout/cycle8"/>
    <dgm:cxn modelId="{2782B0B3-8E27-44FD-88AD-2DC5BF06C035}" type="presParOf" srcId="{2BCD4822-DA4B-4CC0-B71E-AB5B646A4C32}" destId="{61563010-A9AC-4FAC-A052-125A83BB9449}" srcOrd="5" destOrd="0" presId="urn:microsoft.com/office/officeart/2005/8/layout/cycle8"/>
    <dgm:cxn modelId="{F130C128-BB3B-4904-820C-1E928D5F811E}" type="presParOf" srcId="{2BCD4822-DA4B-4CC0-B71E-AB5B646A4C32}" destId="{508BEDF6-2F25-4C51-B02A-30C4342DDFA6}" srcOrd="6" destOrd="0" presId="urn:microsoft.com/office/officeart/2005/8/layout/cycle8"/>
    <dgm:cxn modelId="{E6A92EEA-8236-4B31-B9C3-011C2DB6FEF0}" type="presParOf" srcId="{2BCD4822-DA4B-4CC0-B71E-AB5B646A4C32}" destId="{573C5675-F175-47DE-AF19-B3E51A0B9F0B}" srcOrd="7" destOrd="0" presId="urn:microsoft.com/office/officeart/2005/8/layout/cycle8"/>
    <dgm:cxn modelId="{4A4B6E0F-37AF-49E4-B0AA-6547028F26BB}" type="presParOf" srcId="{2BCD4822-DA4B-4CC0-B71E-AB5B646A4C32}" destId="{38030643-815F-43BD-8B41-F05F4585949F}" srcOrd="8" destOrd="0" presId="urn:microsoft.com/office/officeart/2005/8/layout/cycle8"/>
    <dgm:cxn modelId="{9FAF94C8-6B53-4EDC-B46F-2E8A082B62C4}" type="presParOf" srcId="{2BCD4822-DA4B-4CC0-B71E-AB5B646A4C32}" destId="{8E2CE7E0-795E-44ED-B5C6-CCABD6503BF7}" srcOrd="9" destOrd="0" presId="urn:microsoft.com/office/officeart/2005/8/layout/cycle8"/>
    <dgm:cxn modelId="{650A7578-0E81-4528-A6C4-36A6F5BD8FDB}" type="presParOf" srcId="{2BCD4822-DA4B-4CC0-B71E-AB5B646A4C32}" destId="{C443810E-492D-4335-AA03-EFBB6A19907D}" srcOrd="10" destOrd="0" presId="urn:microsoft.com/office/officeart/2005/8/layout/cycle8"/>
    <dgm:cxn modelId="{683434E5-4D8D-42F0-ABFB-DB1643B53EC4}" type="presParOf" srcId="{2BCD4822-DA4B-4CC0-B71E-AB5B646A4C32}" destId="{5CE076B8-7BE5-40B8-A5A2-F5D673EC2980}" srcOrd="11" destOrd="0" presId="urn:microsoft.com/office/officeart/2005/8/layout/cycle8"/>
    <dgm:cxn modelId="{9C99B1C1-BE4E-4EA7-9371-EE17732197A4}" type="presParOf" srcId="{2BCD4822-DA4B-4CC0-B71E-AB5B646A4C32}" destId="{D48B4566-E099-491D-9A59-4033F6BCE56C}" srcOrd="12" destOrd="0" presId="urn:microsoft.com/office/officeart/2005/8/layout/cycle8"/>
    <dgm:cxn modelId="{A6628883-A934-4E59-A7E6-61739BDCF331}" type="presParOf" srcId="{2BCD4822-DA4B-4CC0-B71E-AB5B646A4C32}" destId="{C96F1652-DF08-47BC-9BEF-9F68D716810D}" srcOrd="13" destOrd="0" presId="urn:microsoft.com/office/officeart/2005/8/layout/cycle8"/>
    <dgm:cxn modelId="{C92B3A03-681E-46FF-8F6B-E999D2CF7E75}" type="presParOf" srcId="{2BCD4822-DA4B-4CC0-B71E-AB5B646A4C32}" destId="{46185FAE-1BEC-404A-B12F-E942553068E8}" srcOrd="14" destOrd="0" presId="urn:microsoft.com/office/officeart/2005/8/layout/cycle8"/>
    <dgm:cxn modelId="{D4A099AE-2500-476E-910F-938C29CC5B27}" type="presParOf" srcId="{2BCD4822-DA4B-4CC0-B71E-AB5B646A4C32}" destId="{325E53E5-E2FC-4AE6-A3B8-A6E285B0C475}" srcOrd="15" destOrd="0" presId="urn:microsoft.com/office/officeart/2005/8/layout/cycle8"/>
    <dgm:cxn modelId="{FE551E2A-0E78-48B2-9C02-211B3985D428}" type="presParOf" srcId="{2BCD4822-DA4B-4CC0-B71E-AB5B646A4C32}" destId="{15A3264E-5F71-4124-9D9A-40BF682E56C0}" srcOrd="16" destOrd="0" presId="urn:microsoft.com/office/officeart/2005/8/layout/cycle8"/>
    <dgm:cxn modelId="{392DF5EC-5CF5-44D6-A3F5-B52E00AE65FB}" type="presParOf" srcId="{2BCD4822-DA4B-4CC0-B71E-AB5B646A4C32}" destId="{1C021A5F-2186-4DB1-9EF6-5589107E620D}" srcOrd="17" destOrd="0" presId="urn:microsoft.com/office/officeart/2005/8/layout/cycle8"/>
    <dgm:cxn modelId="{73250354-E001-4508-A95C-7520B3A709C5}" type="presParOf" srcId="{2BCD4822-DA4B-4CC0-B71E-AB5B646A4C32}" destId="{533D9814-A567-4280-8A44-5D98FEAAA054}" srcOrd="18" destOrd="0" presId="urn:microsoft.com/office/officeart/2005/8/layout/cycle8"/>
    <dgm:cxn modelId="{207B3B7E-4E0F-46BE-84AE-FB299F902186}" type="presParOf" srcId="{2BCD4822-DA4B-4CC0-B71E-AB5B646A4C32}" destId="{EB73C024-25F4-43F9-843D-E53C23AB0E38}" srcOrd="19" destOrd="0" presId="urn:microsoft.com/office/officeart/2005/8/layout/cycle8"/>
    <dgm:cxn modelId="{49B777A6-21BB-4D92-9A76-51B5A149C119}" type="presParOf" srcId="{2BCD4822-DA4B-4CC0-B71E-AB5B646A4C32}" destId="{126807C3-604D-4825-A1B1-E924A8E91D2C}" srcOrd="20" destOrd="0" presId="urn:microsoft.com/office/officeart/2005/8/layout/cycle8"/>
    <dgm:cxn modelId="{CDE12E93-16D3-4599-9419-3D45F91398D7}" type="presParOf" srcId="{2BCD4822-DA4B-4CC0-B71E-AB5B646A4C32}" destId="{FA3480BA-A1AD-48F3-BDAE-FF64A35DF38D}" srcOrd="21" destOrd="0" presId="urn:microsoft.com/office/officeart/2005/8/layout/cycle8"/>
    <dgm:cxn modelId="{2AE602E9-9156-4C5A-BC11-FFAFC7E8E0F9}" type="presParOf" srcId="{2BCD4822-DA4B-4CC0-B71E-AB5B646A4C32}" destId="{84DBBD2F-7459-45D2-B21E-FDCE36AE7210}" srcOrd="22" destOrd="0" presId="urn:microsoft.com/office/officeart/2005/8/layout/cycle8"/>
    <dgm:cxn modelId="{1ACCD72C-E900-4B87-8006-65FD9B147DF2}" type="presParOf" srcId="{2BCD4822-DA4B-4CC0-B71E-AB5B646A4C32}" destId="{79A249C5-5CFD-429D-B081-C3F2C25D1AFE}" srcOrd="23" destOrd="0" presId="urn:microsoft.com/office/officeart/2005/8/layout/cycle8"/>
    <dgm:cxn modelId="{31605C5A-A4E0-43F7-8886-447EA4478180}" type="presParOf" srcId="{2BCD4822-DA4B-4CC0-B71E-AB5B646A4C32}" destId="{9DCA7442-AD31-44B9-ACAD-88B2BB07D265}"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0B04E4-E67E-4DD7-B270-D58FBDBDCBEC}" type="doc">
      <dgm:prSet loTypeId="urn:microsoft.com/office/officeart/2005/8/layout/cycle8" loCatId="cycle" qsTypeId="urn:microsoft.com/office/officeart/2005/8/quickstyle/simple1" qsCatId="simple" csTypeId="urn:microsoft.com/office/officeart/2005/8/colors/colorful2" csCatId="colorful" phldr="1"/>
      <dgm:spPr/>
    </dgm:pt>
    <dgm:pt modelId="{72125018-B0B3-4BAC-90C1-5E5C27DD5141}">
      <dgm:prSet phldrT="[Tex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pPr algn="ctr"/>
          <a:r>
            <a:rPr lang="de-DE" sz="1400" b="0" dirty="0"/>
            <a:t>Einführung</a:t>
          </a:r>
        </a:p>
      </dgm:t>
    </dgm:pt>
    <dgm:pt modelId="{AEFB1A39-2557-4D65-9F0A-5F3BA7A5F181}" type="parTrans" cxnId="{CA54AE8B-1A30-4DCF-95BD-3E57CE427070}">
      <dgm:prSet/>
      <dgm:spPr/>
      <dgm:t>
        <a:bodyPr/>
        <a:lstStyle/>
        <a:p>
          <a:endParaRPr lang="de-DE"/>
        </a:p>
      </dgm:t>
    </dgm:pt>
    <dgm:pt modelId="{907236DE-25DE-4D7B-BCBE-1E58B87C0173}" type="sibTrans" cxnId="{CA54AE8B-1A30-4DCF-95BD-3E57CE427070}">
      <dgm:prSet/>
      <dgm:spPr/>
      <dgm:t>
        <a:bodyPr/>
        <a:lstStyle/>
        <a:p>
          <a:endParaRPr lang="de-DE"/>
        </a:p>
      </dgm:t>
    </dgm:pt>
    <dgm:pt modelId="{3D2BD18B-800E-4BF6-84D4-F223804DCD8B}">
      <dgm:prSet phldrT="[Text]" custT="1">
        <dgm:style>
          <a:lnRef idx="2">
            <a:schemeClr val="accent2"/>
          </a:lnRef>
          <a:fillRef idx="1">
            <a:schemeClr val="lt1"/>
          </a:fillRef>
          <a:effectRef idx="0">
            <a:schemeClr val="accent2"/>
          </a:effectRef>
          <a:fontRef idx="minor">
            <a:schemeClr val="dk1"/>
          </a:fontRef>
        </dgm:style>
      </dgm:prSet>
      <dgm:spPr>
        <a:ln>
          <a:solidFill>
            <a:srgbClr val="7EB6A9"/>
          </a:solidFill>
        </a:ln>
      </dgm:spPr>
      <dgm:t>
        <a:bodyPr/>
        <a:lstStyle/>
        <a:p>
          <a:pPr algn="ctr"/>
          <a:r>
            <a:rPr lang="de-DE" sz="1400" b="1" dirty="0"/>
            <a:t>Künstliche neuronale Netze</a:t>
          </a:r>
        </a:p>
      </dgm:t>
    </dgm:pt>
    <dgm:pt modelId="{4A3E6A19-9515-41D9-8D94-4EAC2877A703}" type="parTrans" cxnId="{6B468755-3F40-4FD3-A79B-F62062C27929}">
      <dgm:prSet/>
      <dgm:spPr/>
      <dgm:t>
        <a:bodyPr/>
        <a:lstStyle/>
        <a:p>
          <a:endParaRPr lang="de-DE"/>
        </a:p>
      </dgm:t>
    </dgm:pt>
    <dgm:pt modelId="{38CBAAD3-3419-4B17-A88F-39EEC255C7C9}" type="sibTrans" cxnId="{6B468755-3F40-4FD3-A79B-F62062C27929}">
      <dgm:prSet/>
      <dgm:spPr/>
      <dgm:t>
        <a:bodyPr/>
        <a:lstStyle/>
        <a:p>
          <a:endParaRPr lang="de-DE"/>
        </a:p>
      </dgm:t>
    </dgm:pt>
    <dgm:pt modelId="{BFD5C27B-407D-48A4-9653-D3B2A3EF1619}">
      <dgm:prSet phldrT="[Text]" custT="1"/>
      <dgm:spPr/>
      <dgm:t>
        <a:bodyPr/>
        <a:lstStyle/>
        <a:p>
          <a:pPr algn="ctr"/>
          <a:r>
            <a:rPr lang="de-DE" sz="1400" b="0" dirty="0" err="1"/>
            <a:t>Convolutional</a:t>
          </a:r>
          <a:r>
            <a:rPr lang="de-DE" sz="1400" b="0" dirty="0"/>
            <a:t> neuronale Netze</a:t>
          </a:r>
        </a:p>
      </dgm:t>
    </dgm:pt>
    <dgm:pt modelId="{3A76A1E9-DF7D-4EFD-A25E-38F9F002E960}" type="parTrans" cxnId="{57A6A492-987F-4C0D-B5F0-C204B3388715}">
      <dgm:prSet/>
      <dgm:spPr/>
      <dgm:t>
        <a:bodyPr/>
        <a:lstStyle/>
        <a:p>
          <a:endParaRPr lang="de-DE"/>
        </a:p>
      </dgm:t>
    </dgm:pt>
    <dgm:pt modelId="{199AD36B-AA0B-42EC-AA61-6B62E61CA9F7}" type="sibTrans" cxnId="{57A6A492-987F-4C0D-B5F0-C204B3388715}">
      <dgm:prSet/>
      <dgm:spPr/>
      <dgm:t>
        <a:bodyPr/>
        <a:lstStyle/>
        <a:p>
          <a:endParaRPr lang="de-DE"/>
        </a:p>
      </dgm:t>
    </dgm:pt>
    <dgm:pt modelId="{C5864C41-44AE-4970-A827-E05A53A2EF13}">
      <dgm:prSet phldrT="[Text]" custT="1"/>
      <dgm:spPr/>
      <dgm:t>
        <a:bodyPr/>
        <a:lstStyle/>
        <a:p>
          <a:pPr algn="ctr"/>
          <a:r>
            <a:rPr lang="de-DE" sz="1400" dirty="0" err="1"/>
            <a:t>Rekurrente</a:t>
          </a:r>
          <a:r>
            <a:rPr lang="de-DE" sz="1400" dirty="0"/>
            <a:t> neuronale Netze</a:t>
          </a:r>
        </a:p>
      </dgm:t>
    </dgm:pt>
    <dgm:pt modelId="{7BCF2FFF-61A3-498D-96A9-22E34ABE51F2}" type="parTrans" cxnId="{55BC445C-B83C-4F33-A111-6BAEA2459230}">
      <dgm:prSet/>
      <dgm:spPr/>
      <dgm:t>
        <a:bodyPr/>
        <a:lstStyle/>
        <a:p>
          <a:endParaRPr lang="de-DE"/>
        </a:p>
      </dgm:t>
    </dgm:pt>
    <dgm:pt modelId="{6A080C27-2375-4864-82E9-DA8659860CA6}" type="sibTrans" cxnId="{55BC445C-B83C-4F33-A111-6BAEA2459230}">
      <dgm:prSet/>
      <dgm:spPr/>
      <dgm:t>
        <a:bodyPr/>
        <a:lstStyle/>
        <a:p>
          <a:endParaRPr lang="de-DE"/>
        </a:p>
      </dgm:t>
    </dgm:pt>
    <dgm:pt modelId="{149CD59A-6636-474C-BAFE-F3078340E330}">
      <dgm:prSet phldrT="[Text]" custT="1"/>
      <dgm:spPr/>
      <dgm:t>
        <a:bodyPr/>
        <a:lstStyle/>
        <a:p>
          <a:pPr algn="ctr"/>
          <a:r>
            <a:rPr lang="de-DE" sz="1400" dirty="0"/>
            <a:t>Data Augmentation</a:t>
          </a:r>
        </a:p>
      </dgm:t>
    </dgm:pt>
    <dgm:pt modelId="{B4C450E3-BBD1-4E35-90AE-B2877F03021B}" type="parTrans" cxnId="{407CE124-4A94-4E6A-A28B-AB1E181B8EEF}">
      <dgm:prSet/>
      <dgm:spPr/>
      <dgm:t>
        <a:bodyPr/>
        <a:lstStyle/>
        <a:p>
          <a:endParaRPr lang="de-DE"/>
        </a:p>
      </dgm:t>
    </dgm:pt>
    <dgm:pt modelId="{3DA6C5A6-02A0-4553-AE70-243B1BD648F9}" type="sibTrans" cxnId="{407CE124-4A94-4E6A-A28B-AB1E181B8EEF}">
      <dgm:prSet/>
      <dgm:spPr/>
      <dgm:t>
        <a:bodyPr/>
        <a:lstStyle/>
        <a:p>
          <a:endParaRPr lang="de-DE"/>
        </a:p>
      </dgm:t>
    </dgm:pt>
    <dgm:pt modelId="{2BCD4822-DA4B-4CC0-B71E-AB5B646A4C32}" type="pres">
      <dgm:prSet presAssocID="{E10B04E4-E67E-4DD7-B270-D58FBDBDCBEC}" presName="compositeShape" presStyleCnt="0">
        <dgm:presLayoutVars>
          <dgm:chMax val="7"/>
          <dgm:dir/>
          <dgm:resizeHandles val="exact"/>
        </dgm:presLayoutVars>
      </dgm:prSet>
      <dgm:spPr/>
    </dgm:pt>
    <dgm:pt modelId="{20E422B6-0944-4AFF-82F4-DFB031E871E5}" type="pres">
      <dgm:prSet presAssocID="{E10B04E4-E67E-4DD7-B270-D58FBDBDCBEC}" presName="wedge1" presStyleLbl="node1" presStyleIdx="0" presStyleCnt="5"/>
      <dgm:spPr/>
    </dgm:pt>
    <dgm:pt modelId="{D134301F-A394-470E-AFCE-9CA2B001DD15}" type="pres">
      <dgm:prSet presAssocID="{E10B04E4-E67E-4DD7-B270-D58FBDBDCBEC}" presName="dummy1a" presStyleCnt="0"/>
      <dgm:spPr/>
    </dgm:pt>
    <dgm:pt modelId="{98AA5186-BD40-4F73-AE37-EB2A52BBC29D}" type="pres">
      <dgm:prSet presAssocID="{E10B04E4-E67E-4DD7-B270-D58FBDBDCBEC}" presName="dummy1b" presStyleCnt="0"/>
      <dgm:spPr/>
    </dgm:pt>
    <dgm:pt modelId="{9696A685-7826-43C1-9C47-36645F62C18F}" type="pres">
      <dgm:prSet presAssocID="{E10B04E4-E67E-4DD7-B270-D58FBDBDCBEC}" presName="wedge1Tx" presStyleLbl="node1" presStyleIdx="0" presStyleCnt="5">
        <dgm:presLayoutVars>
          <dgm:chMax val="0"/>
          <dgm:chPref val="0"/>
          <dgm:bulletEnabled val="1"/>
        </dgm:presLayoutVars>
      </dgm:prSet>
      <dgm:spPr/>
    </dgm:pt>
    <dgm:pt modelId="{61793FFB-C29C-46D6-ABA6-2C09EB10CE86}" type="pres">
      <dgm:prSet presAssocID="{E10B04E4-E67E-4DD7-B270-D58FBDBDCBEC}" presName="wedge2" presStyleLbl="node1" presStyleIdx="1" presStyleCnt="5" custScaleX="121000" custScaleY="121000"/>
      <dgm:spPr/>
    </dgm:pt>
    <dgm:pt modelId="{61563010-A9AC-4FAC-A052-125A83BB9449}" type="pres">
      <dgm:prSet presAssocID="{E10B04E4-E67E-4DD7-B270-D58FBDBDCBEC}" presName="dummy2a" presStyleCnt="0"/>
      <dgm:spPr/>
    </dgm:pt>
    <dgm:pt modelId="{508BEDF6-2F25-4C51-B02A-30C4342DDFA6}" type="pres">
      <dgm:prSet presAssocID="{E10B04E4-E67E-4DD7-B270-D58FBDBDCBEC}" presName="dummy2b" presStyleCnt="0"/>
      <dgm:spPr/>
    </dgm:pt>
    <dgm:pt modelId="{573C5675-F175-47DE-AF19-B3E51A0B9F0B}" type="pres">
      <dgm:prSet presAssocID="{E10B04E4-E67E-4DD7-B270-D58FBDBDCBEC}" presName="wedge2Tx" presStyleLbl="node1" presStyleIdx="1" presStyleCnt="5">
        <dgm:presLayoutVars>
          <dgm:chMax val="0"/>
          <dgm:chPref val="0"/>
          <dgm:bulletEnabled val="1"/>
        </dgm:presLayoutVars>
      </dgm:prSet>
      <dgm:spPr/>
    </dgm:pt>
    <dgm:pt modelId="{38030643-815F-43BD-8B41-F05F4585949F}" type="pres">
      <dgm:prSet presAssocID="{E10B04E4-E67E-4DD7-B270-D58FBDBDCBEC}" presName="wedge3" presStyleLbl="node1" presStyleIdx="2" presStyleCnt="5"/>
      <dgm:spPr/>
    </dgm:pt>
    <dgm:pt modelId="{8E2CE7E0-795E-44ED-B5C6-CCABD6503BF7}" type="pres">
      <dgm:prSet presAssocID="{E10B04E4-E67E-4DD7-B270-D58FBDBDCBEC}" presName="dummy3a" presStyleCnt="0"/>
      <dgm:spPr/>
    </dgm:pt>
    <dgm:pt modelId="{C443810E-492D-4335-AA03-EFBB6A19907D}" type="pres">
      <dgm:prSet presAssocID="{E10B04E4-E67E-4DD7-B270-D58FBDBDCBEC}" presName="dummy3b" presStyleCnt="0"/>
      <dgm:spPr/>
    </dgm:pt>
    <dgm:pt modelId="{5CE076B8-7BE5-40B8-A5A2-F5D673EC2980}" type="pres">
      <dgm:prSet presAssocID="{E10B04E4-E67E-4DD7-B270-D58FBDBDCBEC}" presName="wedge3Tx" presStyleLbl="node1" presStyleIdx="2" presStyleCnt="5">
        <dgm:presLayoutVars>
          <dgm:chMax val="0"/>
          <dgm:chPref val="0"/>
          <dgm:bulletEnabled val="1"/>
        </dgm:presLayoutVars>
      </dgm:prSet>
      <dgm:spPr/>
    </dgm:pt>
    <dgm:pt modelId="{D48B4566-E099-491D-9A59-4033F6BCE56C}" type="pres">
      <dgm:prSet presAssocID="{E10B04E4-E67E-4DD7-B270-D58FBDBDCBEC}" presName="wedge4" presStyleLbl="node1" presStyleIdx="3" presStyleCnt="5"/>
      <dgm:spPr/>
    </dgm:pt>
    <dgm:pt modelId="{C96F1652-DF08-47BC-9BEF-9F68D716810D}" type="pres">
      <dgm:prSet presAssocID="{E10B04E4-E67E-4DD7-B270-D58FBDBDCBEC}" presName="dummy4a" presStyleCnt="0"/>
      <dgm:spPr/>
    </dgm:pt>
    <dgm:pt modelId="{46185FAE-1BEC-404A-B12F-E942553068E8}" type="pres">
      <dgm:prSet presAssocID="{E10B04E4-E67E-4DD7-B270-D58FBDBDCBEC}" presName="dummy4b" presStyleCnt="0"/>
      <dgm:spPr/>
    </dgm:pt>
    <dgm:pt modelId="{325E53E5-E2FC-4AE6-A3B8-A6E285B0C475}" type="pres">
      <dgm:prSet presAssocID="{E10B04E4-E67E-4DD7-B270-D58FBDBDCBEC}" presName="wedge4Tx" presStyleLbl="node1" presStyleIdx="3" presStyleCnt="5">
        <dgm:presLayoutVars>
          <dgm:chMax val="0"/>
          <dgm:chPref val="0"/>
          <dgm:bulletEnabled val="1"/>
        </dgm:presLayoutVars>
      </dgm:prSet>
      <dgm:spPr/>
    </dgm:pt>
    <dgm:pt modelId="{15A3264E-5F71-4124-9D9A-40BF682E56C0}" type="pres">
      <dgm:prSet presAssocID="{E10B04E4-E67E-4DD7-B270-D58FBDBDCBEC}" presName="wedge5" presStyleLbl="node1" presStyleIdx="4" presStyleCnt="5"/>
      <dgm:spPr/>
    </dgm:pt>
    <dgm:pt modelId="{1C021A5F-2186-4DB1-9EF6-5589107E620D}" type="pres">
      <dgm:prSet presAssocID="{E10B04E4-E67E-4DD7-B270-D58FBDBDCBEC}" presName="dummy5a" presStyleCnt="0"/>
      <dgm:spPr/>
    </dgm:pt>
    <dgm:pt modelId="{533D9814-A567-4280-8A44-5D98FEAAA054}" type="pres">
      <dgm:prSet presAssocID="{E10B04E4-E67E-4DD7-B270-D58FBDBDCBEC}" presName="dummy5b" presStyleCnt="0"/>
      <dgm:spPr/>
    </dgm:pt>
    <dgm:pt modelId="{EB73C024-25F4-43F9-843D-E53C23AB0E38}" type="pres">
      <dgm:prSet presAssocID="{E10B04E4-E67E-4DD7-B270-D58FBDBDCBEC}" presName="wedge5Tx" presStyleLbl="node1" presStyleIdx="4" presStyleCnt="5">
        <dgm:presLayoutVars>
          <dgm:chMax val="0"/>
          <dgm:chPref val="0"/>
          <dgm:bulletEnabled val="1"/>
        </dgm:presLayoutVars>
      </dgm:prSet>
      <dgm:spPr/>
    </dgm:pt>
    <dgm:pt modelId="{126807C3-604D-4825-A1B1-E924A8E91D2C}" type="pres">
      <dgm:prSet presAssocID="{907236DE-25DE-4D7B-BCBE-1E58B87C0173}" presName="arrowWedge1" presStyleLbl="fgSibTrans2D1" presStyleIdx="0" presStyleCnt="5"/>
      <dgm:spPr/>
    </dgm:pt>
    <dgm:pt modelId="{FA3480BA-A1AD-48F3-BDAE-FF64A35DF38D}" type="pres">
      <dgm:prSet presAssocID="{38CBAAD3-3419-4B17-A88F-39EEC255C7C9}" presName="arrowWedge2" presStyleLbl="fgSibTrans2D1" presStyleIdx="1" presStyleCnt="5" custScaleX="121000" custScaleY="121000"/>
      <dgm:spPr/>
    </dgm:pt>
    <dgm:pt modelId="{84DBBD2F-7459-45D2-B21E-FDCE36AE7210}" type="pres">
      <dgm:prSet presAssocID="{199AD36B-AA0B-42EC-AA61-6B62E61CA9F7}" presName="arrowWedge3" presStyleLbl="fgSibTrans2D1" presStyleIdx="2" presStyleCnt="5"/>
      <dgm:spPr/>
    </dgm:pt>
    <dgm:pt modelId="{79A249C5-5CFD-429D-B081-C3F2C25D1AFE}" type="pres">
      <dgm:prSet presAssocID="{6A080C27-2375-4864-82E9-DA8659860CA6}" presName="arrowWedge4" presStyleLbl="fgSibTrans2D1" presStyleIdx="3" presStyleCnt="5"/>
      <dgm:spPr/>
    </dgm:pt>
    <dgm:pt modelId="{9DCA7442-AD31-44B9-ACAD-88B2BB07D265}" type="pres">
      <dgm:prSet presAssocID="{3DA6C5A6-02A0-4553-AE70-243B1BD648F9}" presName="arrowWedge5" presStyleLbl="fgSibTrans2D1" presStyleIdx="4" presStyleCnt="5"/>
      <dgm:spPr/>
    </dgm:pt>
  </dgm:ptLst>
  <dgm:cxnLst>
    <dgm:cxn modelId="{407CE124-4A94-4E6A-A28B-AB1E181B8EEF}" srcId="{E10B04E4-E67E-4DD7-B270-D58FBDBDCBEC}" destId="{149CD59A-6636-474C-BAFE-F3078340E330}" srcOrd="4" destOrd="0" parTransId="{B4C450E3-BBD1-4E35-90AE-B2877F03021B}" sibTransId="{3DA6C5A6-02A0-4553-AE70-243B1BD648F9}"/>
    <dgm:cxn modelId="{8A268A26-FDE0-4F31-9EC7-BF91913E988D}" type="presOf" srcId="{3D2BD18B-800E-4BF6-84D4-F223804DCD8B}" destId="{61793FFB-C29C-46D6-ABA6-2C09EB10CE86}" srcOrd="0" destOrd="0" presId="urn:microsoft.com/office/officeart/2005/8/layout/cycle8"/>
    <dgm:cxn modelId="{9D733D29-B06D-4C0E-8118-2857A3C4C2F0}" type="presOf" srcId="{149CD59A-6636-474C-BAFE-F3078340E330}" destId="{EB73C024-25F4-43F9-843D-E53C23AB0E38}" srcOrd="1" destOrd="0" presId="urn:microsoft.com/office/officeart/2005/8/layout/cycle8"/>
    <dgm:cxn modelId="{9A4CDE2A-4BF4-4F3C-81B2-6AC455AC8EE7}" type="presOf" srcId="{E10B04E4-E67E-4DD7-B270-D58FBDBDCBEC}" destId="{2BCD4822-DA4B-4CC0-B71E-AB5B646A4C32}" srcOrd="0" destOrd="0" presId="urn:microsoft.com/office/officeart/2005/8/layout/cycle8"/>
    <dgm:cxn modelId="{55BC445C-B83C-4F33-A111-6BAEA2459230}" srcId="{E10B04E4-E67E-4DD7-B270-D58FBDBDCBEC}" destId="{C5864C41-44AE-4970-A827-E05A53A2EF13}" srcOrd="3" destOrd="0" parTransId="{7BCF2FFF-61A3-498D-96A9-22E34ABE51F2}" sibTransId="{6A080C27-2375-4864-82E9-DA8659860CA6}"/>
    <dgm:cxn modelId="{7101FB72-B377-46E4-A56B-34C800E8B1C2}" type="presOf" srcId="{72125018-B0B3-4BAC-90C1-5E5C27DD5141}" destId="{9696A685-7826-43C1-9C47-36645F62C18F}" srcOrd="1" destOrd="0" presId="urn:microsoft.com/office/officeart/2005/8/layout/cycle8"/>
    <dgm:cxn modelId="{6B468755-3F40-4FD3-A79B-F62062C27929}" srcId="{E10B04E4-E67E-4DD7-B270-D58FBDBDCBEC}" destId="{3D2BD18B-800E-4BF6-84D4-F223804DCD8B}" srcOrd="1" destOrd="0" parTransId="{4A3E6A19-9515-41D9-8D94-4EAC2877A703}" sibTransId="{38CBAAD3-3419-4B17-A88F-39EEC255C7C9}"/>
    <dgm:cxn modelId="{BA6C8958-8F46-4D0C-9213-5D4AEC045592}" type="presOf" srcId="{149CD59A-6636-474C-BAFE-F3078340E330}" destId="{15A3264E-5F71-4124-9D9A-40BF682E56C0}" srcOrd="0" destOrd="0" presId="urn:microsoft.com/office/officeart/2005/8/layout/cycle8"/>
    <dgm:cxn modelId="{E2D65C89-58AE-4BAA-ADD5-FBE65B5DAFD1}" type="presOf" srcId="{3D2BD18B-800E-4BF6-84D4-F223804DCD8B}" destId="{573C5675-F175-47DE-AF19-B3E51A0B9F0B}" srcOrd="1" destOrd="0" presId="urn:microsoft.com/office/officeart/2005/8/layout/cycle8"/>
    <dgm:cxn modelId="{CA54AE8B-1A30-4DCF-95BD-3E57CE427070}" srcId="{E10B04E4-E67E-4DD7-B270-D58FBDBDCBEC}" destId="{72125018-B0B3-4BAC-90C1-5E5C27DD5141}" srcOrd="0" destOrd="0" parTransId="{AEFB1A39-2557-4D65-9F0A-5F3BA7A5F181}" sibTransId="{907236DE-25DE-4D7B-BCBE-1E58B87C0173}"/>
    <dgm:cxn modelId="{9E3EF38B-1EEC-4ABC-98F5-1BB840580F8F}" type="presOf" srcId="{BFD5C27B-407D-48A4-9653-D3B2A3EF1619}" destId="{5CE076B8-7BE5-40B8-A5A2-F5D673EC2980}" srcOrd="1" destOrd="0" presId="urn:microsoft.com/office/officeart/2005/8/layout/cycle8"/>
    <dgm:cxn modelId="{57A6A492-987F-4C0D-B5F0-C204B3388715}" srcId="{E10B04E4-E67E-4DD7-B270-D58FBDBDCBEC}" destId="{BFD5C27B-407D-48A4-9653-D3B2A3EF1619}" srcOrd="2" destOrd="0" parTransId="{3A76A1E9-DF7D-4EFD-A25E-38F9F002E960}" sibTransId="{199AD36B-AA0B-42EC-AA61-6B62E61CA9F7}"/>
    <dgm:cxn modelId="{45AC9899-2269-4A8B-9BDD-36AD3A2856C5}" type="presOf" srcId="{C5864C41-44AE-4970-A827-E05A53A2EF13}" destId="{325E53E5-E2FC-4AE6-A3B8-A6E285B0C475}" srcOrd="1" destOrd="0" presId="urn:microsoft.com/office/officeart/2005/8/layout/cycle8"/>
    <dgm:cxn modelId="{EF2B4FB5-CC6D-4948-B52D-6C650A46B539}" type="presOf" srcId="{C5864C41-44AE-4970-A827-E05A53A2EF13}" destId="{D48B4566-E099-491D-9A59-4033F6BCE56C}" srcOrd="0" destOrd="0" presId="urn:microsoft.com/office/officeart/2005/8/layout/cycle8"/>
    <dgm:cxn modelId="{DA2BE5C2-34AF-4A81-ABDC-E9D1D50B232A}" type="presOf" srcId="{72125018-B0B3-4BAC-90C1-5E5C27DD5141}" destId="{20E422B6-0944-4AFF-82F4-DFB031E871E5}" srcOrd="0" destOrd="0" presId="urn:microsoft.com/office/officeart/2005/8/layout/cycle8"/>
    <dgm:cxn modelId="{FCECA2FF-4D3D-4415-8780-16D276697116}" type="presOf" srcId="{BFD5C27B-407D-48A4-9653-D3B2A3EF1619}" destId="{38030643-815F-43BD-8B41-F05F4585949F}" srcOrd="0" destOrd="0" presId="urn:microsoft.com/office/officeart/2005/8/layout/cycle8"/>
    <dgm:cxn modelId="{87C13006-F10C-454C-BD1B-A59FACBE3682}" type="presParOf" srcId="{2BCD4822-DA4B-4CC0-B71E-AB5B646A4C32}" destId="{20E422B6-0944-4AFF-82F4-DFB031E871E5}" srcOrd="0" destOrd="0" presId="urn:microsoft.com/office/officeart/2005/8/layout/cycle8"/>
    <dgm:cxn modelId="{C396E3A2-3D53-40E6-88E4-3DBECB50973F}" type="presParOf" srcId="{2BCD4822-DA4B-4CC0-B71E-AB5B646A4C32}" destId="{D134301F-A394-470E-AFCE-9CA2B001DD15}" srcOrd="1" destOrd="0" presId="urn:microsoft.com/office/officeart/2005/8/layout/cycle8"/>
    <dgm:cxn modelId="{AF6FC282-9C06-4EB3-AB41-E165F035034C}" type="presParOf" srcId="{2BCD4822-DA4B-4CC0-B71E-AB5B646A4C32}" destId="{98AA5186-BD40-4F73-AE37-EB2A52BBC29D}" srcOrd="2" destOrd="0" presId="urn:microsoft.com/office/officeart/2005/8/layout/cycle8"/>
    <dgm:cxn modelId="{AD46804E-E177-4C14-849C-217089B0E2A8}" type="presParOf" srcId="{2BCD4822-DA4B-4CC0-B71E-AB5B646A4C32}" destId="{9696A685-7826-43C1-9C47-36645F62C18F}" srcOrd="3" destOrd="0" presId="urn:microsoft.com/office/officeart/2005/8/layout/cycle8"/>
    <dgm:cxn modelId="{726B71EB-0E8F-40B3-B36F-17651B626E71}" type="presParOf" srcId="{2BCD4822-DA4B-4CC0-B71E-AB5B646A4C32}" destId="{61793FFB-C29C-46D6-ABA6-2C09EB10CE86}" srcOrd="4" destOrd="0" presId="urn:microsoft.com/office/officeart/2005/8/layout/cycle8"/>
    <dgm:cxn modelId="{2782B0B3-8E27-44FD-88AD-2DC5BF06C035}" type="presParOf" srcId="{2BCD4822-DA4B-4CC0-B71E-AB5B646A4C32}" destId="{61563010-A9AC-4FAC-A052-125A83BB9449}" srcOrd="5" destOrd="0" presId="urn:microsoft.com/office/officeart/2005/8/layout/cycle8"/>
    <dgm:cxn modelId="{F130C128-BB3B-4904-820C-1E928D5F811E}" type="presParOf" srcId="{2BCD4822-DA4B-4CC0-B71E-AB5B646A4C32}" destId="{508BEDF6-2F25-4C51-B02A-30C4342DDFA6}" srcOrd="6" destOrd="0" presId="urn:microsoft.com/office/officeart/2005/8/layout/cycle8"/>
    <dgm:cxn modelId="{E6A92EEA-8236-4B31-B9C3-011C2DB6FEF0}" type="presParOf" srcId="{2BCD4822-DA4B-4CC0-B71E-AB5B646A4C32}" destId="{573C5675-F175-47DE-AF19-B3E51A0B9F0B}" srcOrd="7" destOrd="0" presId="urn:microsoft.com/office/officeart/2005/8/layout/cycle8"/>
    <dgm:cxn modelId="{4A4B6E0F-37AF-49E4-B0AA-6547028F26BB}" type="presParOf" srcId="{2BCD4822-DA4B-4CC0-B71E-AB5B646A4C32}" destId="{38030643-815F-43BD-8B41-F05F4585949F}" srcOrd="8" destOrd="0" presId="urn:microsoft.com/office/officeart/2005/8/layout/cycle8"/>
    <dgm:cxn modelId="{9FAF94C8-6B53-4EDC-B46F-2E8A082B62C4}" type="presParOf" srcId="{2BCD4822-DA4B-4CC0-B71E-AB5B646A4C32}" destId="{8E2CE7E0-795E-44ED-B5C6-CCABD6503BF7}" srcOrd="9" destOrd="0" presId="urn:microsoft.com/office/officeart/2005/8/layout/cycle8"/>
    <dgm:cxn modelId="{650A7578-0E81-4528-A6C4-36A6F5BD8FDB}" type="presParOf" srcId="{2BCD4822-DA4B-4CC0-B71E-AB5B646A4C32}" destId="{C443810E-492D-4335-AA03-EFBB6A19907D}" srcOrd="10" destOrd="0" presId="urn:microsoft.com/office/officeart/2005/8/layout/cycle8"/>
    <dgm:cxn modelId="{683434E5-4D8D-42F0-ABFB-DB1643B53EC4}" type="presParOf" srcId="{2BCD4822-DA4B-4CC0-B71E-AB5B646A4C32}" destId="{5CE076B8-7BE5-40B8-A5A2-F5D673EC2980}" srcOrd="11" destOrd="0" presId="urn:microsoft.com/office/officeart/2005/8/layout/cycle8"/>
    <dgm:cxn modelId="{9C99B1C1-BE4E-4EA7-9371-EE17732197A4}" type="presParOf" srcId="{2BCD4822-DA4B-4CC0-B71E-AB5B646A4C32}" destId="{D48B4566-E099-491D-9A59-4033F6BCE56C}" srcOrd="12" destOrd="0" presId="urn:microsoft.com/office/officeart/2005/8/layout/cycle8"/>
    <dgm:cxn modelId="{A6628883-A934-4E59-A7E6-61739BDCF331}" type="presParOf" srcId="{2BCD4822-DA4B-4CC0-B71E-AB5B646A4C32}" destId="{C96F1652-DF08-47BC-9BEF-9F68D716810D}" srcOrd="13" destOrd="0" presId="urn:microsoft.com/office/officeart/2005/8/layout/cycle8"/>
    <dgm:cxn modelId="{C92B3A03-681E-46FF-8F6B-E999D2CF7E75}" type="presParOf" srcId="{2BCD4822-DA4B-4CC0-B71E-AB5B646A4C32}" destId="{46185FAE-1BEC-404A-B12F-E942553068E8}" srcOrd="14" destOrd="0" presId="urn:microsoft.com/office/officeart/2005/8/layout/cycle8"/>
    <dgm:cxn modelId="{D4A099AE-2500-476E-910F-938C29CC5B27}" type="presParOf" srcId="{2BCD4822-DA4B-4CC0-B71E-AB5B646A4C32}" destId="{325E53E5-E2FC-4AE6-A3B8-A6E285B0C475}" srcOrd="15" destOrd="0" presId="urn:microsoft.com/office/officeart/2005/8/layout/cycle8"/>
    <dgm:cxn modelId="{FE551E2A-0E78-48B2-9C02-211B3985D428}" type="presParOf" srcId="{2BCD4822-DA4B-4CC0-B71E-AB5B646A4C32}" destId="{15A3264E-5F71-4124-9D9A-40BF682E56C0}" srcOrd="16" destOrd="0" presId="urn:microsoft.com/office/officeart/2005/8/layout/cycle8"/>
    <dgm:cxn modelId="{392DF5EC-5CF5-44D6-A3F5-B52E00AE65FB}" type="presParOf" srcId="{2BCD4822-DA4B-4CC0-B71E-AB5B646A4C32}" destId="{1C021A5F-2186-4DB1-9EF6-5589107E620D}" srcOrd="17" destOrd="0" presId="urn:microsoft.com/office/officeart/2005/8/layout/cycle8"/>
    <dgm:cxn modelId="{73250354-E001-4508-A95C-7520B3A709C5}" type="presParOf" srcId="{2BCD4822-DA4B-4CC0-B71E-AB5B646A4C32}" destId="{533D9814-A567-4280-8A44-5D98FEAAA054}" srcOrd="18" destOrd="0" presId="urn:microsoft.com/office/officeart/2005/8/layout/cycle8"/>
    <dgm:cxn modelId="{207B3B7E-4E0F-46BE-84AE-FB299F902186}" type="presParOf" srcId="{2BCD4822-DA4B-4CC0-B71E-AB5B646A4C32}" destId="{EB73C024-25F4-43F9-843D-E53C23AB0E38}" srcOrd="19" destOrd="0" presId="urn:microsoft.com/office/officeart/2005/8/layout/cycle8"/>
    <dgm:cxn modelId="{49B777A6-21BB-4D92-9A76-51B5A149C119}" type="presParOf" srcId="{2BCD4822-DA4B-4CC0-B71E-AB5B646A4C32}" destId="{126807C3-604D-4825-A1B1-E924A8E91D2C}" srcOrd="20" destOrd="0" presId="urn:microsoft.com/office/officeart/2005/8/layout/cycle8"/>
    <dgm:cxn modelId="{CDE12E93-16D3-4599-9419-3D45F91398D7}" type="presParOf" srcId="{2BCD4822-DA4B-4CC0-B71E-AB5B646A4C32}" destId="{FA3480BA-A1AD-48F3-BDAE-FF64A35DF38D}" srcOrd="21" destOrd="0" presId="urn:microsoft.com/office/officeart/2005/8/layout/cycle8"/>
    <dgm:cxn modelId="{2AE602E9-9156-4C5A-BC11-FFAFC7E8E0F9}" type="presParOf" srcId="{2BCD4822-DA4B-4CC0-B71E-AB5B646A4C32}" destId="{84DBBD2F-7459-45D2-B21E-FDCE36AE7210}" srcOrd="22" destOrd="0" presId="urn:microsoft.com/office/officeart/2005/8/layout/cycle8"/>
    <dgm:cxn modelId="{1ACCD72C-E900-4B87-8006-65FD9B147DF2}" type="presParOf" srcId="{2BCD4822-DA4B-4CC0-B71E-AB5B646A4C32}" destId="{79A249C5-5CFD-429D-B081-C3F2C25D1AFE}" srcOrd="23" destOrd="0" presId="urn:microsoft.com/office/officeart/2005/8/layout/cycle8"/>
    <dgm:cxn modelId="{31605C5A-A4E0-43F7-8886-447EA4478180}" type="presParOf" srcId="{2BCD4822-DA4B-4CC0-B71E-AB5B646A4C32}" destId="{9DCA7442-AD31-44B9-ACAD-88B2BB07D265}"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0B04E4-E67E-4DD7-B270-D58FBDBDCBEC}" type="doc">
      <dgm:prSet loTypeId="urn:microsoft.com/office/officeart/2005/8/layout/cycle8" loCatId="cycle" qsTypeId="urn:microsoft.com/office/officeart/2005/8/quickstyle/simple1" qsCatId="simple" csTypeId="urn:microsoft.com/office/officeart/2005/8/colors/colorful2" csCatId="colorful" phldr="1"/>
      <dgm:spPr/>
    </dgm:pt>
    <dgm:pt modelId="{72125018-B0B3-4BAC-90C1-5E5C27DD5141}">
      <dgm:prSet phldrT="[Tex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pPr algn="ctr"/>
          <a:r>
            <a:rPr lang="de-DE" sz="1400" b="0" dirty="0"/>
            <a:t>Einführung</a:t>
          </a:r>
        </a:p>
      </dgm:t>
    </dgm:pt>
    <dgm:pt modelId="{AEFB1A39-2557-4D65-9F0A-5F3BA7A5F181}" type="parTrans" cxnId="{CA54AE8B-1A30-4DCF-95BD-3E57CE427070}">
      <dgm:prSet/>
      <dgm:spPr/>
      <dgm:t>
        <a:bodyPr/>
        <a:lstStyle/>
        <a:p>
          <a:endParaRPr lang="de-DE"/>
        </a:p>
      </dgm:t>
    </dgm:pt>
    <dgm:pt modelId="{907236DE-25DE-4D7B-BCBE-1E58B87C0173}" type="sibTrans" cxnId="{CA54AE8B-1A30-4DCF-95BD-3E57CE427070}">
      <dgm:prSet/>
      <dgm:spPr/>
      <dgm:t>
        <a:bodyPr/>
        <a:lstStyle/>
        <a:p>
          <a:endParaRPr lang="de-DE"/>
        </a:p>
      </dgm:t>
    </dgm:pt>
    <dgm:pt modelId="{3D2BD18B-800E-4BF6-84D4-F223804DCD8B}">
      <dgm:prSet phldrT="[Text]" custT="1">
        <dgm:style>
          <a:lnRef idx="2">
            <a:schemeClr val="accent2"/>
          </a:lnRef>
          <a:fillRef idx="1">
            <a:schemeClr val="lt1"/>
          </a:fillRef>
          <a:effectRef idx="0">
            <a:schemeClr val="accent2"/>
          </a:effectRef>
          <a:fontRef idx="minor">
            <a:schemeClr val="dk1"/>
          </a:fontRef>
        </dgm:style>
      </dgm:prSet>
      <dgm:spPr>
        <a:ln>
          <a:solidFill>
            <a:srgbClr val="7EB6A9"/>
          </a:solidFill>
        </a:ln>
      </dgm:spPr>
      <dgm:t>
        <a:bodyPr/>
        <a:lstStyle/>
        <a:p>
          <a:pPr algn="ctr"/>
          <a:r>
            <a:rPr lang="de-DE" sz="1400" b="1" dirty="0"/>
            <a:t>Künstliche neuronale Netze</a:t>
          </a:r>
        </a:p>
      </dgm:t>
    </dgm:pt>
    <dgm:pt modelId="{4A3E6A19-9515-41D9-8D94-4EAC2877A703}" type="parTrans" cxnId="{6B468755-3F40-4FD3-A79B-F62062C27929}">
      <dgm:prSet/>
      <dgm:spPr/>
      <dgm:t>
        <a:bodyPr/>
        <a:lstStyle/>
        <a:p>
          <a:endParaRPr lang="de-DE"/>
        </a:p>
      </dgm:t>
    </dgm:pt>
    <dgm:pt modelId="{38CBAAD3-3419-4B17-A88F-39EEC255C7C9}" type="sibTrans" cxnId="{6B468755-3F40-4FD3-A79B-F62062C27929}">
      <dgm:prSet/>
      <dgm:spPr/>
      <dgm:t>
        <a:bodyPr/>
        <a:lstStyle/>
        <a:p>
          <a:endParaRPr lang="de-DE"/>
        </a:p>
      </dgm:t>
    </dgm:pt>
    <dgm:pt modelId="{BFD5C27B-407D-48A4-9653-D3B2A3EF1619}">
      <dgm:prSet phldrT="[Text]" custT="1"/>
      <dgm:spPr/>
      <dgm:t>
        <a:bodyPr/>
        <a:lstStyle/>
        <a:p>
          <a:pPr algn="ctr"/>
          <a:r>
            <a:rPr lang="de-DE" sz="1400" b="0" dirty="0" err="1"/>
            <a:t>Convolutional</a:t>
          </a:r>
          <a:r>
            <a:rPr lang="de-DE" sz="1400" b="0" dirty="0"/>
            <a:t> neuronale Netze</a:t>
          </a:r>
        </a:p>
      </dgm:t>
    </dgm:pt>
    <dgm:pt modelId="{3A76A1E9-DF7D-4EFD-A25E-38F9F002E960}" type="parTrans" cxnId="{57A6A492-987F-4C0D-B5F0-C204B3388715}">
      <dgm:prSet/>
      <dgm:spPr/>
      <dgm:t>
        <a:bodyPr/>
        <a:lstStyle/>
        <a:p>
          <a:endParaRPr lang="de-DE"/>
        </a:p>
      </dgm:t>
    </dgm:pt>
    <dgm:pt modelId="{199AD36B-AA0B-42EC-AA61-6B62E61CA9F7}" type="sibTrans" cxnId="{57A6A492-987F-4C0D-B5F0-C204B3388715}">
      <dgm:prSet/>
      <dgm:spPr/>
      <dgm:t>
        <a:bodyPr/>
        <a:lstStyle/>
        <a:p>
          <a:endParaRPr lang="de-DE"/>
        </a:p>
      </dgm:t>
    </dgm:pt>
    <dgm:pt modelId="{C5864C41-44AE-4970-A827-E05A53A2EF13}">
      <dgm:prSet phldrT="[Text]" custT="1"/>
      <dgm:spPr/>
      <dgm:t>
        <a:bodyPr/>
        <a:lstStyle/>
        <a:p>
          <a:pPr algn="ctr"/>
          <a:r>
            <a:rPr lang="de-DE" sz="1400" dirty="0" err="1"/>
            <a:t>Rekurrente</a:t>
          </a:r>
          <a:r>
            <a:rPr lang="de-DE" sz="1400" dirty="0"/>
            <a:t> neuronale Netze</a:t>
          </a:r>
        </a:p>
      </dgm:t>
    </dgm:pt>
    <dgm:pt modelId="{7BCF2FFF-61A3-498D-96A9-22E34ABE51F2}" type="parTrans" cxnId="{55BC445C-B83C-4F33-A111-6BAEA2459230}">
      <dgm:prSet/>
      <dgm:spPr/>
      <dgm:t>
        <a:bodyPr/>
        <a:lstStyle/>
        <a:p>
          <a:endParaRPr lang="de-DE"/>
        </a:p>
      </dgm:t>
    </dgm:pt>
    <dgm:pt modelId="{6A080C27-2375-4864-82E9-DA8659860CA6}" type="sibTrans" cxnId="{55BC445C-B83C-4F33-A111-6BAEA2459230}">
      <dgm:prSet/>
      <dgm:spPr/>
      <dgm:t>
        <a:bodyPr/>
        <a:lstStyle/>
        <a:p>
          <a:endParaRPr lang="de-DE"/>
        </a:p>
      </dgm:t>
    </dgm:pt>
    <dgm:pt modelId="{149CD59A-6636-474C-BAFE-F3078340E330}">
      <dgm:prSet phldrT="[Text]" custT="1"/>
      <dgm:spPr/>
      <dgm:t>
        <a:bodyPr/>
        <a:lstStyle/>
        <a:p>
          <a:pPr algn="ctr"/>
          <a:r>
            <a:rPr lang="de-DE" sz="1400" dirty="0"/>
            <a:t>Data Augmentation</a:t>
          </a:r>
        </a:p>
      </dgm:t>
    </dgm:pt>
    <dgm:pt modelId="{B4C450E3-BBD1-4E35-90AE-B2877F03021B}" type="parTrans" cxnId="{407CE124-4A94-4E6A-A28B-AB1E181B8EEF}">
      <dgm:prSet/>
      <dgm:spPr/>
      <dgm:t>
        <a:bodyPr/>
        <a:lstStyle/>
        <a:p>
          <a:endParaRPr lang="de-DE"/>
        </a:p>
      </dgm:t>
    </dgm:pt>
    <dgm:pt modelId="{3DA6C5A6-02A0-4553-AE70-243B1BD648F9}" type="sibTrans" cxnId="{407CE124-4A94-4E6A-A28B-AB1E181B8EEF}">
      <dgm:prSet/>
      <dgm:spPr/>
      <dgm:t>
        <a:bodyPr/>
        <a:lstStyle/>
        <a:p>
          <a:endParaRPr lang="de-DE"/>
        </a:p>
      </dgm:t>
    </dgm:pt>
    <dgm:pt modelId="{2BCD4822-DA4B-4CC0-B71E-AB5B646A4C32}" type="pres">
      <dgm:prSet presAssocID="{E10B04E4-E67E-4DD7-B270-D58FBDBDCBEC}" presName="compositeShape" presStyleCnt="0">
        <dgm:presLayoutVars>
          <dgm:chMax val="7"/>
          <dgm:dir/>
          <dgm:resizeHandles val="exact"/>
        </dgm:presLayoutVars>
      </dgm:prSet>
      <dgm:spPr/>
    </dgm:pt>
    <dgm:pt modelId="{20E422B6-0944-4AFF-82F4-DFB031E871E5}" type="pres">
      <dgm:prSet presAssocID="{E10B04E4-E67E-4DD7-B270-D58FBDBDCBEC}" presName="wedge1" presStyleLbl="node1" presStyleIdx="0" presStyleCnt="5"/>
      <dgm:spPr/>
    </dgm:pt>
    <dgm:pt modelId="{D134301F-A394-470E-AFCE-9CA2B001DD15}" type="pres">
      <dgm:prSet presAssocID="{E10B04E4-E67E-4DD7-B270-D58FBDBDCBEC}" presName="dummy1a" presStyleCnt="0"/>
      <dgm:spPr/>
    </dgm:pt>
    <dgm:pt modelId="{98AA5186-BD40-4F73-AE37-EB2A52BBC29D}" type="pres">
      <dgm:prSet presAssocID="{E10B04E4-E67E-4DD7-B270-D58FBDBDCBEC}" presName="dummy1b" presStyleCnt="0"/>
      <dgm:spPr/>
    </dgm:pt>
    <dgm:pt modelId="{9696A685-7826-43C1-9C47-36645F62C18F}" type="pres">
      <dgm:prSet presAssocID="{E10B04E4-E67E-4DD7-B270-D58FBDBDCBEC}" presName="wedge1Tx" presStyleLbl="node1" presStyleIdx="0" presStyleCnt="5">
        <dgm:presLayoutVars>
          <dgm:chMax val="0"/>
          <dgm:chPref val="0"/>
          <dgm:bulletEnabled val="1"/>
        </dgm:presLayoutVars>
      </dgm:prSet>
      <dgm:spPr/>
    </dgm:pt>
    <dgm:pt modelId="{61793FFB-C29C-46D6-ABA6-2C09EB10CE86}" type="pres">
      <dgm:prSet presAssocID="{E10B04E4-E67E-4DD7-B270-D58FBDBDCBEC}" presName="wedge2" presStyleLbl="node1" presStyleIdx="1" presStyleCnt="5" custScaleX="121000" custScaleY="121000"/>
      <dgm:spPr/>
    </dgm:pt>
    <dgm:pt modelId="{61563010-A9AC-4FAC-A052-125A83BB9449}" type="pres">
      <dgm:prSet presAssocID="{E10B04E4-E67E-4DD7-B270-D58FBDBDCBEC}" presName="dummy2a" presStyleCnt="0"/>
      <dgm:spPr/>
    </dgm:pt>
    <dgm:pt modelId="{508BEDF6-2F25-4C51-B02A-30C4342DDFA6}" type="pres">
      <dgm:prSet presAssocID="{E10B04E4-E67E-4DD7-B270-D58FBDBDCBEC}" presName="dummy2b" presStyleCnt="0"/>
      <dgm:spPr/>
    </dgm:pt>
    <dgm:pt modelId="{573C5675-F175-47DE-AF19-B3E51A0B9F0B}" type="pres">
      <dgm:prSet presAssocID="{E10B04E4-E67E-4DD7-B270-D58FBDBDCBEC}" presName="wedge2Tx" presStyleLbl="node1" presStyleIdx="1" presStyleCnt="5">
        <dgm:presLayoutVars>
          <dgm:chMax val="0"/>
          <dgm:chPref val="0"/>
          <dgm:bulletEnabled val="1"/>
        </dgm:presLayoutVars>
      </dgm:prSet>
      <dgm:spPr/>
    </dgm:pt>
    <dgm:pt modelId="{38030643-815F-43BD-8B41-F05F4585949F}" type="pres">
      <dgm:prSet presAssocID="{E10B04E4-E67E-4DD7-B270-D58FBDBDCBEC}" presName="wedge3" presStyleLbl="node1" presStyleIdx="2" presStyleCnt="5"/>
      <dgm:spPr/>
    </dgm:pt>
    <dgm:pt modelId="{8E2CE7E0-795E-44ED-B5C6-CCABD6503BF7}" type="pres">
      <dgm:prSet presAssocID="{E10B04E4-E67E-4DD7-B270-D58FBDBDCBEC}" presName="dummy3a" presStyleCnt="0"/>
      <dgm:spPr/>
    </dgm:pt>
    <dgm:pt modelId="{C443810E-492D-4335-AA03-EFBB6A19907D}" type="pres">
      <dgm:prSet presAssocID="{E10B04E4-E67E-4DD7-B270-D58FBDBDCBEC}" presName="dummy3b" presStyleCnt="0"/>
      <dgm:spPr/>
    </dgm:pt>
    <dgm:pt modelId="{5CE076B8-7BE5-40B8-A5A2-F5D673EC2980}" type="pres">
      <dgm:prSet presAssocID="{E10B04E4-E67E-4DD7-B270-D58FBDBDCBEC}" presName="wedge3Tx" presStyleLbl="node1" presStyleIdx="2" presStyleCnt="5">
        <dgm:presLayoutVars>
          <dgm:chMax val="0"/>
          <dgm:chPref val="0"/>
          <dgm:bulletEnabled val="1"/>
        </dgm:presLayoutVars>
      </dgm:prSet>
      <dgm:spPr/>
    </dgm:pt>
    <dgm:pt modelId="{D48B4566-E099-491D-9A59-4033F6BCE56C}" type="pres">
      <dgm:prSet presAssocID="{E10B04E4-E67E-4DD7-B270-D58FBDBDCBEC}" presName="wedge4" presStyleLbl="node1" presStyleIdx="3" presStyleCnt="5"/>
      <dgm:spPr/>
    </dgm:pt>
    <dgm:pt modelId="{C96F1652-DF08-47BC-9BEF-9F68D716810D}" type="pres">
      <dgm:prSet presAssocID="{E10B04E4-E67E-4DD7-B270-D58FBDBDCBEC}" presName="dummy4a" presStyleCnt="0"/>
      <dgm:spPr/>
    </dgm:pt>
    <dgm:pt modelId="{46185FAE-1BEC-404A-B12F-E942553068E8}" type="pres">
      <dgm:prSet presAssocID="{E10B04E4-E67E-4DD7-B270-D58FBDBDCBEC}" presName="dummy4b" presStyleCnt="0"/>
      <dgm:spPr/>
    </dgm:pt>
    <dgm:pt modelId="{325E53E5-E2FC-4AE6-A3B8-A6E285B0C475}" type="pres">
      <dgm:prSet presAssocID="{E10B04E4-E67E-4DD7-B270-D58FBDBDCBEC}" presName="wedge4Tx" presStyleLbl="node1" presStyleIdx="3" presStyleCnt="5">
        <dgm:presLayoutVars>
          <dgm:chMax val="0"/>
          <dgm:chPref val="0"/>
          <dgm:bulletEnabled val="1"/>
        </dgm:presLayoutVars>
      </dgm:prSet>
      <dgm:spPr/>
    </dgm:pt>
    <dgm:pt modelId="{15A3264E-5F71-4124-9D9A-40BF682E56C0}" type="pres">
      <dgm:prSet presAssocID="{E10B04E4-E67E-4DD7-B270-D58FBDBDCBEC}" presName="wedge5" presStyleLbl="node1" presStyleIdx="4" presStyleCnt="5"/>
      <dgm:spPr/>
    </dgm:pt>
    <dgm:pt modelId="{1C021A5F-2186-4DB1-9EF6-5589107E620D}" type="pres">
      <dgm:prSet presAssocID="{E10B04E4-E67E-4DD7-B270-D58FBDBDCBEC}" presName="dummy5a" presStyleCnt="0"/>
      <dgm:spPr/>
    </dgm:pt>
    <dgm:pt modelId="{533D9814-A567-4280-8A44-5D98FEAAA054}" type="pres">
      <dgm:prSet presAssocID="{E10B04E4-E67E-4DD7-B270-D58FBDBDCBEC}" presName="dummy5b" presStyleCnt="0"/>
      <dgm:spPr/>
    </dgm:pt>
    <dgm:pt modelId="{EB73C024-25F4-43F9-843D-E53C23AB0E38}" type="pres">
      <dgm:prSet presAssocID="{E10B04E4-E67E-4DD7-B270-D58FBDBDCBEC}" presName="wedge5Tx" presStyleLbl="node1" presStyleIdx="4" presStyleCnt="5">
        <dgm:presLayoutVars>
          <dgm:chMax val="0"/>
          <dgm:chPref val="0"/>
          <dgm:bulletEnabled val="1"/>
        </dgm:presLayoutVars>
      </dgm:prSet>
      <dgm:spPr/>
    </dgm:pt>
    <dgm:pt modelId="{126807C3-604D-4825-A1B1-E924A8E91D2C}" type="pres">
      <dgm:prSet presAssocID="{907236DE-25DE-4D7B-BCBE-1E58B87C0173}" presName="arrowWedge1" presStyleLbl="fgSibTrans2D1" presStyleIdx="0" presStyleCnt="5"/>
      <dgm:spPr/>
    </dgm:pt>
    <dgm:pt modelId="{FA3480BA-A1AD-48F3-BDAE-FF64A35DF38D}" type="pres">
      <dgm:prSet presAssocID="{38CBAAD3-3419-4B17-A88F-39EEC255C7C9}" presName="arrowWedge2" presStyleLbl="fgSibTrans2D1" presStyleIdx="1" presStyleCnt="5" custScaleX="121000" custScaleY="121000"/>
      <dgm:spPr/>
    </dgm:pt>
    <dgm:pt modelId="{84DBBD2F-7459-45D2-B21E-FDCE36AE7210}" type="pres">
      <dgm:prSet presAssocID="{199AD36B-AA0B-42EC-AA61-6B62E61CA9F7}" presName="arrowWedge3" presStyleLbl="fgSibTrans2D1" presStyleIdx="2" presStyleCnt="5"/>
      <dgm:spPr/>
    </dgm:pt>
    <dgm:pt modelId="{79A249C5-5CFD-429D-B081-C3F2C25D1AFE}" type="pres">
      <dgm:prSet presAssocID="{6A080C27-2375-4864-82E9-DA8659860CA6}" presName="arrowWedge4" presStyleLbl="fgSibTrans2D1" presStyleIdx="3" presStyleCnt="5"/>
      <dgm:spPr/>
    </dgm:pt>
    <dgm:pt modelId="{9DCA7442-AD31-44B9-ACAD-88B2BB07D265}" type="pres">
      <dgm:prSet presAssocID="{3DA6C5A6-02A0-4553-AE70-243B1BD648F9}" presName="arrowWedge5" presStyleLbl="fgSibTrans2D1" presStyleIdx="4" presStyleCnt="5"/>
      <dgm:spPr/>
    </dgm:pt>
  </dgm:ptLst>
  <dgm:cxnLst>
    <dgm:cxn modelId="{407CE124-4A94-4E6A-A28B-AB1E181B8EEF}" srcId="{E10B04E4-E67E-4DD7-B270-D58FBDBDCBEC}" destId="{149CD59A-6636-474C-BAFE-F3078340E330}" srcOrd="4" destOrd="0" parTransId="{B4C450E3-BBD1-4E35-90AE-B2877F03021B}" sibTransId="{3DA6C5A6-02A0-4553-AE70-243B1BD648F9}"/>
    <dgm:cxn modelId="{8A268A26-FDE0-4F31-9EC7-BF91913E988D}" type="presOf" srcId="{3D2BD18B-800E-4BF6-84D4-F223804DCD8B}" destId="{61793FFB-C29C-46D6-ABA6-2C09EB10CE86}" srcOrd="0" destOrd="0" presId="urn:microsoft.com/office/officeart/2005/8/layout/cycle8"/>
    <dgm:cxn modelId="{9D733D29-B06D-4C0E-8118-2857A3C4C2F0}" type="presOf" srcId="{149CD59A-6636-474C-BAFE-F3078340E330}" destId="{EB73C024-25F4-43F9-843D-E53C23AB0E38}" srcOrd="1" destOrd="0" presId="urn:microsoft.com/office/officeart/2005/8/layout/cycle8"/>
    <dgm:cxn modelId="{9A4CDE2A-4BF4-4F3C-81B2-6AC455AC8EE7}" type="presOf" srcId="{E10B04E4-E67E-4DD7-B270-D58FBDBDCBEC}" destId="{2BCD4822-DA4B-4CC0-B71E-AB5B646A4C32}" srcOrd="0" destOrd="0" presId="urn:microsoft.com/office/officeart/2005/8/layout/cycle8"/>
    <dgm:cxn modelId="{55BC445C-B83C-4F33-A111-6BAEA2459230}" srcId="{E10B04E4-E67E-4DD7-B270-D58FBDBDCBEC}" destId="{C5864C41-44AE-4970-A827-E05A53A2EF13}" srcOrd="3" destOrd="0" parTransId="{7BCF2FFF-61A3-498D-96A9-22E34ABE51F2}" sibTransId="{6A080C27-2375-4864-82E9-DA8659860CA6}"/>
    <dgm:cxn modelId="{7101FB72-B377-46E4-A56B-34C800E8B1C2}" type="presOf" srcId="{72125018-B0B3-4BAC-90C1-5E5C27DD5141}" destId="{9696A685-7826-43C1-9C47-36645F62C18F}" srcOrd="1" destOrd="0" presId="urn:microsoft.com/office/officeart/2005/8/layout/cycle8"/>
    <dgm:cxn modelId="{6B468755-3F40-4FD3-A79B-F62062C27929}" srcId="{E10B04E4-E67E-4DD7-B270-D58FBDBDCBEC}" destId="{3D2BD18B-800E-4BF6-84D4-F223804DCD8B}" srcOrd="1" destOrd="0" parTransId="{4A3E6A19-9515-41D9-8D94-4EAC2877A703}" sibTransId="{38CBAAD3-3419-4B17-A88F-39EEC255C7C9}"/>
    <dgm:cxn modelId="{BA6C8958-8F46-4D0C-9213-5D4AEC045592}" type="presOf" srcId="{149CD59A-6636-474C-BAFE-F3078340E330}" destId="{15A3264E-5F71-4124-9D9A-40BF682E56C0}" srcOrd="0" destOrd="0" presId="urn:microsoft.com/office/officeart/2005/8/layout/cycle8"/>
    <dgm:cxn modelId="{E2D65C89-58AE-4BAA-ADD5-FBE65B5DAFD1}" type="presOf" srcId="{3D2BD18B-800E-4BF6-84D4-F223804DCD8B}" destId="{573C5675-F175-47DE-AF19-B3E51A0B9F0B}" srcOrd="1" destOrd="0" presId="urn:microsoft.com/office/officeart/2005/8/layout/cycle8"/>
    <dgm:cxn modelId="{CA54AE8B-1A30-4DCF-95BD-3E57CE427070}" srcId="{E10B04E4-E67E-4DD7-B270-D58FBDBDCBEC}" destId="{72125018-B0B3-4BAC-90C1-5E5C27DD5141}" srcOrd="0" destOrd="0" parTransId="{AEFB1A39-2557-4D65-9F0A-5F3BA7A5F181}" sibTransId="{907236DE-25DE-4D7B-BCBE-1E58B87C0173}"/>
    <dgm:cxn modelId="{9E3EF38B-1EEC-4ABC-98F5-1BB840580F8F}" type="presOf" srcId="{BFD5C27B-407D-48A4-9653-D3B2A3EF1619}" destId="{5CE076B8-7BE5-40B8-A5A2-F5D673EC2980}" srcOrd="1" destOrd="0" presId="urn:microsoft.com/office/officeart/2005/8/layout/cycle8"/>
    <dgm:cxn modelId="{57A6A492-987F-4C0D-B5F0-C204B3388715}" srcId="{E10B04E4-E67E-4DD7-B270-D58FBDBDCBEC}" destId="{BFD5C27B-407D-48A4-9653-D3B2A3EF1619}" srcOrd="2" destOrd="0" parTransId="{3A76A1E9-DF7D-4EFD-A25E-38F9F002E960}" sibTransId="{199AD36B-AA0B-42EC-AA61-6B62E61CA9F7}"/>
    <dgm:cxn modelId="{45AC9899-2269-4A8B-9BDD-36AD3A2856C5}" type="presOf" srcId="{C5864C41-44AE-4970-A827-E05A53A2EF13}" destId="{325E53E5-E2FC-4AE6-A3B8-A6E285B0C475}" srcOrd="1" destOrd="0" presId="urn:microsoft.com/office/officeart/2005/8/layout/cycle8"/>
    <dgm:cxn modelId="{EF2B4FB5-CC6D-4948-B52D-6C650A46B539}" type="presOf" srcId="{C5864C41-44AE-4970-A827-E05A53A2EF13}" destId="{D48B4566-E099-491D-9A59-4033F6BCE56C}" srcOrd="0" destOrd="0" presId="urn:microsoft.com/office/officeart/2005/8/layout/cycle8"/>
    <dgm:cxn modelId="{DA2BE5C2-34AF-4A81-ABDC-E9D1D50B232A}" type="presOf" srcId="{72125018-B0B3-4BAC-90C1-5E5C27DD5141}" destId="{20E422B6-0944-4AFF-82F4-DFB031E871E5}" srcOrd="0" destOrd="0" presId="urn:microsoft.com/office/officeart/2005/8/layout/cycle8"/>
    <dgm:cxn modelId="{FCECA2FF-4D3D-4415-8780-16D276697116}" type="presOf" srcId="{BFD5C27B-407D-48A4-9653-D3B2A3EF1619}" destId="{38030643-815F-43BD-8B41-F05F4585949F}" srcOrd="0" destOrd="0" presId="urn:microsoft.com/office/officeart/2005/8/layout/cycle8"/>
    <dgm:cxn modelId="{87C13006-F10C-454C-BD1B-A59FACBE3682}" type="presParOf" srcId="{2BCD4822-DA4B-4CC0-B71E-AB5B646A4C32}" destId="{20E422B6-0944-4AFF-82F4-DFB031E871E5}" srcOrd="0" destOrd="0" presId="urn:microsoft.com/office/officeart/2005/8/layout/cycle8"/>
    <dgm:cxn modelId="{C396E3A2-3D53-40E6-88E4-3DBECB50973F}" type="presParOf" srcId="{2BCD4822-DA4B-4CC0-B71E-AB5B646A4C32}" destId="{D134301F-A394-470E-AFCE-9CA2B001DD15}" srcOrd="1" destOrd="0" presId="urn:microsoft.com/office/officeart/2005/8/layout/cycle8"/>
    <dgm:cxn modelId="{AF6FC282-9C06-4EB3-AB41-E165F035034C}" type="presParOf" srcId="{2BCD4822-DA4B-4CC0-B71E-AB5B646A4C32}" destId="{98AA5186-BD40-4F73-AE37-EB2A52BBC29D}" srcOrd="2" destOrd="0" presId="urn:microsoft.com/office/officeart/2005/8/layout/cycle8"/>
    <dgm:cxn modelId="{AD46804E-E177-4C14-849C-217089B0E2A8}" type="presParOf" srcId="{2BCD4822-DA4B-4CC0-B71E-AB5B646A4C32}" destId="{9696A685-7826-43C1-9C47-36645F62C18F}" srcOrd="3" destOrd="0" presId="urn:microsoft.com/office/officeart/2005/8/layout/cycle8"/>
    <dgm:cxn modelId="{726B71EB-0E8F-40B3-B36F-17651B626E71}" type="presParOf" srcId="{2BCD4822-DA4B-4CC0-B71E-AB5B646A4C32}" destId="{61793FFB-C29C-46D6-ABA6-2C09EB10CE86}" srcOrd="4" destOrd="0" presId="urn:microsoft.com/office/officeart/2005/8/layout/cycle8"/>
    <dgm:cxn modelId="{2782B0B3-8E27-44FD-88AD-2DC5BF06C035}" type="presParOf" srcId="{2BCD4822-DA4B-4CC0-B71E-AB5B646A4C32}" destId="{61563010-A9AC-4FAC-A052-125A83BB9449}" srcOrd="5" destOrd="0" presId="urn:microsoft.com/office/officeart/2005/8/layout/cycle8"/>
    <dgm:cxn modelId="{F130C128-BB3B-4904-820C-1E928D5F811E}" type="presParOf" srcId="{2BCD4822-DA4B-4CC0-B71E-AB5B646A4C32}" destId="{508BEDF6-2F25-4C51-B02A-30C4342DDFA6}" srcOrd="6" destOrd="0" presId="urn:microsoft.com/office/officeart/2005/8/layout/cycle8"/>
    <dgm:cxn modelId="{E6A92EEA-8236-4B31-B9C3-011C2DB6FEF0}" type="presParOf" srcId="{2BCD4822-DA4B-4CC0-B71E-AB5B646A4C32}" destId="{573C5675-F175-47DE-AF19-B3E51A0B9F0B}" srcOrd="7" destOrd="0" presId="urn:microsoft.com/office/officeart/2005/8/layout/cycle8"/>
    <dgm:cxn modelId="{4A4B6E0F-37AF-49E4-B0AA-6547028F26BB}" type="presParOf" srcId="{2BCD4822-DA4B-4CC0-B71E-AB5B646A4C32}" destId="{38030643-815F-43BD-8B41-F05F4585949F}" srcOrd="8" destOrd="0" presId="urn:microsoft.com/office/officeart/2005/8/layout/cycle8"/>
    <dgm:cxn modelId="{9FAF94C8-6B53-4EDC-B46F-2E8A082B62C4}" type="presParOf" srcId="{2BCD4822-DA4B-4CC0-B71E-AB5B646A4C32}" destId="{8E2CE7E0-795E-44ED-B5C6-CCABD6503BF7}" srcOrd="9" destOrd="0" presId="urn:microsoft.com/office/officeart/2005/8/layout/cycle8"/>
    <dgm:cxn modelId="{650A7578-0E81-4528-A6C4-36A6F5BD8FDB}" type="presParOf" srcId="{2BCD4822-DA4B-4CC0-B71E-AB5B646A4C32}" destId="{C443810E-492D-4335-AA03-EFBB6A19907D}" srcOrd="10" destOrd="0" presId="urn:microsoft.com/office/officeart/2005/8/layout/cycle8"/>
    <dgm:cxn modelId="{683434E5-4D8D-42F0-ABFB-DB1643B53EC4}" type="presParOf" srcId="{2BCD4822-DA4B-4CC0-B71E-AB5B646A4C32}" destId="{5CE076B8-7BE5-40B8-A5A2-F5D673EC2980}" srcOrd="11" destOrd="0" presId="urn:microsoft.com/office/officeart/2005/8/layout/cycle8"/>
    <dgm:cxn modelId="{9C99B1C1-BE4E-4EA7-9371-EE17732197A4}" type="presParOf" srcId="{2BCD4822-DA4B-4CC0-B71E-AB5B646A4C32}" destId="{D48B4566-E099-491D-9A59-4033F6BCE56C}" srcOrd="12" destOrd="0" presId="urn:microsoft.com/office/officeart/2005/8/layout/cycle8"/>
    <dgm:cxn modelId="{A6628883-A934-4E59-A7E6-61739BDCF331}" type="presParOf" srcId="{2BCD4822-DA4B-4CC0-B71E-AB5B646A4C32}" destId="{C96F1652-DF08-47BC-9BEF-9F68D716810D}" srcOrd="13" destOrd="0" presId="urn:microsoft.com/office/officeart/2005/8/layout/cycle8"/>
    <dgm:cxn modelId="{C92B3A03-681E-46FF-8F6B-E999D2CF7E75}" type="presParOf" srcId="{2BCD4822-DA4B-4CC0-B71E-AB5B646A4C32}" destId="{46185FAE-1BEC-404A-B12F-E942553068E8}" srcOrd="14" destOrd="0" presId="urn:microsoft.com/office/officeart/2005/8/layout/cycle8"/>
    <dgm:cxn modelId="{D4A099AE-2500-476E-910F-938C29CC5B27}" type="presParOf" srcId="{2BCD4822-DA4B-4CC0-B71E-AB5B646A4C32}" destId="{325E53E5-E2FC-4AE6-A3B8-A6E285B0C475}" srcOrd="15" destOrd="0" presId="urn:microsoft.com/office/officeart/2005/8/layout/cycle8"/>
    <dgm:cxn modelId="{FE551E2A-0E78-48B2-9C02-211B3985D428}" type="presParOf" srcId="{2BCD4822-DA4B-4CC0-B71E-AB5B646A4C32}" destId="{15A3264E-5F71-4124-9D9A-40BF682E56C0}" srcOrd="16" destOrd="0" presId="urn:microsoft.com/office/officeart/2005/8/layout/cycle8"/>
    <dgm:cxn modelId="{392DF5EC-5CF5-44D6-A3F5-B52E00AE65FB}" type="presParOf" srcId="{2BCD4822-DA4B-4CC0-B71E-AB5B646A4C32}" destId="{1C021A5F-2186-4DB1-9EF6-5589107E620D}" srcOrd="17" destOrd="0" presId="urn:microsoft.com/office/officeart/2005/8/layout/cycle8"/>
    <dgm:cxn modelId="{73250354-E001-4508-A95C-7520B3A709C5}" type="presParOf" srcId="{2BCD4822-DA4B-4CC0-B71E-AB5B646A4C32}" destId="{533D9814-A567-4280-8A44-5D98FEAAA054}" srcOrd="18" destOrd="0" presId="urn:microsoft.com/office/officeart/2005/8/layout/cycle8"/>
    <dgm:cxn modelId="{207B3B7E-4E0F-46BE-84AE-FB299F902186}" type="presParOf" srcId="{2BCD4822-DA4B-4CC0-B71E-AB5B646A4C32}" destId="{EB73C024-25F4-43F9-843D-E53C23AB0E38}" srcOrd="19" destOrd="0" presId="urn:microsoft.com/office/officeart/2005/8/layout/cycle8"/>
    <dgm:cxn modelId="{49B777A6-21BB-4D92-9A76-51B5A149C119}" type="presParOf" srcId="{2BCD4822-DA4B-4CC0-B71E-AB5B646A4C32}" destId="{126807C3-604D-4825-A1B1-E924A8E91D2C}" srcOrd="20" destOrd="0" presId="urn:microsoft.com/office/officeart/2005/8/layout/cycle8"/>
    <dgm:cxn modelId="{CDE12E93-16D3-4599-9419-3D45F91398D7}" type="presParOf" srcId="{2BCD4822-DA4B-4CC0-B71E-AB5B646A4C32}" destId="{FA3480BA-A1AD-48F3-BDAE-FF64A35DF38D}" srcOrd="21" destOrd="0" presId="urn:microsoft.com/office/officeart/2005/8/layout/cycle8"/>
    <dgm:cxn modelId="{2AE602E9-9156-4C5A-BC11-FFAFC7E8E0F9}" type="presParOf" srcId="{2BCD4822-DA4B-4CC0-B71E-AB5B646A4C32}" destId="{84DBBD2F-7459-45D2-B21E-FDCE36AE7210}" srcOrd="22" destOrd="0" presId="urn:microsoft.com/office/officeart/2005/8/layout/cycle8"/>
    <dgm:cxn modelId="{1ACCD72C-E900-4B87-8006-65FD9B147DF2}" type="presParOf" srcId="{2BCD4822-DA4B-4CC0-B71E-AB5B646A4C32}" destId="{79A249C5-5CFD-429D-B081-C3F2C25D1AFE}" srcOrd="23" destOrd="0" presId="urn:microsoft.com/office/officeart/2005/8/layout/cycle8"/>
    <dgm:cxn modelId="{31605C5A-A4E0-43F7-8886-447EA4478180}" type="presParOf" srcId="{2BCD4822-DA4B-4CC0-B71E-AB5B646A4C32}" destId="{9DCA7442-AD31-44B9-ACAD-88B2BB07D265}"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6A895DA-40AE-46B7-AF7A-3BE06233C465}"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de-DE"/>
        </a:p>
      </dgm:t>
    </dgm:pt>
    <dgm:pt modelId="{F0698FA7-618C-4726-9533-8A68497857C8}" type="pres">
      <dgm:prSet presAssocID="{96A895DA-40AE-46B7-AF7A-3BE06233C465}" presName="Name0" presStyleCnt="0">
        <dgm:presLayoutVars>
          <dgm:chMax val="7"/>
          <dgm:chPref val="5"/>
        </dgm:presLayoutVars>
      </dgm:prSet>
      <dgm:spPr/>
    </dgm:pt>
  </dgm:ptLst>
  <dgm:cxnLst>
    <dgm:cxn modelId="{DFC276D5-EC3A-405B-A4F1-29E98FC64602}" type="presOf" srcId="{96A895DA-40AE-46B7-AF7A-3BE06233C465}" destId="{F0698FA7-618C-4726-9533-8A68497857C8}" srcOrd="0"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22B6-0944-4AFF-82F4-DFB031E871E5}">
      <dsp:nvSpPr>
        <dsp:cNvPr id="0" name=""/>
        <dsp:cNvSpPr/>
      </dsp:nvSpPr>
      <dsp:spPr>
        <a:xfrm>
          <a:off x="1528633" y="272767"/>
          <a:ext cx="3977858" cy="3977858"/>
        </a:xfrm>
        <a:prstGeom prst="pie">
          <a:avLst>
            <a:gd name="adj1" fmla="val 16200000"/>
            <a:gd name="adj2" fmla="val 2052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a:t>Einführung</a:t>
          </a:r>
        </a:p>
      </dsp:txBody>
      <dsp:txXfrm>
        <a:off x="3603750" y="941426"/>
        <a:ext cx="1278597" cy="852398"/>
      </dsp:txXfrm>
    </dsp:sp>
    <dsp:sp modelId="{61793FFB-C29C-46D6-ABA6-2C09EB10CE86}">
      <dsp:nvSpPr>
        <dsp:cNvPr id="0" name=""/>
        <dsp:cNvSpPr/>
      </dsp:nvSpPr>
      <dsp:spPr>
        <a:xfrm>
          <a:off x="1145054" y="-38831"/>
          <a:ext cx="4813208" cy="4813208"/>
        </a:xfrm>
        <a:prstGeom prst="pie">
          <a:avLst>
            <a:gd name="adj1" fmla="val 20520000"/>
            <a:gd name="adj2" fmla="val 3240000"/>
          </a:avLst>
        </a:prstGeom>
        <a:solidFill>
          <a:schemeClr val="lt1"/>
        </a:solidFill>
        <a:ln w="25400" cap="flat" cmpd="sng" algn="ctr">
          <a:solidFill>
            <a:srgbClr val="7EB6A9"/>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neuronale Netze</a:t>
          </a:r>
        </a:p>
      </dsp:txBody>
      <dsp:txXfrm>
        <a:off x="4244990" y="2160346"/>
        <a:ext cx="1432502" cy="1146002"/>
      </dsp:txXfrm>
    </dsp:sp>
    <dsp:sp modelId="{38030643-815F-43BD-8B41-F05F4585949F}">
      <dsp:nvSpPr>
        <dsp:cNvPr id="0" name=""/>
        <dsp:cNvSpPr/>
      </dsp:nvSpPr>
      <dsp:spPr>
        <a:xfrm>
          <a:off x="1472754" y="444194"/>
          <a:ext cx="3977858" cy="3977858"/>
        </a:xfrm>
        <a:prstGeom prst="pie">
          <a:avLst>
            <a:gd name="adj1" fmla="val 3240000"/>
            <a:gd name="adj2" fmla="val 7560000"/>
          </a:avLst>
        </a:prstGeom>
        <a:solidFill>
          <a:schemeClr val="accent2">
            <a:hueOff val="-4815710"/>
            <a:satOff val="21642"/>
            <a:lumOff val="1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err="1"/>
            <a:t>Convolutional</a:t>
          </a:r>
          <a:r>
            <a:rPr lang="de-DE" sz="1400" b="0" kern="1200" dirty="0"/>
            <a:t> neuronale Netze</a:t>
          </a:r>
        </a:p>
      </dsp:txBody>
      <dsp:txXfrm>
        <a:off x="2893418" y="3238166"/>
        <a:ext cx="1136531" cy="1041820"/>
      </dsp:txXfrm>
    </dsp:sp>
    <dsp:sp modelId="{D48B4566-E099-491D-9A59-4033F6BCE56C}">
      <dsp:nvSpPr>
        <dsp:cNvPr id="0" name=""/>
        <dsp:cNvSpPr/>
      </dsp:nvSpPr>
      <dsp:spPr>
        <a:xfrm>
          <a:off x="1382778" y="378843"/>
          <a:ext cx="3977858" cy="3977858"/>
        </a:xfrm>
        <a:prstGeom prst="pie">
          <a:avLst>
            <a:gd name="adj1" fmla="val 7560000"/>
            <a:gd name="adj2" fmla="val 11880000"/>
          </a:avLst>
        </a:prstGeom>
        <a:solidFill>
          <a:schemeClr val="accent2">
            <a:hueOff val="-7223565"/>
            <a:satOff val="32463"/>
            <a:lumOff val="2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Rekurrente</a:t>
          </a:r>
          <a:r>
            <a:rPr lang="de-DE" sz="1400" kern="1200" dirty="0"/>
            <a:t> neuronale Netze</a:t>
          </a:r>
        </a:p>
      </dsp:txBody>
      <dsp:txXfrm>
        <a:off x="1614820" y="2196346"/>
        <a:ext cx="1183886" cy="947109"/>
      </dsp:txXfrm>
    </dsp:sp>
    <dsp:sp modelId="{15A3264E-5F71-4124-9D9A-40BF682E56C0}">
      <dsp:nvSpPr>
        <dsp:cNvPr id="0" name=""/>
        <dsp:cNvSpPr/>
      </dsp:nvSpPr>
      <dsp:spPr>
        <a:xfrm>
          <a:off x="1416874" y="272767"/>
          <a:ext cx="3977858" cy="3977858"/>
        </a:xfrm>
        <a:prstGeom prst="pie">
          <a:avLst>
            <a:gd name="adj1" fmla="val 11880000"/>
            <a:gd name="adj2" fmla="val 16200000"/>
          </a:avLst>
        </a:prstGeom>
        <a:solidFill>
          <a:schemeClr val="accent2">
            <a:hueOff val="-9631420"/>
            <a:satOff val="43284"/>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Data Augmentation</a:t>
          </a:r>
        </a:p>
      </dsp:txBody>
      <dsp:txXfrm>
        <a:off x="2041019" y="941426"/>
        <a:ext cx="1278597" cy="852398"/>
      </dsp:txXfrm>
    </dsp:sp>
    <dsp:sp modelId="{126807C3-604D-4825-A1B1-E924A8E91D2C}">
      <dsp:nvSpPr>
        <dsp:cNvPr id="0" name=""/>
        <dsp:cNvSpPr/>
      </dsp:nvSpPr>
      <dsp:spPr>
        <a:xfrm>
          <a:off x="1282198" y="26519"/>
          <a:ext cx="4470355" cy="4470355"/>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480BA-A1AD-48F3-BDAE-FF64A35DF38D}">
      <dsp:nvSpPr>
        <dsp:cNvPr id="0" name=""/>
        <dsp:cNvSpPr/>
      </dsp:nvSpPr>
      <dsp:spPr>
        <a:xfrm>
          <a:off x="843588" y="-340606"/>
          <a:ext cx="5409130" cy="5409130"/>
        </a:xfrm>
        <a:prstGeom prst="circularArrow">
          <a:avLst>
            <a:gd name="adj1" fmla="val 5085"/>
            <a:gd name="adj2" fmla="val 327528"/>
            <a:gd name="adj3" fmla="val 2912753"/>
            <a:gd name="adj4" fmla="val 20519953"/>
            <a:gd name="adj5" fmla="val 5932"/>
          </a:avLst>
        </a:prstGeom>
        <a:solidFill>
          <a:schemeClr val="accent2">
            <a:hueOff val="-2407855"/>
            <a:satOff val="10821"/>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BBD2F-7459-45D2-B21E-FDCE36AE7210}">
      <dsp:nvSpPr>
        <dsp:cNvPr id="0" name=""/>
        <dsp:cNvSpPr/>
      </dsp:nvSpPr>
      <dsp:spPr>
        <a:xfrm>
          <a:off x="1226505" y="198110"/>
          <a:ext cx="4470355" cy="4470355"/>
        </a:xfrm>
        <a:prstGeom prst="circularArrow">
          <a:avLst>
            <a:gd name="adj1" fmla="val 5085"/>
            <a:gd name="adj2" fmla="val 327528"/>
            <a:gd name="adj3" fmla="val 7232777"/>
            <a:gd name="adj4" fmla="val 3239695"/>
            <a:gd name="adj5" fmla="val 5932"/>
          </a:avLst>
        </a:prstGeom>
        <a:solidFill>
          <a:schemeClr val="accent2">
            <a:hueOff val="-4815710"/>
            <a:satOff val="21642"/>
            <a:lumOff val="1451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249C5-5CFD-429D-B081-C3F2C25D1AFE}">
      <dsp:nvSpPr>
        <dsp:cNvPr id="0" name=""/>
        <dsp:cNvSpPr/>
      </dsp:nvSpPr>
      <dsp:spPr>
        <a:xfrm>
          <a:off x="1136255" y="132560"/>
          <a:ext cx="4470355" cy="4470355"/>
        </a:xfrm>
        <a:prstGeom prst="circularArrow">
          <a:avLst>
            <a:gd name="adj1" fmla="val 5085"/>
            <a:gd name="adj2" fmla="val 327528"/>
            <a:gd name="adj3" fmla="val 11552519"/>
            <a:gd name="adj4" fmla="val 7559718"/>
            <a:gd name="adj5" fmla="val 5932"/>
          </a:avLst>
        </a:prstGeom>
        <a:solidFill>
          <a:schemeClr val="accent2">
            <a:hueOff val="-7223565"/>
            <a:satOff val="32463"/>
            <a:lumOff val="2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CA7442-AD31-44B9-ACAD-88B2BB07D265}">
      <dsp:nvSpPr>
        <dsp:cNvPr id="0" name=""/>
        <dsp:cNvSpPr/>
      </dsp:nvSpPr>
      <dsp:spPr>
        <a:xfrm>
          <a:off x="1170813" y="26519"/>
          <a:ext cx="4470355" cy="4470355"/>
        </a:xfrm>
        <a:prstGeom prst="circularArrow">
          <a:avLst>
            <a:gd name="adj1" fmla="val 5085"/>
            <a:gd name="adj2" fmla="val 327528"/>
            <a:gd name="adj3" fmla="val 15872148"/>
            <a:gd name="adj4" fmla="val 11880111"/>
            <a:gd name="adj5" fmla="val 5932"/>
          </a:avLst>
        </a:prstGeom>
        <a:solidFill>
          <a:schemeClr val="accent2">
            <a:hueOff val="-9631420"/>
            <a:satOff val="43284"/>
            <a:lumOff val="2902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EFF2C-460B-4E53-8920-6F572BF325D2}">
      <dsp:nvSpPr>
        <dsp:cNvPr id="0" name=""/>
        <dsp:cNvSpPr/>
      </dsp:nvSpPr>
      <dsp:spPr>
        <a:xfrm>
          <a:off x="992" y="194112"/>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Model architecture
- Number of shifts
- Activation function
</a:t>
          </a:r>
          <a:endParaRPr lang="de-DE" sz="2200" kern="1200" dirty="0"/>
        </a:p>
      </dsp:txBody>
      <dsp:txXfrm>
        <a:off x="992" y="194112"/>
        <a:ext cx="3869027" cy="2321416"/>
      </dsp:txXfrm>
    </dsp:sp>
    <dsp:sp modelId="{7109826B-9B5B-43ED-B0E5-E01C2F4C5002}">
      <dsp:nvSpPr>
        <dsp:cNvPr id="0" name=""/>
        <dsp:cNvSpPr/>
      </dsp:nvSpPr>
      <dsp:spPr>
        <a:xfrm>
          <a:off x="4256922" y="194112"/>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Cost function
Defines what a good neural network is
</a:t>
          </a:r>
          <a:endParaRPr lang="de-DE" sz="2600" kern="1200" dirty="0"/>
        </a:p>
      </dsp:txBody>
      <dsp:txXfrm>
        <a:off x="4256922" y="194112"/>
        <a:ext cx="3869027" cy="2321416"/>
      </dsp:txXfrm>
    </dsp:sp>
    <dsp:sp modelId="{3E9C69A1-17E7-47AD-947C-22DB53E2F30C}">
      <dsp:nvSpPr>
        <dsp:cNvPr id="0" name=""/>
        <dsp:cNvSpPr/>
      </dsp:nvSpPr>
      <dsp:spPr>
        <a:xfrm>
          <a:off x="992" y="2719156"/>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u="sng" kern="1200"/>
            <a:t>Optimization algorithm
Minimizes cost function by varying NN weights
</a:t>
          </a:r>
          <a:endParaRPr lang="de-DE" sz="2600" kern="1200" dirty="0"/>
        </a:p>
      </dsp:txBody>
      <dsp:txXfrm>
        <a:off x="992" y="2719156"/>
        <a:ext cx="3869027" cy="2321416"/>
      </dsp:txXfrm>
    </dsp:sp>
    <dsp:sp modelId="{A75F7F77-240D-4FD7-8227-661D2FD385E5}">
      <dsp:nvSpPr>
        <dsp:cNvPr id="0" name=""/>
        <dsp:cNvSpPr/>
      </dsp:nvSpPr>
      <dsp:spPr>
        <a:xfrm>
          <a:off x="4256922" y="2719156"/>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Training of the NN
Minimization of the cost function
</a:t>
          </a:r>
          <a:endParaRPr lang="de-DE" sz="2600" kern="1200" dirty="0"/>
        </a:p>
      </dsp:txBody>
      <dsp:txXfrm>
        <a:off x="4256922" y="2719156"/>
        <a:ext cx="3869027" cy="2321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22B6-0944-4AFF-82F4-DFB031E871E5}">
      <dsp:nvSpPr>
        <dsp:cNvPr id="0" name=""/>
        <dsp:cNvSpPr/>
      </dsp:nvSpPr>
      <dsp:spPr>
        <a:xfrm>
          <a:off x="1528633" y="272767"/>
          <a:ext cx="3977858" cy="3977858"/>
        </a:xfrm>
        <a:prstGeom prst="pie">
          <a:avLst>
            <a:gd name="adj1" fmla="val 16200000"/>
            <a:gd name="adj2" fmla="val 2052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a:t>Einführung</a:t>
          </a:r>
        </a:p>
      </dsp:txBody>
      <dsp:txXfrm>
        <a:off x="3603750" y="941426"/>
        <a:ext cx="1278597" cy="852398"/>
      </dsp:txXfrm>
    </dsp:sp>
    <dsp:sp modelId="{61793FFB-C29C-46D6-ABA6-2C09EB10CE86}">
      <dsp:nvSpPr>
        <dsp:cNvPr id="0" name=""/>
        <dsp:cNvSpPr/>
      </dsp:nvSpPr>
      <dsp:spPr>
        <a:xfrm>
          <a:off x="1145054" y="-38831"/>
          <a:ext cx="4813208" cy="4813208"/>
        </a:xfrm>
        <a:prstGeom prst="pie">
          <a:avLst>
            <a:gd name="adj1" fmla="val 20520000"/>
            <a:gd name="adj2" fmla="val 3240000"/>
          </a:avLst>
        </a:prstGeom>
        <a:solidFill>
          <a:schemeClr val="lt1"/>
        </a:solidFill>
        <a:ln w="25400" cap="flat" cmpd="sng" algn="ctr">
          <a:solidFill>
            <a:srgbClr val="7EB6A9"/>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neuronale Netze</a:t>
          </a:r>
        </a:p>
      </dsp:txBody>
      <dsp:txXfrm>
        <a:off x="4244990" y="2160346"/>
        <a:ext cx="1432502" cy="1146002"/>
      </dsp:txXfrm>
    </dsp:sp>
    <dsp:sp modelId="{38030643-815F-43BD-8B41-F05F4585949F}">
      <dsp:nvSpPr>
        <dsp:cNvPr id="0" name=""/>
        <dsp:cNvSpPr/>
      </dsp:nvSpPr>
      <dsp:spPr>
        <a:xfrm>
          <a:off x="1472754" y="444194"/>
          <a:ext cx="3977858" cy="3977858"/>
        </a:xfrm>
        <a:prstGeom prst="pie">
          <a:avLst>
            <a:gd name="adj1" fmla="val 3240000"/>
            <a:gd name="adj2" fmla="val 7560000"/>
          </a:avLst>
        </a:prstGeom>
        <a:solidFill>
          <a:schemeClr val="accent2">
            <a:hueOff val="-4815710"/>
            <a:satOff val="21642"/>
            <a:lumOff val="1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err="1"/>
            <a:t>Convolutional</a:t>
          </a:r>
          <a:r>
            <a:rPr lang="de-DE" sz="1400" b="0" kern="1200" dirty="0"/>
            <a:t> neuronale Netze</a:t>
          </a:r>
        </a:p>
      </dsp:txBody>
      <dsp:txXfrm>
        <a:off x="2893418" y="3238166"/>
        <a:ext cx="1136531" cy="1041820"/>
      </dsp:txXfrm>
    </dsp:sp>
    <dsp:sp modelId="{D48B4566-E099-491D-9A59-4033F6BCE56C}">
      <dsp:nvSpPr>
        <dsp:cNvPr id="0" name=""/>
        <dsp:cNvSpPr/>
      </dsp:nvSpPr>
      <dsp:spPr>
        <a:xfrm>
          <a:off x="1382778" y="378843"/>
          <a:ext cx="3977858" cy="3977858"/>
        </a:xfrm>
        <a:prstGeom prst="pie">
          <a:avLst>
            <a:gd name="adj1" fmla="val 7560000"/>
            <a:gd name="adj2" fmla="val 11880000"/>
          </a:avLst>
        </a:prstGeom>
        <a:solidFill>
          <a:schemeClr val="accent2">
            <a:hueOff val="-7223565"/>
            <a:satOff val="32463"/>
            <a:lumOff val="2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Rekurrente</a:t>
          </a:r>
          <a:r>
            <a:rPr lang="de-DE" sz="1400" kern="1200" dirty="0"/>
            <a:t> neuronale Netze</a:t>
          </a:r>
        </a:p>
      </dsp:txBody>
      <dsp:txXfrm>
        <a:off x="1614820" y="2196346"/>
        <a:ext cx="1183886" cy="947109"/>
      </dsp:txXfrm>
    </dsp:sp>
    <dsp:sp modelId="{15A3264E-5F71-4124-9D9A-40BF682E56C0}">
      <dsp:nvSpPr>
        <dsp:cNvPr id="0" name=""/>
        <dsp:cNvSpPr/>
      </dsp:nvSpPr>
      <dsp:spPr>
        <a:xfrm>
          <a:off x="1416874" y="272767"/>
          <a:ext cx="3977858" cy="3977858"/>
        </a:xfrm>
        <a:prstGeom prst="pie">
          <a:avLst>
            <a:gd name="adj1" fmla="val 11880000"/>
            <a:gd name="adj2" fmla="val 16200000"/>
          </a:avLst>
        </a:prstGeom>
        <a:solidFill>
          <a:schemeClr val="accent2">
            <a:hueOff val="-9631420"/>
            <a:satOff val="43284"/>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Data Augmentation</a:t>
          </a:r>
        </a:p>
      </dsp:txBody>
      <dsp:txXfrm>
        <a:off x="2041019" y="941426"/>
        <a:ext cx="1278597" cy="852398"/>
      </dsp:txXfrm>
    </dsp:sp>
    <dsp:sp modelId="{126807C3-604D-4825-A1B1-E924A8E91D2C}">
      <dsp:nvSpPr>
        <dsp:cNvPr id="0" name=""/>
        <dsp:cNvSpPr/>
      </dsp:nvSpPr>
      <dsp:spPr>
        <a:xfrm>
          <a:off x="1282198" y="26519"/>
          <a:ext cx="4470355" cy="4470355"/>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480BA-A1AD-48F3-BDAE-FF64A35DF38D}">
      <dsp:nvSpPr>
        <dsp:cNvPr id="0" name=""/>
        <dsp:cNvSpPr/>
      </dsp:nvSpPr>
      <dsp:spPr>
        <a:xfrm>
          <a:off x="843588" y="-340606"/>
          <a:ext cx="5409130" cy="5409130"/>
        </a:xfrm>
        <a:prstGeom prst="circularArrow">
          <a:avLst>
            <a:gd name="adj1" fmla="val 5085"/>
            <a:gd name="adj2" fmla="val 327528"/>
            <a:gd name="adj3" fmla="val 2912753"/>
            <a:gd name="adj4" fmla="val 20519953"/>
            <a:gd name="adj5" fmla="val 5932"/>
          </a:avLst>
        </a:prstGeom>
        <a:solidFill>
          <a:schemeClr val="accent2">
            <a:hueOff val="-2407855"/>
            <a:satOff val="10821"/>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BBD2F-7459-45D2-B21E-FDCE36AE7210}">
      <dsp:nvSpPr>
        <dsp:cNvPr id="0" name=""/>
        <dsp:cNvSpPr/>
      </dsp:nvSpPr>
      <dsp:spPr>
        <a:xfrm>
          <a:off x="1226505" y="198110"/>
          <a:ext cx="4470355" cy="4470355"/>
        </a:xfrm>
        <a:prstGeom prst="circularArrow">
          <a:avLst>
            <a:gd name="adj1" fmla="val 5085"/>
            <a:gd name="adj2" fmla="val 327528"/>
            <a:gd name="adj3" fmla="val 7232777"/>
            <a:gd name="adj4" fmla="val 3239695"/>
            <a:gd name="adj5" fmla="val 5932"/>
          </a:avLst>
        </a:prstGeom>
        <a:solidFill>
          <a:schemeClr val="accent2">
            <a:hueOff val="-4815710"/>
            <a:satOff val="21642"/>
            <a:lumOff val="1451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249C5-5CFD-429D-B081-C3F2C25D1AFE}">
      <dsp:nvSpPr>
        <dsp:cNvPr id="0" name=""/>
        <dsp:cNvSpPr/>
      </dsp:nvSpPr>
      <dsp:spPr>
        <a:xfrm>
          <a:off x="1136255" y="132560"/>
          <a:ext cx="4470355" cy="4470355"/>
        </a:xfrm>
        <a:prstGeom prst="circularArrow">
          <a:avLst>
            <a:gd name="adj1" fmla="val 5085"/>
            <a:gd name="adj2" fmla="val 327528"/>
            <a:gd name="adj3" fmla="val 11552519"/>
            <a:gd name="adj4" fmla="val 7559718"/>
            <a:gd name="adj5" fmla="val 5932"/>
          </a:avLst>
        </a:prstGeom>
        <a:solidFill>
          <a:schemeClr val="accent2">
            <a:hueOff val="-7223565"/>
            <a:satOff val="32463"/>
            <a:lumOff val="2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CA7442-AD31-44B9-ACAD-88B2BB07D265}">
      <dsp:nvSpPr>
        <dsp:cNvPr id="0" name=""/>
        <dsp:cNvSpPr/>
      </dsp:nvSpPr>
      <dsp:spPr>
        <a:xfrm>
          <a:off x="1170813" y="26519"/>
          <a:ext cx="4470355" cy="4470355"/>
        </a:xfrm>
        <a:prstGeom prst="circularArrow">
          <a:avLst>
            <a:gd name="adj1" fmla="val 5085"/>
            <a:gd name="adj2" fmla="val 327528"/>
            <a:gd name="adj3" fmla="val 15872148"/>
            <a:gd name="adj4" fmla="val 11880111"/>
            <a:gd name="adj5" fmla="val 5932"/>
          </a:avLst>
        </a:prstGeom>
        <a:solidFill>
          <a:schemeClr val="accent2">
            <a:hueOff val="-9631420"/>
            <a:satOff val="43284"/>
            <a:lumOff val="2902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EFF2C-460B-4E53-8920-6F572BF325D2}">
      <dsp:nvSpPr>
        <dsp:cNvPr id="0" name=""/>
        <dsp:cNvSpPr/>
      </dsp:nvSpPr>
      <dsp:spPr>
        <a:xfrm>
          <a:off x="992" y="194112"/>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Model architecture
- Number of shifts
- Activation function
</a:t>
          </a:r>
          <a:endParaRPr lang="de-DE" sz="2200" kern="1200" dirty="0"/>
        </a:p>
      </dsp:txBody>
      <dsp:txXfrm>
        <a:off x="992" y="194112"/>
        <a:ext cx="3869027" cy="2321416"/>
      </dsp:txXfrm>
    </dsp:sp>
    <dsp:sp modelId="{7109826B-9B5B-43ED-B0E5-E01C2F4C5002}">
      <dsp:nvSpPr>
        <dsp:cNvPr id="0" name=""/>
        <dsp:cNvSpPr/>
      </dsp:nvSpPr>
      <dsp:spPr>
        <a:xfrm>
          <a:off x="4256922" y="194112"/>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Cost function
Defines what a good neural network is
</a:t>
          </a:r>
          <a:endParaRPr lang="de-DE" sz="2600" kern="1200" dirty="0"/>
        </a:p>
      </dsp:txBody>
      <dsp:txXfrm>
        <a:off x="4256922" y="194112"/>
        <a:ext cx="3869027" cy="2321416"/>
      </dsp:txXfrm>
    </dsp:sp>
    <dsp:sp modelId="{3E9C69A1-17E7-47AD-947C-22DB53E2F30C}">
      <dsp:nvSpPr>
        <dsp:cNvPr id="0" name=""/>
        <dsp:cNvSpPr/>
      </dsp:nvSpPr>
      <dsp:spPr>
        <a:xfrm>
          <a:off x="992" y="2719156"/>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Optimization algorithm
Minimizes cost function by varying NN weights
</a:t>
          </a:r>
          <a:endParaRPr lang="de-DE" sz="2600" kern="1200" dirty="0"/>
        </a:p>
      </dsp:txBody>
      <dsp:txXfrm>
        <a:off x="992" y="2719156"/>
        <a:ext cx="3869027" cy="2321416"/>
      </dsp:txXfrm>
    </dsp:sp>
    <dsp:sp modelId="{A75F7F77-240D-4FD7-8227-661D2FD385E5}">
      <dsp:nvSpPr>
        <dsp:cNvPr id="0" name=""/>
        <dsp:cNvSpPr/>
      </dsp:nvSpPr>
      <dsp:spPr>
        <a:xfrm>
          <a:off x="4256922" y="2719156"/>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Training of the NN
Minimization of the cost function
</a:t>
          </a:r>
          <a:endParaRPr lang="de-DE" sz="2600" kern="1200" dirty="0"/>
        </a:p>
      </dsp:txBody>
      <dsp:txXfrm>
        <a:off x="4256922" y="2719156"/>
        <a:ext cx="3869027" cy="2321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083D4-884E-4533-B1AA-86E10686C3F1}">
      <dsp:nvSpPr>
        <dsp:cNvPr id="0" name=""/>
        <dsp:cNvSpPr/>
      </dsp:nvSpPr>
      <dsp:spPr>
        <a:xfrm>
          <a:off x="80002" y="145"/>
          <a:ext cx="750240" cy="450144"/>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dirty="0" err="1"/>
            <a:t>error</a:t>
          </a:r>
          <a:endParaRPr lang="de-DE" sz="2100" kern="1200" dirty="0"/>
        </a:p>
      </dsp:txBody>
      <dsp:txXfrm>
        <a:off x="80002" y="145"/>
        <a:ext cx="750240" cy="4501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EFF2C-460B-4E53-8920-6F572BF325D2}">
      <dsp:nvSpPr>
        <dsp:cNvPr id="0" name=""/>
        <dsp:cNvSpPr/>
      </dsp:nvSpPr>
      <dsp:spPr>
        <a:xfrm>
          <a:off x="992" y="194112"/>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Model architecture
- Number of shifts
- Activation function
</a:t>
          </a:r>
          <a:endParaRPr lang="de-DE" sz="2200" kern="1200" dirty="0"/>
        </a:p>
      </dsp:txBody>
      <dsp:txXfrm>
        <a:off x="992" y="194112"/>
        <a:ext cx="3869027" cy="2321416"/>
      </dsp:txXfrm>
    </dsp:sp>
    <dsp:sp modelId="{7109826B-9B5B-43ED-B0E5-E01C2F4C5002}">
      <dsp:nvSpPr>
        <dsp:cNvPr id="0" name=""/>
        <dsp:cNvSpPr/>
      </dsp:nvSpPr>
      <dsp:spPr>
        <a:xfrm>
          <a:off x="4256922" y="194112"/>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Cost function
Defines what a good neural network is
</a:t>
          </a:r>
          <a:endParaRPr lang="de-DE" sz="2600" kern="1200" dirty="0"/>
        </a:p>
      </dsp:txBody>
      <dsp:txXfrm>
        <a:off x="4256922" y="194112"/>
        <a:ext cx="3869027" cy="2321416"/>
      </dsp:txXfrm>
    </dsp:sp>
    <dsp:sp modelId="{3E9C69A1-17E7-47AD-947C-22DB53E2F30C}">
      <dsp:nvSpPr>
        <dsp:cNvPr id="0" name=""/>
        <dsp:cNvSpPr/>
      </dsp:nvSpPr>
      <dsp:spPr>
        <a:xfrm>
          <a:off x="992" y="2719156"/>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u="sng" kern="1200" dirty="0"/>
            <a:t>Optimization algorithm
</a:t>
          </a:r>
          <a:r>
            <a:rPr lang="en-US" sz="2600" u="none" kern="1200" dirty="0"/>
            <a:t>Minimizes cost function by varying NN weights</a:t>
          </a:r>
          <a:r>
            <a:rPr lang="en-US" sz="2600" u="sng" kern="1200" dirty="0"/>
            <a:t>
</a:t>
          </a:r>
          <a:endParaRPr lang="de-DE" sz="2600" kern="1200" dirty="0"/>
        </a:p>
      </dsp:txBody>
      <dsp:txXfrm>
        <a:off x="992" y="2719156"/>
        <a:ext cx="3869027" cy="2321416"/>
      </dsp:txXfrm>
    </dsp:sp>
    <dsp:sp modelId="{A75F7F77-240D-4FD7-8227-661D2FD385E5}">
      <dsp:nvSpPr>
        <dsp:cNvPr id="0" name=""/>
        <dsp:cNvSpPr/>
      </dsp:nvSpPr>
      <dsp:spPr>
        <a:xfrm>
          <a:off x="4256922" y="2719156"/>
          <a:ext cx="3869027" cy="23214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Training of the NN
Minimization of the cost function
</a:t>
          </a:r>
          <a:endParaRPr lang="de-DE" sz="2600" kern="1200" dirty="0"/>
        </a:p>
      </dsp:txBody>
      <dsp:txXfrm>
        <a:off x="4256922" y="2719156"/>
        <a:ext cx="3869027" cy="23214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22B6-0944-4AFF-82F4-DFB031E871E5}">
      <dsp:nvSpPr>
        <dsp:cNvPr id="0" name=""/>
        <dsp:cNvSpPr/>
      </dsp:nvSpPr>
      <dsp:spPr>
        <a:xfrm>
          <a:off x="1528633" y="272767"/>
          <a:ext cx="3977858" cy="3977858"/>
        </a:xfrm>
        <a:prstGeom prst="pie">
          <a:avLst>
            <a:gd name="adj1" fmla="val 16200000"/>
            <a:gd name="adj2" fmla="val 2052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a:t>Einführung</a:t>
          </a:r>
        </a:p>
      </dsp:txBody>
      <dsp:txXfrm>
        <a:off x="3603750" y="941426"/>
        <a:ext cx="1278597" cy="852398"/>
      </dsp:txXfrm>
    </dsp:sp>
    <dsp:sp modelId="{61793FFB-C29C-46D6-ABA6-2C09EB10CE86}">
      <dsp:nvSpPr>
        <dsp:cNvPr id="0" name=""/>
        <dsp:cNvSpPr/>
      </dsp:nvSpPr>
      <dsp:spPr>
        <a:xfrm>
          <a:off x="1145054" y="-38831"/>
          <a:ext cx="4813208" cy="4813208"/>
        </a:xfrm>
        <a:prstGeom prst="pie">
          <a:avLst>
            <a:gd name="adj1" fmla="val 20520000"/>
            <a:gd name="adj2" fmla="val 3240000"/>
          </a:avLst>
        </a:prstGeom>
        <a:solidFill>
          <a:schemeClr val="lt1"/>
        </a:solidFill>
        <a:ln w="25400" cap="flat" cmpd="sng" algn="ctr">
          <a:solidFill>
            <a:srgbClr val="7EB6A9"/>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a:t>Artificial neural networks
</a:t>
          </a:r>
          <a:endParaRPr lang="de-DE" sz="1400" b="1" kern="1200" dirty="0"/>
        </a:p>
      </dsp:txBody>
      <dsp:txXfrm>
        <a:off x="4244990" y="2160346"/>
        <a:ext cx="1432502" cy="1146002"/>
      </dsp:txXfrm>
    </dsp:sp>
    <dsp:sp modelId="{38030643-815F-43BD-8B41-F05F4585949F}">
      <dsp:nvSpPr>
        <dsp:cNvPr id="0" name=""/>
        <dsp:cNvSpPr/>
      </dsp:nvSpPr>
      <dsp:spPr>
        <a:xfrm>
          <a:off x="1472754" y="444194"/>
          <a:ext cx="3977858" cy="3977858"/>
        </a:xfrm>
        <a:prstGeom prst="pie">
          <a:avLst>
            <a:gd name="adj1" fmla="val 3240000"/>
            <a:gd name="adj2" fmla="val 7560000"/>
          </a:avLst>
        </a:prstGeom>
        <a:solidFill>
          <a:schemeClr val="accent2">
            <a:hueOff val="-4815710"/>
            <a:satOff val="21642"/>
            <a:lumOff val="1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err="1"/>
            <a:t>Convolutional</a:t>
          </a:r>
          <a:r>
            <a:rPr lang="de-DE" sz="1400" b="0" kern="1200" dirty="0"/>
            <a:t> neuronale Netze</a:t>
          </a:r>
        </a:p>
      </dsp:txBody>
      <dsp:txXfrm>
        <a:off x="2893418" y="3238166"/>
        <a:ext cx="1136531" cy="1041820"/>
      </dsp:txXfrm>
    </dsp:sp>
    <dsp:sp modelId="{D48B4566-E099-491D-9A59-4033F6BCE56C}">
      <dsp:nvSpPr>
        <dsp:cNvPr id="0" name=""/>
        <dsp:cNvSpPr/>
      </dsp:nvSpPr>
      <dsp:spPr>
        <a:xfrm>
          <a:off x="1382778" y="378843"/>
          <a:ext cx="3977858" cy="3977858"/>
        </a:xfrm>
        <a:prstGeom prst="pie">
          <a:avLst>
            <a:gd name="adj1" fmla="val 7560000"/>
            <a:gd name="adj2" fmla="val 11880000"/>
          </a:avLst>
        </a:prstGeom>
        <a:solidFill>
          <a:schemeClr val="accent2">
            <a:hueOff val="-7223565"/>
            <a:satOff val="32463"/>
            <a:lumOff val="2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Rekurrente</a:t>
          </a:r>
          <a:r>
            <a:rPr lang="de-DE" sz="1400" kern="1200" dirty="0"/>
            <a:t> neuronale Netze</a:t>
          </a:r>
        </a:p>
      </dsp:txBody>
      <dsp:txXfrm>
        <a:off x="1614820" y="2196346"/>
        <a:ext cx="1183886" cy="947109"/>
      </dsp:txXfrm>
    </dsp:sp>
    <dsp:sp modelId="{15A3264E-5F71-4124-9D9A-40BF682E56C0}">
      <dsp:nvSpPr>
        <dsp:cNvPr id="0" name=""/>
        <dsp:cNvSpPr/>
      </dsp:nvSpPr>
      <dsp:spPr>
        <a:xfrm>
          <a:off x="1416874" y="272767"/>
          <a:ext cx="3977858" cy="3977858"/>
        </a:xfrm>
        <a:prstGeom prst="pie">
          <a:avLst>
            <a:gd name="adj1" fmla="val 11880000"/>
            <a:gd name="adj2" fmla="val 16200000"/>
          </a:avLst>
        </a:prstGeom>
        <a:solidFill>
          <a:schemeClr val="accent2">
            <a:hueOff val="-9631420"/>
            <a:satOff val="43284"/>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Data Augmentation</a:t>
          </a:r>
        </a:p>
      </dsp:txBody>
      <dsp:txXfrm>
        <a:off x="2041019" y="941426"/>
        <a:ext cx="1278597" cy="852398"/>
      </dsp:txXfrm>
    </dsp:sp>
    <dsp:sp modelId="{126807C3-604D-4825-A1B1-E924A8E91D2C}">
      <dsp:nvSpPr>
        <dsp:cNvPr id="0" name=""/>
        <dsp:cNvSpPr/>
      </dsp:nvSpPr>
      <dsp:spPr>
        <a:xfrm>
          <a:off x="1282198" y="26519"/>
          <a:ext cx="4470355" cy="4470355"/>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480BA-A1AD-48F3-BDAE-FF64A35DF38D}">
      <dsp:nvSpPr>
        <dsp:cNvPr id="0" name=""/>
        <dsp:cNvSpPr/>
      </dsp:nvSpPr>
      <dsp:spPr>
        <a:xfrm>
          <a:off x="843588" y="-340606"/>
          <a:ext cx="5409130" cy="5409130"/>
        </a:xfrm>
        <a:prstGeom prst="circularArrow">
          <a:avLst>
            <a:gd name="adj1" fmla="val 5085"/>
            <a:gd name="adj2" fmla="val 327528"/>
            <a:gd name="adj3" fmla="val 2912753"/>
            <a:gd name="adj4" fmla="val 20519953"/>
            <a:gd name="adj5" fmla="val 5932"/>
          </a:avLst>
        </a:prstGeom>
        <a:solidFill>
          <a:schemeClr val="accent2">
            <a:hueOff val="-2407855"/>
            <a:satOff val="10821"/>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BBD2F-7459-45D2-B21E-FDCE36AE7210}">
      <dsp:nvSpPr>
        <dsp:cNvPr id="0" name=""/>
        <dsp:cNvSpPr/>
      </dsp:nvSpPr>
      <dsp:spPr>
        <a:xfrm>
          <a:off x="1226505" y="198110"/>
          <a:ext cx="4470355" cy="4470355"/>
        </a:xfrm>
        <a:prstGeom prst="circularArrow">
          <a:avLst>
            <a:gd name="adj1" fmla="val 5085"/>
            <a:gd name="adj2" fmla="val 327528"/>
            <a:gd name="adj3" fmla="val 7232777"/>
            <a:gd name="adj4" fmla="val 3239695"/>
            <a:gd name="adj5" fmla="val 5932"/>
          </a:avLst>
        </a:prstGeom>
        <a:solidFill>
          <a:schemeClr val="accent2">
            <a:hueOff val="-4815710"/>
            <a:satOff val="21642"/>
            <a:lumOff val="1451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249C5-5CFD-429D-B081-C3F2C25D1AFE}">
      <dsp:nvSpPr>
        <dsp:cNvPr id="0" name=""/>
        <dsp:cNvSpPr/>
      </dsp:nvSpPr>
      <dsp:spPr>
        <a:xfrm>
          <a:off x="1136255" y="132560"/>
          <a:ext cx="4470355" cy="4470355"/>
        </a:xfrm>
        <a:prstGeom prst="circularArrow">
          <a:avLst>
            <a:gd name="adj1" fmla="val 5085"/>
            <a:gd name="adj2" fmla="val 327528"/>
            <a:gd name="adj3" fmla="val 11552519"/>
            <a:gd name="adj4" fmla="val 7559718"/>
            <a:gd name="adj5" fmla="val 5932"/>
          </a:avLst>
        </a:prstGeom>
        <a:solidFill>
          <a:schemeClr val="accent2">
            <a:hueOff val="-7223565"/>
            <a:satOff val="32463"/>
            <a:lumOff val="2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CA7442-AD31-44B9-ACAD-88B2BB07D265}">
      <dsp:nvSpPr>
        <dsp:cNvPr id="0" name=""/>
        <dsp:cNvSpPr/>
      </dsp:nvSpPr>
      <dsp:spPr>
        <a:xfrm>
          <a:off x="1170813" y="26519"/>
          <a:ext cx="4470355" cy="4470355"/>
        </a:xfrm>
        <a:prstGeom prst="circularArrow">
          <a:avLst>
            <a:gd name="adj1" fmla="val 5085"/>
            <a:gd name="adj2" fmla="val 327528"/>
            <a:gd name="adj3" fmla="val 15872148"/>
            <a:gd name="adj4" fmla="val 11880111"/>
            <a:gd name="adj5" fmla="val 5932"/>
          </a:avLst>
        </a:prstGeom>
        <a:solidFill>
          <a:schemeClr val="accent2">
            <a:hueOff val="-9631420"/>
            <a:satOff val="43284"/>
            <a:lumOff val="2902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22B6-0944-4AFF-82F4-DFB031E871E5}">
      <dsp:nvSpPr>
        <dsp:cNvPr id="0" name=""/>
        <dsp:cNvSpPr/>
      </dsp:nvSpPr>
      <dsp:spPr>
        <a:xfrm>
          <a:off x="1528633" y="272767"/>
          <a:ext cx="3977858" cy="3977858"/>
        </a:xfrm>
        <a:prstGeom prst="pie">
          <a:avLst>
            <a:gd name="adj1" fmla="val 16200000"/>
            <a:gd name="adj2" fmla="val 2052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a:t>Einführung</a:t>
          </a:r>
        </a:p>
      </dsp:txBody>
      <dsp:txXfrm>
        <a:off x="3603750" y="941426"/>
        <a:ext cx="1278597" cy="852398"/>
      </dsp:txXfrm>
    </dsp:sp>
    <dsp:sp modelId="{61793FFB-C29C-46D6-ABA6-2C09EB10CE86}">
      <dsp:nvSpPr>
        <dsp:cNvPr id="0" name=""/>
        <dsp:cNvSpPr/>
      </dsp:nvSpPr>
      <dsp:spPr>
        <a:xfrm>
          <a:off x="1145054" y="-38831"/>
          <a:ext cx="4813208" cy="4813208"/>
        </a:xfrm>
        <a:prstGeom prst="pie">
          <a:avLst>
            <a:gd name="adj1" fmla="val 20520000"/>
            <a:gd name="adj2" fmla="val 3240000"/>
          </a:avLst>
        </a:prstGeom>
        <a:solidFill>
          <a:schemeClr val="lt1"/>
        </a:solidFill>
        <a:ln w="25400" cap="flat" cmpd="sng" algn="ctr">
          <a:solidFill>
            <a:srgbClr val="7EB6A9"/>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neuronale Netze</a:t>
          </a:r>
        </a:p>
      </dsp:txBody>
      <dsp:txXfrm>
        <a:off x="4244990" y="2160346"/>
        <a:ext cx="1432502" cy="1146002"/>
      </dsp:txXfrm>
    </dsp:sp>
    <dsp:sp modelId="{38030643-815F-43BD-8B41-F05F4585949F}">
      <dsp:nvSpPr>
        <dsp:cNvPr id="0" name=""/>
        <dsp:cNvSpPr/>
      </dsp:nvSpPr>
      <dsp:spPr>
        <a:xfrm>
          <a:off x="1472754" y="444194"/>
          <a:ext cx="3977858" cy="3977858"/>
        </a:xfrm>
        <a:prstGeom prst="pie">
          <a:avLst>
            <a:gd name="adj1" fmla="val 3240000"/>
            <a:gd name="adj2" fmla="val 7560000"/>
          </a:avLst>
        </a:prstGeom>
        <a:solidFill>
          <a:schemeClr val="accent2">
            <a:hueOff val="-4815710"/>
            <a:satOff val="21642"/>
            <a:lumOff val="1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err="1"/>
            <a:t>Convolutional</a:t>
          </a:r>
          <a:r>
            <a:rPr lang="de-DE" sz="1400" b="0" kern="1200" dirty="0"/>
            <a:t> neuronale Netze</a:t>
          </a:r>
        </a:p>
      </dsp:txBody>
      <dsp:txXfrm>
        <a:off x="2893418" y="3238166"/>
        <a:ext cx="1136531" cy="1041820"/>
      </dsp:txXfrm>
    </dsp:sp>
    <dsp:sp modelId="{D48B4566-E099-491D-9A59-4033F6BCE56C}">
      <dsp:nvSpPr>
        <dsp:cNvPr id="0" name=""/>
        <dsp:cNvSpPr/>
      </dsp:nvSpPr>
      <dsp:spPr>
        <a:xfrm>
          <a:off x="1382778" y="378843"/>
          <a:ext cx="3977858" cy="3977858"/>
        </a:xfrm>
        <a:prstGeom prst="pie">
          <a:avLst>
            <a:gd name="adj1" fmla="val 7560000"/>
            <a:gd name="adj2" fmla="val 11880000"/>
          </a:avLst>
        </a:prstGeom>
        <a:solidFill>
          <a:schemeClr val="accent2">
            <a:hueOff val="-7223565"/>
            <a:satOff val="32463"/>
            <a:lumOff val="2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Rekurrente</a:t>
          </a:r>
          <a:r>
            <a:rPr lang="de-DE" sz="1400" kern="1200" dirty="0"/>
            <a:t> neuronale Netze</a:t>
          </a:r>
        </a:p>
      </dsp:txBody>
      <dsp:txXfrm>
        <a:off x="1614820" y="2196346"/>
        <a:ext cx="1183886" cy="947109"/>
      </dsp:txXfrm>
    </dsp:sp>
    <dsp:sp modelId="{15A3264E-5F71-4124-9D9A-40BF682E56C0}">
      <dsp:nvSpPr>
        <dsp:cNvPr id="0" name=""/>
        <dsp:cNvSpPr/>
      </dsp:nvSpPr>
      <dsp:spPr>
        <a:xfrm>
          <a:off x="1416874" y="272767"/>
          <a:ext cx="3977858" cy="3977858"/>
        </a:xfrm>
        <a:prstGeom prst="pie">
          <a:avLst>
            <a:gd name="adj1" fmla="val 11880000"/>
            <a:gd name="adj2" fmla="val 16200000"/>
          </a:avLst>
        </a:prstGeom>
        <a:solidFill>
          <a:schemeClr val="accent2">
            <a:hueOff val="-9631420"/>
            <a:satOff val="43284"/>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Data Augmentation</a:t>
          </a:r>
        </a:p>
      </dsp:txBody>
      <dsp:txXfrm>
        <a:off x="2041019" y="941426"/>
        <a:ext cx="1278597" cy="852398"/>
      </dsp:txXfrm>
    </dsp:sp>
    <dsp:sp modelId="{126807C3-604D-4825-A1B1-E924A8E91D2C}">
      <dsp:nvSpPr>
        <dsp:cNvPr id="0" name=""/>
        <dsp:cNvSpPr/>
      </dsp:nvSpPr>
      <dsp:spPr>
        <a:xfrm>
          <a:off x="1282198" y="26519"/>
          <a:ext cx="4470355" cy="4470355"/>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480BA-A1AD-48F3-BDAE-FF64A35DF38D}">
      <dsp:nvSpPr>
        <dsp:cNvPr id="0" name=""/>
        <dsp:cNvSpPr/>
      </dsp:nvSpPr>
      <dsp:spPr>
        <a:xfrm>
          <a:off x="843588" y="-340606"/>
          <a:ext cx="5409130" cy="5409130"/>
        </a:xfrm>
        <a:prstGeom prst="circularArrow">
          <a:avLst>
            <a:gd name="adj1" fmla="val 5085"/>
            <a:gd name="adj2" fmla="val 327528"/>
            <a:gd name="adj3" fmla="val 2912753"/>
            <a:gd name="adj4" fmla="val 20519953"/>
            <a:gd name="adj5" fmla="val 5932"/>
          </a:avLst>
        </a:prstGeom>
        <a:solidFill>
          <a:schemeClr val="accent2">
            <a:hueOff val="-2407855"/>
            <a:satOff val="10821"/>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BBD2F-7459-45D2-B21E-FDCE36AE7210}">
      <dsp:nvSpPr>
        <dsp:cNvPr id="0" name=""/>
        <dsp:cNvSpPr/>
      </dsp:nvSpPr>
      <dsp:spPr>
        <a:xfrm>
          <a:off x="1226505" y="198110"/>
          <a:ext cx="4470355" cy="4470355"/>
        </a:xfrm>
        <a:prstGeom prst="circularArrow">
          <a:avLst>
            <a:gd name="adj1" fmla="val 5085"/>
            <a:gd name="adj2" fmla="val 327528"/>
            <a:gd name="adj3" fmla="val 7232777"/>
            <a:gd name="adj4" fmla="val 3239695"/>
            <a:gd name="adj5" fmla="val 5932"/>
          </a:avLst>
        </a:prstGeom>
        <a:solidFill>
          <a:schemeClr val="accent2">
            <a:hueOff val="-4815710"/>
            <a:satOff val="21642"/>
            <a:lumOff val="1451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249C5-5CFD-429D-B081-C3F2C25D1AFE}">
      <dsp:nvSpPr>
        <dsp:cNvPr id="0" name=""/>
        <dsp:cNvSpPr/>
      </dsp:nvSpPr>
      <dsp:spPr>
        <a:xfrm>
          <a:off x="1136255" y="132560"/>
          <a:ext cx="4470355" cy="4470355"/>
        </a:xfrm>
        <a:prstGeom prst="circularArrow">
          <a:avLst>
            <a:gd name="adj1" fmla="val 5085"/>
            <a:gd name="adj2" fmla="val 327528"/>
            <a:gd name="adj3" fmla="val 11552519"/>
            <a:gd name="adj4" fmla="val 7559718"/>
            <a:gd name="adj5" fmla="val 5932"/>
          </a:avLst>
        </a:prstGeom>
        <a:solidFill>
          <a:schemeClr val="accent2">
            <a:hueOff val="-7223565"/>
            <a:satOff val="32463"/>
            <a:lumOff val="2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CA7442-AD31-44B9-ACAD-88B2BB07D265}">
      <dsp:nvSpPr>
        <dsp:cNvPr id="0" name=""/>
        <dsp:cNvSpPr/>
      </dsp:nvSpPr>
      <dsp:spPr>
        <a:xfrm>
          <a:off x="1170813" y="26519"/>
          <a:ext cx="4470355" cy="4470355"/>
        </a:xfrm>
        <a:prstGeom prst="circularArrow">
          <a:avLst>
            <a:gd name="adj1" fmla="val 5085"/>
            <a:gd name="adj2" fmla="val 327528"/>
            <a:gd name="adj3" fmla="val 15872148"/>
            <a:gd name="adj4" fmla="val 11880111"/>
            <a:gd name="adj5" fmla="val 5932"/>
          </a:avLst>
        </a:prstGeom>
        <a:solidFill>
          <a:schemeClr val="accent2">
            <a:hueOff val="-9631420"/>
            <a:satOff val="43284"/>
            <a:lumOff val="2902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22B6-0944-4AFF-82F4-DFB031E871E5}">
      <dsp:nvSpPr>
        <dsp:cNvPr id="0" name=""/>
        <dsp:cNvSpPr/>
      </dsp:nvSpPr>
      <dsp:spPr>
        <a:xfrm>
          <a:off x="1528633" y="272767"/>
          <a:ext cx="3977858" cy="3977858"/>
        </a:xfrm>
        <a:prstGeom prst="pie">
          <a:avLst>
            <a:gd name="adj1" fmla="val 16200000"/>
            <a:gd name="adj2" fmla="val 2052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a:t>Einführung</a:t>
          </a:r>
        </a:p>
      </dsp:txBody>
      <dsp:txXfrm>
        <a:off x="3603750" y="941426"/>
        <a:ext cx="1278597" cy="852398"/>
      </dsp:txXfrm>
    </dsp:sp>
    <dsp:sp modelId="{61793FFB-C29C-46D6-ABA6-2C09EB10CE86}">
      <dsp:nvSpPr>
        <dsp:cNvPr id="0" name=""/>
        <dsp:cNvSpPr/>
      </dsp:nvSpPr>
      <dsp:spPr>
        <a:xfrm>
          <a:off x="1145054" y="-38831"/>
          <a:ext cx="4813208" cy="4813208"/>
        </a:xfrm>
        <a:prstGeom prst="pie">
          <a:avLst>
            <a:gd name="adj1" fmla="val 20520000"/>
            <a:gd name="adj2" fmla="val 3240000"/>
          </a:avLst>
        </a:prstGeom>
        <a:solidFill>
          <a:schemeClr val="lt1"/>
        </a:solidFill>
        <a:ln w="25400" cap="flat" cmpd="sng" algn="ctr">
          <a:solidFill>
            <a:srgbClr val="7EB6A9"/>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neuronale Netze</a:t>
          </a:r>
        </a:p>
      </dsp:txBody>
      <dsp:txXfrm>
        <a:off x="4244990" y="2160346"/>
        <a:ext cx="1432502" cy="1146002"/>
      </dsp:txXfrm>
    </dsp:sp>
    <dsp:sp modelId="{38030643-815F-43BD-8B41-F05F4585949F}">
      <dsp:nvSpPr>
        <dsp:cNvPr id="0" name=""/>
        <dsp:cNvSpPr/>
      </dsp:nvSpPr>
      <dsp:spPr>
        <a:xfrm>
          <a:off x="1472754" y="444194"/>
          <a:ext cx="3977858" cy="3977858"/>
        </a:xfrm>
        <a:prstGeom prst="pie">
          <a:avLst>
            <a:gd name="adj1" fmla="val 3240000"/>
            <a:gd name="adj2" fmla="val 7560000"/>
          </a:avLst>
        </a:prstGeom>
        <a:solidFill>
          <a:schemeClr val="accent2">
            <a:hueOff val="-4815710"/>
            <a:satOff val="21642"/>
            <a:lumOff val="1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0" kern="1200" dirty="0" err="1"/>
            <a:t>Convolutional</a:t>
          </a:r>
          <a:r>
            <a:rPr lang="de-DE" sz="1400" b="0" kern="1200" dirty="0"/>
            <a:t> neuronale Netze</a:t>
          </a:r>
        </a:p>
      </dsp:txBody>
      <dsp:txXfrm>
        <a:off x="2893418" y="3238166"/>
        <a:ext cx="1136531" cy="1041820"/>
      </dsp:txXfrm>
    </dsp:sp>
    <dsp:sp modelId="{D48B4566-E099-491D-9A59-4033F6BCE56C}">
      <dsp:nvSpPr>
        <dsp:cNvPr id="0" name=""/>
        <dsp:cNvSpPr/>
      </dsp:nvSpPr>
      <dsp:spPr>
        <a:xfrm>
          <a:off x="1382778" y="378843"/>
          <a:ext cx="3977858" cy="3977858"/>
        </a:xfrm>
        <a:prstGeom prst="pie">
          <a:avLst>
            <a:gd name="adj1" fmla="val 7560000"/>
            <a:gd name="adj2" fmla="val 11880000"/>
          </a:avLst>
        </a:prstGeom>
        <a:solidFill>
          <a:schemeClr val="accent2">
            <a:hueOff val="-7223565"/>
            <a:satOff val="32463"/>
            <a:lumOff val="2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err="1"/>
            <a:t>Rekurrente</a:t>
          </a:r>
          <a:r>
            <a:rPr lang="de-DE" sz="1400" kern="1200" dirty="0"/>
            <a:t> neuronale Netze</a:t>
          </a:r>
        </a:p>
      </dsp:txBody>
      <dsp:txXfrm>
        <a:off x="1614820" y="2196346"/>
        <a:ext cx="1183886" cy="947109"/>
      </dsp:txXfrm>
    </dsp:sp>
    <dsp:sp modelId="{15A3264E-5F71-4124-9D9A-40BF682E56C0}">
      <dsp:nvSpPr>
        <dsp:cNvPr id="0" name=""/>
        <dsp:cNvSpPr/>
      </dsp:nvSpPr>
      <dsp:spPr>
        <a:xfrm>
          <a:off x="1416874" y="272767"/>
          <a:ext cx="3977858" cy="3977858"/>
        </a:xfrm>
        <a:prstGeom prst="pie">
          <a:avLst>
            <a:gd name="adj1" fmla="val 11880000"/>
            <a:gd name="adj2" fmla="val 16200000"/>
          </a:avLst>
        </a:prstGeom>
        <a:solidFill>
          <a:schemeClr val="accent2">
            <a:hueOff val="-9631420"/>
            <a:satOff val="43284"/>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Data Augmentation</a:t>
          </a:r>
        </a:p>
      </dsp:txBody>
      <dsp:txXfrm>
        <a:off x="2041019" y="941426"/>
        <a:ext cx="1278597" cy="852398"/>
      </dsp:txXfrm>
    </dsp:sp>
    <dsp:sp modelId="{126807C3-604D-4825-A1B1-E924A8E91D2C}">
      <dsp:nvSpPr>
        <dsp:cNvPr id="0" name=""/>
        <dsp:cNvSpPr/>
      </dsp:nvSpPr>
      <dsp:spPr>
        <a:xfrm>
          <a:off x="1282198" y="26519"/>
          <a:ext cx="4470355" cy="4470355"/>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480BA-A1AD-48F3-BDAE-FF64A35DF38D}">
      <dsp:nvSpPr>
        <dsp:cNvPr id="0" name=""/>
        <dsp:cNvSpPr/>
      </dsp:nvSpPr>
      <dsp:spPr>
        <a:xfrm>
          <a:off x="843588" y="-340606"/>
          <a:ext cx="5409130" cy="5409130"/>
        </a:xfrm>
        <a:prstGeom prst="circularArrow">
          <a:avLst>
            <a:gd name="adj1" fmla="val 5085"/>
            <a:gd name="adj2" fmla="val 327528"/>
            <a:gd name="adj3" fmla="val 2912753"/>
            <a:gd name="adj4" fmla="val 20519953"/>
            <a:gd name="adj5" fmla="val 5932"/>
          </a:avLst>
        </a:prstGeom>
        <a:solidFill>
          <a:schemeClr val="accent2">
            <a:hueOff val="-2407855"/>
            <a:satOff val="10821"/>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DBBD2F-7459-45D2-B21E-FDCE36AE7210}">
      <dsp:nvSpPr>
        <dsp:cNvPr id="0" name=""/>
        <dsp:cNvSpPr/>
      </dsp:nvSpPr>
      <dsp:spPr>
        <a:xfrm>
          <a:off x="1226505" y="198110"/>
          <a:ext cx="4470355" cy="4470355"/>
        </a:xfrm>
        <a:prstGeom prst="circularArrow">
          <a:avLst>
            <a:gd name="adj1" fmla="val 5085"/>
            <a:gd name="adj2" fmla="val 327528"/>
            <a:gd name="adj3" fmla="val 7232777"/>
            <a:gd name="adj4" fmla="val 3239695"/>
            <a:gd name="adj5" fmla="val 5932"/>
          </a:avLst>
        </a:prstGeom>
        <a:solidFill>
          <a:schemeClr val="accent2">
            <a:hueOff val="-4815710"/>
            <a:satOff val="21642"/>
            <a:lumOff val="1451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249C5-5CFD-429D-B081-C3F2C25D1AFE}">
      <dsp:nvSpPr>
        <dsp:cNvPr id="0" name=""/>
        <dsp:cNvSpPr/>
      </dsp:nvSpPr>
      <dsp:spPr>
        <a:xfrm>
          <a:off x="1136255" y="132560"/>
          <a:ext cx="4470355" cy="4470355"/>
        </a:xfrm>
        <a:prstGeom prst="circularArrow">
          <a:avLst>
            <a:gd name="adj1" fmla="val 5085"/>
            <a:gd name="adj2" fmla="val 327528"/>
            <a:gd name="adj3" fmla="val 11552519"/>
            <a:gd name="adj4" fmla="val 7559718"/>
            <a:gd name="adj5" fmla="val 5932"/>
          </a:avLst>
        </a:prstGeom>
        <a:solidFill>
          <a:schemeClr val="accent2">
            <a:hueOff val="-7223565"/>
            <a:satOff val="32463"/>
            <a:lumOff val="2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CA7442-AD31-44B9-ACAD-88B2BB07D265}">
      <dsp:nvSpPr>
        <dsp:cNvPr id="0" name=""/>
        <dsp:cNvSpPr/>
      </dsp:nvSpPr>
      <dsp:spPr>
        <a:xfrm>
          <a:off x="1170813" y="26519"/>
          <a:ext cx="4470355" cy="4470355"/>
        </a:xfrm>
        <a:prstGeom prst="circularArrow">
          <a:avLst>
            <a:gd name="adj1" fmla="val 5085"/>
            <a:gd name="adj2" fmla="val 327528"/>
            <a:gd name="adj3" fmla="val 15872148"/>
            <a:gd name="adj4" fmla="val 11880111"/>
            <a:gd name="adj5" fmla="val 5932"/>
          </a:avLst>
        </a:prstGeom>
        <a:solidFill>
          <a:schemeClr val="accent2">
            <a:hueOff val="-9631420"/>
            <a:satOff val="43284"/>
            <a:lumOff val="2902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54CDB4-DA85-0F4B-92A1-14414F5E50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742F9F-D522-D642-B60C-F8823A1117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9FA5EC-0C68-D64C-AA56-40482E14AC21}" type="datetimeFigureOut">
              <a:rPr lang="en-US" smtClean="0"/>
              <a:t>4/14/2021</a:t>
            </a:fld>
            <a:endParaRPr lang="en-US"/>
          </a:p>
        </p:txBody>
      </p:sp>
      <p:sp>
        <p:nvSpPr>
          <p:cNvPr id="4" name="Footer Placeholder 3">
            <a:extLst>
              <a:ext uri="{FF2B5EF4-FFF2-40B4-BE49-F238E27FC236}">
                <a16:creationId xmlns:a16="http://schemas.microsoft.com/office/drawing/2014/main" id="{ABDE73EC-0FD5-2C4D-8C2B-8FE488179E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8CF70C-F59F-374F-B8D2-9E2428E343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D603FA-7EFE-E142-B55B-E883A5F34588}" type="slidenum">
              <a:rPr lang="en-US" smtClean="0"/>
              <a:t>‹Nr.›</a:t>
            </a:fld>
            <a:endParaRPr lang="en-US"/>
          </a:p>
        </p:txBody>
      </p:sp>
    </p:spTree>
    <p:extLst>
      <p:ext uri="{BB962C8B-B14F-4D97-AF65-F5344CB8AC3E}">
        <p14:creationId xmlns:p14="http://schemas.microsoft.com/office/powerpoint/2010/main" val="4114777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88D1E-9B75-4AD2-A076-CB52F1D93503}"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FE867-2969-4E73-8FA4-273E0FFB98C9}" type="slidenum">
              <a:rPr lang="en-US" smtClean="0"/>
              <a:t>‹Nr.›</a:t>
            </a:fld>
            <a:endParaRPr lang="en-US"/>
          </a:p>
        </p:txBody>
      </p:sp>
    </p:spTree>
    <p:extLst>
      <p:ext uri="{BB962C8B-B14F-4D97-AF65-F5344CB8AC3E}">
        <p14:creationId xmlns:p14="http://schemas.microsoft.com/office/powerpoint/2010/main" val="3159243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s.toronto.edu/~rgrosse/courses/csc321_2018/readings/L05%20Multilayer%20Perceptrons.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www.cbcity.de/tutorial-neuronale-netze-einfach-erklaer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issinglink.ai/guides/neural-network-concepts/7-types-neural-network-activation-functions-righ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towardsdatascience.com/gradient-descent-algorithm-and-its-variants-10f652806a3"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towardsdatascience.com/perceptron-learning-algorithm-d5db0deab975"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ciencewal.com/65371-batch-normalization-theory-and-how-to-use-it-with-tensorflow-1892ca0173ad-74"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ciencewal.com/65371-batch-normalization-theory-and-how-to-use-it-with-tensorflow-1892ca0173ad-74"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rxiv.org/abs/1801.05134"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books.google.de/books?id=FvGADwAAQBAJ&amp;pg=PT363&amp;lpg=PT363&amp;dq=adagrad+optimierung&amp;source=bl&amp;ots=wA7PvLRpV4&amp;sig=ACfU3U1Z_ECDhnTCMfwFwiaV4FFkkkhC2A&amp;hl=de&amp;sa=X&amp;ved=2ahUKEwi5tJyI1J7oAhWGyaQKHVaIAwIQ6AEwBHoECDIQAQ#v=onepage&amp;q=adagrad%20optimierung&amp;f=false" TargetMode="External"/><Relationship Id="rId3" Type="http://schemas.openxmlformats.org/officeDocument/2006/relationships/hyperlink" Target="https://www.deeplearning-academy.com/p/ai-wiki-optimization-algorithms" TargetMode="External"/><Relationship Id="rId7" Type="http://schemas.openxmlformats.org/officeDocument/2006/relationships/hyperlink" Target="https://stackoverflow.com/questions/36162180/gradient-descent-vs-adagrad-vs-momentum-in-tensorflow"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deeplearning-academy.com/p/ai-wiki-optimization-algorithms" TargetMode="External"/><Relationship Id="rId5" Type="http://schemas.openxmlformats.org/officeDocument/2006/relationships/hyperlink" Target="https://books.google.de/books?id=FvGADwAAQBAJ&amp;pg=PT363&amp;lpg=PT363&amp;dq=adagrad+optimierung&amp;source=bl&amp;ots=wA7PvLRpV4&amp;sig=ACfU3U1Z_ECDhnTCMfwFwiaV4FFkkkhC2A&amp;hl=de&amp;sa=X&amp;ved=2ahUKEwi5tJyI1J7oAhWGyaQKHVaIAwIQ6AEwBHoECDIQAQ#v=onepage&amp;q=adagrad%20optimierung&amp;f=false" TargetMode="External"/><Relationship Id="rId4" Type="http://schemas.openxmlformats.org/officeDocument/2006/relationships/hyperlink" Target="https://stackoverflow.com/questions/36162180/gradient-descent-vs-adagrad-vs-momentum-in-tensorflow" TargetMode="Externa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s://books.google.de/books?id=FvGADwAAQBAJ&amp;pg=PT363&amp;lpg=PT363&amp;dq=adagrad+optimierung&amp;source=bl&amp;ots=wA7PvLRpV4&amp;sig=ACfU3U1Z_ECDhnTCMfwFwiaV4FFkkkhC2A&amp;hl=de&amp;sa=X&amp;ved=2ahUKEwi5tJyI1J7oAhWGyaQKHVaIAwIQ6AEwBHoECDIQAQ#v=onepage&amp;q=adagrad%20optimierung&amp;f=false" TargetMode="External"/><Relationship Id="rId3" Type="http://schemas.openxmlformats.org/officeDocument/2006/relationships/hyperlink" Target="https://www.deeplearning-academy.com/p/ai-wiki-optimization-algorithms" TargetMode="External"/><Relationship Id="rId7" Type="http://schemas.openxmlformats.org/officeDocument/2006/relationships/hyperlink" Target="https://stackoverflow.com/questions/36162180/gradient-descent-vs-adagrad-vs-momentum-in-tensorflow"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www.deeplearning-academy.com/p/ai-wiki-optimization-algorithms" TargetMode="External"/><Relationship Id="rId5" Type="http://schemas.openxmlformats.org/officeDocument/2006/relationships/hyperlink" Target="https://books.google.de/books?id=FvGADwAAQBAJ&amp;pg=PT363&amp;lpg=PT363&amp;dq=adagrad+optimierung&amp;source=bl&amp;ots=wA7PvLRpV4&amp;sig=ACfU3U1Z_ECDhnTCMfwFwiaV4FFkkkhC2A&amp;hl=de&amp;sa=X&amp;ved=2ahUKEwi5tJyI1J7oAhWGyaQKHVaIAwIQ6AEwBHoECDIQAQ#v=onepage&amp;q=adagrad%20optimierung&amp;f=false" TargetMode="External"/><Relationship Id="rId4" Type="http://schemas.openxmlformats.org/officeDocument/2006/relationships/hyperlink" Target="https://stackoverflow.com/questions/36162180/gradient-descent-vs-adagrad-vs-momentum-in-tensorflow"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deeplearning-academy.com/p/ai-wiki-optimization-algorithm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books.google.de/books?id=FvGADwAAQBAJ&amp;pg=PT363&amp;lpg=PT363&amp;dq=adagrad+optimierung&amp;source=bl&amp;ots=wA7PvLRpV4&amp;sig=ACfU3U1Z_ECDhnTCMfwFwiaV4FFkkkhC2A&amp;hl=de&amp;sa=X&amp;ved=2ahUKEwi5tJyI1J7oAhWGyaQKHVaIAwIQ6AEwBHoECDIQAQ#v=onepage&amp;q=adagrad%20optimierung&amp;f=false" TargetMode="External"/><Relationship Id="rId4" Type="http://schemas.openxmlformats.org/officeDocument/2006/relationships/hyperlink" Target="https://stackoverflow.com/questions/36162180/gradient-descent-vs-adagrad-vs-momentum-in-tensorflow"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towardsdatascience.com/perceptron-learning-algorithm-d5db0deab975"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towardsdatascience.com/perceptron-learning-algorithm-d5db0deab975"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towardsdatascience.com/perceptron-learning-algorithm-d5db0deab975"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06700" y="552450"/>
            <a:ext cx="4699000" cy="26431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D7952AF9-B243-4EB6-B883-DDC8D4EA2635}" type="slidenum">
              <a:rPr lang="en-GB" smtClean="0">
                <a:solidFill>
                  <a:srgbClr val="000000"/>
                </a:solidFill>
              </a:rPr>
              <a:pPr>
                <a:defRPr/>
              </a:pPr>
              <a:t>1</a:t>
            </a:fld>
            <a:endParaRPr lang="en-GB" dirty="0">
              <a:solidFill>
                <a:srgbClr val="000000"/>
              </a:solidFill>
            </a:endParaRPr>
          </a:p>
        </p:txBody>
      </p:sp>
    </p:spTree>
    <p:extLst>
      <p:ext uri="{BB962C8B-B14F-4D97-AF65-F5344CB8AC3E}">
        <p14:creationId xmlns:p14="http://schemas.microsoft.com/office/powerpoint/2010/main" val="585861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36834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9828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00709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Artificial Neural Networks - KNN</a:t>
            </a:r>
            <a:br>
              <a:rPr lang="en-US" b="1" dirty="0"/>
            </a:br>
            <a:r>
              <a:rPr lang="en-US" b="1" dirty="0"/>
              <a:t>Image classifiers with </a:t>
            </a:r>
            <a:r>
              <a:rPr lang="en-US" b="1" dirty="0" err="1"/>
              <a:t>Keras</a:t>
            </a:r>
            <a:r>
              <a:rPr lang="en-US" b="1" dirty="0"/>
              <a:t>
After loading the data we get two tuples.
The first tuple contains the complete training data set (without labels) </a:t>
            </a:r>
            <a:r>
              <a:rPr lang="en-US" b="1" dirty="0" err="1"/>
              <a:t>X_train_full</a:t>
            </a:r>
            <a:r>
              <a:rPr lang="en-US" b="1" dirty="0"/>
              <a:t> consisting of 60000 grayscale images stored in a 2-dimensional NumPy array.
The pixel intensities are represented as integers from 0 to 255 instead of </a:t>
            </a:r>
            <a:r>
              <a:rPr lang="en-US" b="1" dirty="0" err="1"/>
              <a:t>floatings</a:t>
            </a:r>
            <a:r>
              <a:rPr lang="en-US" b="1" dirty="0"/>
              <a:t>.
In the next step, the complete training record is further incorporated into a validation record and the actual training record.
Since we train the neural network using Gradient Descent, the input must be scaled. 
These are scaled to the range between 0 and 1 in the same step.
In the fourth step, the model is created with 2 hidden layers.
Let's go through this block line by line.
The first line creates a sequential model, which is the simplest form of neural networks in </a:t>
            </a:r>
            <a:r>
              <a:rPr lang="en-US" b="1" dirty="0" err="1"/>
              <a:t>Keras</a:t>
            </a:r>
            <a:r>
              <a:rPr lang="en-US" b="1" dirty="0"/>
              <a:t> (because the layers are connected one after the other).</a:t>
            </a:r>
            <a:br>
              <a:rPr lang="en-US" b="1" dirty="0"/>
            </a:br>
            <a:r>
              <a:rPr lang="en-US" b="1" dirty="0"/>
              <a:t>An example of non-sequential neural networks are so-called wide &amp; deep neural networks, where connections can skip layers.</a:t>
            </a:r>
            <a:br>
              <a:rPr lang="en-US" b="1" dirty="0"/>
            </a:br>
            <a:r>
              <a:rPr lang="en-US" b="1" dirty="0"/>
              <a:t>These meshes are defined using the Functional API instead of the Sequential API—not shown here.
Adds the so-called input layer to the model. The 28x28P pixels are previously converted to a 1D array using the Flatten method. This is equivalent to </a:t>
            </a:r>
            <a:r>
              <a:rPr lang="en-US" b="1" dirty="0" err="1"/>
              <a:t>X.reshape</a:t>
            </a:r>
            <a:r>
              <a:rPr lang="en-US" b="1" dirty="0"/>
              <a:t>(-1,1).</a:t>
            </a:r>
            <a:br>
              <a:rPr lang="en-US" b="1" dirty="0"/>
            </a:br>
            <a:r>
              <a:rPr lang="en-US" b="1" dirty="0"/>
              <a:t>This layer has no parameters and is for preprocessing only.</a:t>
            </a:r>
            <a:br>
              <a:rPr lang="en-US" b="1" dirty="0"/>
            </a:br>
            <a:r>
              <a:rPr lang="en-US" b="1" dirty="0"/>
              <a:t>An alternative would be to define </a:t>
            </a:r>
            <a:r>
              <a:rPr lang="en-US" b="1" dirty="0" err="1"/>
              <a:t>keras.layers.InputLayer</a:t>
            </a:r>
            <a:r>
              <a:rPr lang="en-US" b="1" dirty="0"/>
              <a:t> as the first layer with </a:t>
            </a:r>
            <a:r>
              <a:rPr lang="en-US" b="1" dirty="0" err="1"/>
              <a:t>input_shape</a:t>
            </a:r>
            <a:r>
              <a:rPr lang="en-US" b="1" dirty="0"/>
              <a:t>=[28,28].
Next, a hidden layer of 300 neurons and the </a:t>
            </a:r>
            <a:r>
              <a:rPr lang="en-US" b="1" dirty="0" err="1"/>
              <a:t>ReLU</a:t>
            </a:r>
            <a:r>
              <a:rPr lang="en-US" b="1" dirty="0"/>
              <a:t> activation function is added to the model.</a:t>
            </a:r>
            <a:br>
              <a:rPr lang="en-US" b="1" dirty="0"/>
            </a:br>
            <a:r>
              <a:rPr lang="en-US" b="1" dirty="0"/>
              <a:t>This layer is a so-called Dense Layer, which manages its own weight matrix, which contains all the connections between the neurons and their inputs.
We'll add another Dense Layer of 100 neurons and the same activation feature.
Finally, a Dense Layer with 10 neurons and the </a:t>
            </a:r>
            <a:r>
              <a:rPr lang="en-US" b="1" dirty="0" err="1"/>
              <a:t>Softmax</a:t>
            </a:r>
            <a:r>
              <a:rPr lang="en-US" b="1" dirty="0"/>
              <a:t> function is added.
</a:t>
            </a:r>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42275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b="1" dirty="0"/>
          </a:p>
          <a:p>
            <a:r>
              <a:rPr lang="de-DE" sz="1000" b="1" dirty="0"/>
              <a:t>MNIST Fashion</a:t>
            </a:r>
          </a:p>
          <a:p>
            <a:r>
              <a:rPr lang="en-US" sz="1000" dirty="0"/>
              <a:t>In the following, an image classifier for the MNIST Fashion data set is to be trained.
The MNIST Fashion dataset contains 10 different categories of fashion items in 70,000 samples in the format of 28x28 pixels of grayscale images.
The picture shows some examples of this record.
-&gt; question to listeners: What kind of problem would we have here? Regression, classification, anomaly detection?
</a:t>
            </a:r>
            <a:endParaRPr lang="de-DE" sz="1000" dirty="0"/>
          </a:p>
          <a:p>
            <a:r>
              <a:rPr lang="de-DE" sz="1000" b="1" dirty="0"/>
              <a:t>Vorbereitung</a:t>
            </a:r>
          </a:p>
          <a:p>
            <a:r>
              <a:rPr lang="en-US" sz="1000" dirty="0"/>
              <a:t>After installing the necessary packages: </a:t>
            </a:r>
            <a:r>
              <a:rPr lang="en-US" sz="1000" dirty="0" err="1"/>
              <a:t>Tensorflow</a:t>
            </a:r>
            <a:r>
              <a:rPr lang="en-US" sz="1000" dirty="0"/>
              <a:t>, </a:t>
            </a:r>
            <a:r>
              <a:rPr lang="en-US" sz="1000" dirty="0" err="1"/>
              <a:t>Keras</a:t>
            </a:r>
            <a:r>
              <a:rPr lang="en-US" sz="1000" dirty="0"/>
              <a:t>, </a:t>
            </a:r>
            <a:r>
              <a:rPr lang="en-US" sz="1000" dirty="0" err="1"/>
              <a:t>Numpy</a:t>
            </a:r>
            <a:r>
              <a:rPr lang="en-US" sz="1000" dirty="0"/>
              <a:t>, Pandas, etc.., these are imported first.
Second, </a:t>
            </a:r>
            <a:r>
              <a:rPr lang="en-US" sz="1000" dirty="0" err="1"/>
              <a:t>Keras</a:t>
            </a:r>
            <a:r>
              <a:rPr lang="en-US" sz="1000" dirty="0"/>
              <a:t> offers the download of the record where the line </a:t>
            </a:r>
            <a:r>
              <a:rPr lang="en-US" sz="1000" dirty="0" err="1"/>
              <a:t>keras.datasets.fashion_mnist</a:t>
            </a:r>
            <a:r>
              <a:rPr lang="en-US" sz="1000" dirty="0"/>
              <a:t> can be downloaded.
The next step is to create the training and test records.
This is </a:t>
            </a:r>
            <a:r>
              <a:rPr lang="en-US" sz="1000" dirty="0" err="1"/>
              <a:t>load_data</a:t>
            </a:r>
            <a:r>
              <a:rPr lang="en-US" sz="1000" dirty="0"/>
              <a:t>() method, which returns 2 tuples.
</a:t>
            </a:r>
            <a:endParaRPr lang="de-DE" sz="1000" dirty="0"/>
          </a:p>
          <a:p>
            <a:r>
              <a:rPr lang="de-DE" sz="1000" b="1" dirty="0"/>
              <a:t>Quelle</a:t>
            </a:r>
          </a:p>
          <a:p>
            <a:r>
              <a:rPr lang="de-DE" sz="1000" dirty="0"/>
              <a:t>Hands-On 2: Seite 299</a:t>
            </a:r>
          </a:p>
          <a:p>
            <a:endParaRPr lang="de-DE" sz="100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14</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6721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24274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Multilayer</a:t>
            </a:r>
            <a:r>
              <a:rPr lang="de-DE" sz="1000" b="1" dirty="0"/>
              <a:t> </a:t>
            </a:r>
            <a:r>
              <a:rPr lang="de-DE" sz="1000" b="1" dirty="0" err="1"/>
              <a:t>Perzeptron</a:t>
            </a:r>
            <a:r>
              <a:rPr lang="de-DE" sz="1000" b="1" dirty="0"/>
              <a:t> (MLP)</a:t>
            </a:r>
            <a:endParaRPr lang="de-DE" b="1" dirty="0"/>
          </a:p>
          <a:p>
            <a:endParaRPr lang="de-DE" dirty="0"/>
          </a:p>
          <a:p>
            <a:r>
              <a:rPr lang="en-US" dirty="0"/>
              <a:t>An MLP is a simple feed forward and fully connected neural network and is built from many of these individual </a:t>
            </a:r>
            <a:r>
              <a:rPr lang="en-US" dirty="0" err="1"/>
              <a:t>perceptrons</a:t>
            </a:r>
            <a:r>
              <a:rPr lang="en-US" dirty="0"/>
              <a:t>.
-&gt; Feed Forward: The input signal flows only in one direction from the input to the output.
-&gt; Fully Connected: Neurons of a layer are connected to all neurons of the adjacent layer.
</a:t>
            </a:r>
            <a:endParaRPr lang="de-DE" baseline="0" dirty="0"/>
          </a:p>
          <a:p>
            <a:r>
              <a:rPr lang="de-DE" b="1" baseline="0" dirty="0"/>
              <a:t>Bild</a:t>
            </a:r>
          </a:p>
          <a:p>
            <a:r>
              <a:rPr lang="en-US" baseline="0" dirty="0"/>
              <a:t>To the right is a small MLP made up of:
-&gt; An input layer with two neurons x1 and x2.
-&gt; Two hidden layers: h(1) and h(2) with three neurons each: h'(n)_</a:t>
            </a:r>
            <a:r>
              <a:rPr lang="en-US" baseline="0" dirty="0" err="1"/>
              <a:t>i</a:t>
            </a:r>
            <a:r>
              <a:rPr lang="en-US" baseline="0" dirty="0"/>
              <a:t> (</a:t>
            </a:r>
            <a:r>
              <a:rPr lang="en-US" baseline="0" dirty="0" err="1"/>
              <a:t>i</a:t>
            </a:r>
            <a:r>
              <a:rPr lang="en-US" baseline="0" dirty="0"/>
              <a:t>=1,2,3).
-&gt; an output layer with two neurons y1 and y2.
</a:t>
            </a:r>
            <a:endParaRPr lang="de-DE" baseline="0" dirty="0"/>
          </a:p>
          <a:p>
            <a:r>
              <a:rPr lang="en-US" baseline="0" dirty="0"/>
              <a:t>Next, we turn to the forward propagation of an MLP with N hidden layers.
Forward propagation is the process when an input is given to the network and you receive output at the end of the network.
This includes many calculation steps, which we take a quick look at.
-&gt; The output of the first hidden layer a-1 for a neuron j (1,2 or 3) is the weighted sum (</a:t>
            </a:r>
            <a:r>
              <a:rPr lang="en-US" baseline="0" dirty="0" err="1"/>
              <a:t>i</a:t>
            </a:r>
            <a:r>
              <a:rPr lang="en-US" baseline="0" dirty="0"/>
              <a:t>= 1.2) of the inputs, in the picture the x1 and x2 plus would be a bias.
</a:t>
            </a:r>
            <a:endParaRPr lang="de-DE" baseline="0" dirty="0"/>
          </a:p>
          <a:p>
            <a:endParaRPr lang="de-DE" dirty="0"/>
          </a:p>
          <a:p>
            <a:r>
              <a:rPr lang="en-US" dirty="0"/>
              <a:t>
Here are the units in a series of layers, and each layer contains a certain number of identical units. Each unit in one shift is connected to each unit of the next shift; we say that network is fully connected. The first layer is the input layer, and its units assume the values of the input functions. The last layer is the output layer, and it has a unit for each value that the network outputs (that is, a single unit in the case of regression or binary classification or K units in the case of the K-class classification). All layers in between are known as hidden layers.
</a:t>
            </a:r>
            <a:endParaRPr lang="de-DE" dirty="0"/>
          </a:p>
          <a:p>
            <a:r>
              <a:rPr lang="en-US" b="1" dirty="0"/>
              <a:t>Deep learning refers to the training of neural networks with many layers.
</a:t>
            </a:r>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Quellen</a:t>
            </a:r>
          </a:p>
          <a:p>
            <a:r>
              <a:rPr lang="de-DE" dirty="0">
                <a:hlinkClick r:id="rId3"/>
              </a:rPr>
              <a:t>https://www.cs.toronto.edu/~rgrosse/courses/csc321_2018/readings/L05%20Multilayer%20Perceptrons.pdf</a:t>
            </a:r>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16</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09000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Trainieren neuronaler Netze</a:t>
            </a:r>
            <a:endParaRPr lang="de-DE" b="1" dirty="0"/>
          </a:p>
          <a:p>
            <a:endParaRPr lang="de-DE" dirty="0"/>
          </a:p>
          <a:p>
            <a:r>
              <a:rPr lang="en-US" dirty="0"/>
              <a:t>Now that we have introduced the so-called network error, all the basics are discussed to illustrate the training of a network.
Training the net means searching for the ideal activation, which minimizes the error of the output.
The following two steps can be performed:
</a:t>
            </a:r>
            <a:r>
              <a:rPr lang="de-DE" b="1" baseline="0" dirty="0"/>
              <a:t>Backpropagation</a:t>
            </a:r>
            <a:r>
              <a:rPr lang="de-DE" baseline="0" dirty="0"/>
              <a:t>:</a:t>
            </a:r>
            <a:br>
              <a:rPr lang="de-DE" baseline="0" dirty="0"/>
            </a:br>
            <a:br>
              <a:rPr lang="en-US" baseline="0" dirty="0"/>
            </a:br>
            <a:r>
              <a:rPr lang="en-US" baseline="0" dirty="0"/>
              <a:t>In the first step, the error is propagated backwards through the entire mesh.</a:t>
            </a:r>
            <a:br>
              <a:rPr lang="en-US" baseline="0" dirty="0"/>
            </a:br>
            <a:r>
              <a:rPr lang="en-US" baseline="0" dirty="0"/>
              <a:t>This is called "error-back propagation").</a:t>
            </a:r>
            <a:br>
              <a:rPr lang="en-US" baseline="0" dirty="0"/>
            </a:br>
            <a:r>
              <a:rPr lang="en-US" baseline="0" dirty="0"/>
              <a:t>That is, over all neurons and across all layers.</a:t>
            </a:r>
            <a:br>
              <a:rPr lang="en-US" baseline="0" dirty="0"/>
            </a:br>
            <a:r>
              <a:rPr lang="en-US" baseline="0" dirty="0"/>
              <a:t>This is distributed pro rata, i.e. on the basis of the contribution to the error, to the neurons.
</a:t>
            </a:r>
            <a:r>
              <a:rPr lang="de-DE" b="1" baseline="0" dirty="0"/>
              <a:t>Gradient Descent</a:t>
            </a:r>
            <a:r>
              <a:rPr lang="de-DE" baseline="0" dirty="0"/>
              <a:t> </a:t>
            </a:r>
            <a:r>
              <a:rPr lang="en-US" baseline="0" dirty="0"/>
              <a:t>(one of the most commonly used optimization algorithms in deep learning):</a:t>
            </a:r>
            <a:br>
              <a:rPr lang="en-US" baseline="0" dirty="0"/>
            </a:br>
            <a:r>
              <a:rPr lang="en-US" baseline="0" dirty="0"/>
              <a:t>In the second step, the weights are adjusted against the gradients of the error function.</a:t>
            </a:r>
            <a:br>
              <a:rPr lang="en-US" baseline="0" dirty="0"/>
            </a:br>
            <a:r>
              <a:rPr lang="en-US" baseline="0" dirty="0"/>
              <a:t>(Contrary to the gradient is in the direction of the minimum of the cost function.)</a:t>
            </a:r>
            <a:br>
              <a:rPr lang="en-US" baseline="0" dirty="0"/>
            </a:br>
            <a:r>
              <a:rPr lang="en-US" baseline="0" dirty="0"/>
              <a:t>This is an optimization algorithm:
Update all parameters in the opposite direction of the gradient of the cost function in relation to the parameters where the gradient indicates the direction of the steepest rise.
The increment is called the learning rate
We therefore follow the gradient until the lowest point of the cost function is reached.</a:t>
            </a:r>
            <a:br>
              <a:rPr lang="en-US" baseline="0" dirty="0"/>
            </a:br>
            <a:r>
              <a:rPr lang="en-US" baseline="0" dirty="0"/>
              <a:t>If the minimum is found except for a very small difference, it is also said that the model converges.</a:t>
            </a:r>
            <a:br>
              <a:rPr lang="en-US" baseline="0" dirty="0"/>
            </a:br>
            <a:r>
              <a:rPr lang="en-US" baseline="0" dirty="0"/>
              <a:t>
</a:t>
            </a:r>
            <a:br>
              <a:rPr lang="de-DE" baseline="0" dirty="0"/>
            </a:br>
            <a:endParaRPr lang="de-DE" baseline="0" dirty="0"/>
          </a:p>
          <a:p>
            <a:endParaRPr lang="de-DE" baseline="0" dirty="0"/>
          </a:p>
          <a:p>
            <a:endParaRPr lang="de-DE" baseline="0" dirty="0"/>
          </a:p>
          <a:p>
            <a:r>
              <a:rPr lang="de-DE" baseline="0" dirty="0"/>
              <a:t>Quellen</a:t>
            </a:r>
          </a:p>
          <a:p>
            <a:r>
              <a:rPr lang="de-DE" dirty="0">
                <a:hlinkClick r:id="rId3"/>
              </a:rPr>
              <a:t>http://neuralnetworksanddeeplearning.com/chap2.html</a:t>
            </a:r>
            <a:endParaRPr lang="de-DE" dirty="0"/>
          </a:p>
          <a:p>
            <a:r>
              <a:rPr lang="de-DE" dirty="0">
                <a:hlinkClick r:id="rId4"/>
              </a:rPr>
              <a:t>https://www.cbcity.de/tutorial-neuronale-netze-einfach-erklaert</a:t>
            </a:r>
            <a:endParaRPr lang="de-DE" dirty="0"/>
          </a:p>
          <a:p>
            <a:r>
              <a:rPr lang="de-DE" dirty="0">
                <a:hlinkClick r:id="rId5"/>
              </a:rPr>
              <a:t>https://towardsdatascience.com/gradient-descent-algorithm-and-its-variants-10f652806a3</a:t>
            </a:r>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17</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76036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en-US" dirty="0"/>
              <a:t>After loading the data we get two tuples.
The first tuple contains the complete training data set (without labels) </a:t>
            </a:r>
            <a:r>
              <a:rPr lang="en-US" dirty="0" err="1"/>
              <a:t>X_train_full</a:t>
            </a:r>
            <a:r>
              <a:rPr lang="en-US" dirty="0"/>
              <a:t> consisting of 60000 grayscale images stored in a 2-dimensional NumPy array.
The pixel intensities are represented as integers from 0 to 255 instead of </a:t>
            </a:r>
            <a:r>
              <a:rPr lang="en-US" dirty="0" err="1"/>
              <a:t>floatings</a:t>
            </a:r>
            <a:r>
              <a:rPr lang="en-US" dirty="0"/>
              <a:t>.
In the next step, the complete training record is further incorporated into a validation record and the actual training record.
Since we train the neural network using Gradient Descent, the input must be scaled. 
These are scaled to the range between 0 and 1 in the same step.
In the fourth step, the model is created with 2 hidden layers.
Let's go through this block line by line.
</a:t>
            </a:r>
            <a:r>
              <a:rPr lang="en-US" baseline="0" dirty="0"/>
              <a:t>The first line creates a sequential model, which is the simplest form of neural networks in </a:t>
            </a:r>
            <a:r>
              <a:rPr lang="en-US" baseline="0" dirty="0" err="1"/>
              <a:t>Keras</a:t>
            </a:r>
            <a:r>
              <a:rPr lang="en-US" baseline="0" dirty="0"/>
              <a:t> (because the layers are connected one after the other).</a:t>
            </a:r>
            <a:br>
              <a:rPr lang="en-US" baseline="0" dirty="0"/>
            </a:br>
            <a:r>
              <a:rPr lang="en-US" baseline="0" dirty="0"/>
              <a:t>An example of non-sequential neural networks are so-called wide &amp; deep neural networks, where connections can skip layers.</a:t>
            </a:r>
            <a:br>
              <a:rPr lang="en-US" baseline="0" dirty="0"/>
            </a:br>
            <a:r>
              <a:rPr lang="en-US" baseline="0" dirty="0"/>
              <a:t>These meshes are defined using the Functional API instead of the Sequential API—not shown here.
Adds the so-called input layer to the model. The 28x28P pixels are previously converted to a 1D array using the Flatten method. This is equivalent to </a:t>
            </a:r>
            <a:r>
              <a:rPr lang="en-US" baseline="0" dirty="0" err="1"/>
              <a:t>X.reshape</a:t>
            </a:r>
            <a:r>
              <a:rPr lang="en-US" baseline="0" dirty="0"/>
              <a:t>(-1,1).</a:t>
            </a:r>
            <a:br>
              <a:rPr lang="en-US" baseline="0" dirty="0"/>
            </a:br>
            <a:r>
              <a:rPr lang="en-US" baseline="0" dirty="0"/>
              <a:t>-This layer has no parameters and is for preprocessing only.</a:t>
            </a:r>
            <a:br>
              <a:rPr lang="en-US" baseline="0" dirty="0"/>
            </a:br>
            <a:r>
              <a:rPr lang="en-US" baseline="0" dirty="0"/>
              <a:t>An alternative would be to define </a:t>
            </a:r>
            <a:r>
              <a:rPr lang="en-US" baseline="0" dirty="0" err="1"/>
              <a:t>keras.layers.InputLayer</a:t>
            </a:r>
            <a:r>
              <a:rPr lang="en-US" baseline="0" dirty="0"/>
              <a:t> as the first layer with </a:t>
            </a:r>
            <a:r>
              <a:rPr lang="en-US" baseline="0" dirty="0" err="1"/>
              <a:t>input_shape</a:t>
            </a:r>
            <a:r>
              <a:rPr lang="en-US" baseline="0" dirty="0"/>
              <a:t>=[28,28].
-Next, a hidden layer of 300 neurons and the </a:t>
            </a:r>
            <a:r>
              <a:rPr lang="en-US" baseline="0" dirty="0" err="1"/>
              <a:t>ReLU</a:t>
            </a:r>
            <a:r>
              <a:rPr lang="en-US" baseline="0" dirty="0"/>
              <a:t> activation function is added to the model.</a:t>
            </a:r>
            <a:br>
              <a:rPr lang="en-US" baseline="0" dirty="0"/>
            </a:br>
            <a:r>
              <a:rPr lang="en-US" baseline="0" dirty="0"/>
              <a:t>This layer is a so-called Dense Layer, which manages its own weight matrix, which contains all the connections between the neurons and their inputs.
We'll add another Dense Layer of 100 neurons and the same activation feature.
-Finally, a Dense Layer with 10 neurons and the </a:t>
            </a:r>
            <a:r>
              <a:rPr lang="en-US" baseline="0" dirty="0" err="1"/>
              <a:t>Softmax</a:t>
            </a:r>
            <a:r>
              <a:rPr lang="en-US" baseline="0" dirty="0"/>
              <a:t> function is added.
</a:t>
            </a:r>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18</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2292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en-US" dirty="0"/>
              <a:t>After loading the data we get two tuples.
The first tuple contains the complete training data set (without labels) </a:t>
            </a:r>
            <a:r>
              <a:rPr lang="en-US" dirty="0" err="1"/>
              <a:t>X_train_full</a:t>
            </a:r>
            <a:r>
              <a:rPr lang="en-US" dirty="0"/>
              <a:t> consisting of 60000 grayscale images stored in a 2-dimensional NumPy array.
The pixel intensities are represented as integers from 0 to 255 instead of </a:t>
            </a:r>
            <a:r>
              <a:rPr lang="en-US" dirty="0" err="1"/>
              <a:t>floatings</a:t>
            </a:r>
            <a:r>
              <a:rPr lang="en-US" dirty="0"/>
              <a:t>.
In the next step, the complete training record is further incorporated into a validation record and the actual training record.
Since we train the neural network using Gradient Descent, the input must be scaled. 
These are scaled to the range between 0 and 1 in the same step.
In the fourth step, the model is created with 2 hidden layers.
Let's go through this block line by line.
The first line creates a sequential model, which is the simplest form of neural networks in </a:t>
            </a:r>
            <a:r>
              <a:rPr lang="en-US" dirty="0" err="1"/>
              <a:t>Keras</a:t>
            </a:r>
            <a:r>
              <a:rPr lang="en-US" dirty="0"/>
              <a:t> (because the layers are connected one after the other).</a:t>
            </a:r>
            <a:br>
              <a:rPr lang="en-US" dirty="0"/>
            </a:br>
            <a:r>
              <a:rPr lang="en-US" dirty="0"/>
              <a:t>An example of non-sequential neural networks are so-called wide &amp; deep neural networks, where connections can skip layers.</a:t>
            </a:r>
            <a:br>
              <a:rPr lang="en-US" dirty="0"/>
            </a:br>
            <a:r>
              <a:rPr lang="en-US" dirty="0"/>
              <a:t>These meshes are defined using the Functional API instead of the Sequential API—not shown here.
Adds the so-called input layer to the model. The 28x28P pixels are previously converted to a 1D array using the Flatten method. This is equivalent to </a:t>
            </a:r>
            <a:r>
              <a:rPr lang="en-US" dirty="0" err="1"/>
              <a:t>X.reshape</a:t>
            </a:r>
            <a:r>
              <a:rPr lang="en-US" dirty="0"/>
              <a:t>(-1,1).</a:t>
            </a:r>
            <a:br>
              <a:rPr lang="en-US" dirty="0"/>
            </a:br>
            <a:r>
              <a:rPr lang="en-US" dirty="0"/>
              <a:t>This layer has no parameters and is for preprocessing only.</a:t>
            </a:r>
            <a:br>
              <a:rPr lang="en-US" dirty="0"/>
            </a:br>
            <a:r>
              <a:rPr lang="en-US" dirty="0"/>
              <a:t>An alternative would be to define </a:t>
            </a:r>
            <a:r>
              <a:rPr lang="en-US" dirty="0" err="1"/>
              <a:t>keras.layers.InputLayer</a:t>
            </a:r>
            <a:r>
              <a:rPr lang="en-US" dirty="0"/>
              <a:t> as the first layer with </a:t>
            </a:r>
            <a:r>
              <a:rPr lang="en-US" dirty="0" err="1"/>
              <a:t>input_shape</a:t>
            </a:r>
            <a:r>
              <a:rPr lang="en-US" dirty="0"/>
              <a:t>=[28,28].
Next, a hidden layer of 300 neurons and the </a:t>
            </a:r>
            <a:r>
              <a:rPr lang="en-US" dirty="0" err="1"/>
              <a:t>ReLU</a:t>
            </a:r>
            <a:r>
              <a:rPr lang="en-US" dirty="0"/>
              <a:t> activation function is added to the model.</a:t>
            </a:r>
            <a:br>
              <a:rPr lang="en-US" dirty="0"/>
            </a:br>
            <a:r>
              <a:rPr lang="en-US" dirty="0"/>
              <a:t>This layer is a so-called Dense Layer, which manages its own weight matrix, which contains all the connections between the neurons and their inputs.
We'll add another Dense Layer of 100 neurons and the same activation feature.
Finally, a Dense Layer with 10 neurons and the </a:t>
            </a:r>
            <a:r>
              <a:rPr lang="en-US" dirty="0" err="1"/>
              <a:t>Softmax</a:t>
            </a:r>
            <a:r>
              <a:rPr lang="en-US" dirty="0"/>
              <a:t> function is added.
</a:t>
            </a:r>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19</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63923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4367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Aktivierungsfunktionen</a:t>
            </a:r>
            <a:endParaRPr lang="de-DE" b="1" dirty="0"/>
          </a:p>
          <a:p>
            <a:endParaRPr lang="de-DE" dirty="0"/>
          </a:p>
          <a:p>
            <a:r>
              <a:rPr lang="en-US" dirty="0"/>
              <a:t>The activation function is a mathematical "gate" between the input that feeds the current neuron and its output that goes to the next layer</a:t>
            </a:r>
            <a:r>
              <a:rPr lang="de-DE" dirty="0"/>
              <a:t>.</a:t>
            </a:r>
          </a:p>
          <a:p>
            <a:endParaRPr lang="de-DE" dirty="0"/>
          </a:p>
          <a:p>
            <a:endParaRPr lang="de-DE" dirty="0"/>
          </a:p>
          <a:p>
            <a:r>
              <a:rPr lang="de-DE" b="1" dirty="0"/>
              <a:t>Binäre Stufenfunktion</a:t>
            </a:r>
          </a:p>
          <a:p>
            <a:r>
              <a:rPr lang="en-US" dirty="0"/>
              <a:t>A binary step function is a threshold-based activation function. If the input value is above or below a certain threshold, the neuron is activated and sends exactly the same signal to the next layer.
the problem with a step function is that it does not allow multivalued outputs, </a:t>
            </a:r>
            <a:r>
              <a:rPr lang="en-US" dirty="0" err="1"/>
              <a:t>e.B.</a:t>
            </a:r>
            <a:r>
              <a:rPr lang="en-US" dirty="0"/>
              <a:t> it cannot take into account the classification of the inputs into one of several categories</a:t>
            </a:r>
            <a:r>
              <a:rPr lang="de-DE" dirty="0"/>
              <a:t>.</a:t>
            </a:r>
          </a:p>
          <a:p>
            <a:endParaRPr lang="de-DE" b="1" dirty="0"/>
          </a:p>
          <a:p>
            <a:endParaRPr lang="de-DE" b="1" dirty="0"/>
          </a:p>
          <a:p>
            <a:r>
              <a:rPr lang="de-DE" b="1" dirty="0"/>
              <a:t>Die lineare</a:t>
            </a:r>
            <a:r>
              <a:rPr lang="de-DE" b="1" baseline="0" dirty="0"/>
              <a:t> Aktivierungsfunktion</a:t>
            </a:r>
          </a:p>
          <a:p>
            <a:r>
              <a:rPr lang="en-US" dirty="0"/>
              <a:t>The inputs are multiplied by the weights for each neuron and generate an output signal proportional to the input. In some ways, a linear function is better than a step function because it allows multiple outputs, not just yes and no.
However, a linear activation feature has two major problems:
The derivation of the function is a constant and is unrelated to the input, since the back propagation (Gradient Descent) is not possible to train the model.
All layers of the neural network fall together into a single</a:t>
            </a:r>
            <a:r>
              <a:rPr lang="de-DE" dirty="0"/>
              <a:t>.</a:t>
            </a:r>
          </a:p>
          <a:p>
            <a:endParaRPr lang="de-DE" dirty="0"/>
          </a:p>
          <a:p>
            <a:endParaRPr lang="de-DE" dirty="0"/>
          </a:p>
          <a:p>
            <a:r>
              <a:rPr lang="de-DE" b="1" baseline="0" dirty="0"/>
              <a:t>Nicht-lineare Aktivierungsfunktionen</a:t>
            </a:r>
          </a:p>
          <a:p>
            <a:r>
              <a:rPr lang="en-US" dirty="0"/>
              <a:t>Modern neural network models use nonlinear activation functions. They allow the model to create complex mappings between network inputs and outputs that are essential for learning and modeling complex data, such as images, video, audio, and nonlinear or high-dimensional datasets.
Nonlinear functions address the problems of a linear activation function:
-&gt; They enable back propagation because they have a derivation function related to the inputs.
-&gt; They allow the "stacking" of multiple layers of neurons to create a deep neural network. Multiple hidden layers of neurons are required to learn complex data sets with high accuracy
</a:t>
            </a:r>
            <a:endParaRPr lang="de-DE" dirty="0"/>
          </a:p>
          <a:p>
            <a:endParaRPr lang="de-DE" dirty="0"/>
          </a:p>
          <a:p>
            <a:pPr defTabSz="883493">
              <a:defRPr/>
            </a:pPr>
            <a:r>
              <a:rPr lang="de-DE" b="1" baseline="0" dirty="0"/>
              <a:t>Traditionelle nicht-lineare Aktivierungsfunktionen</a:t>
            </a:r>
          </a:p>
          <a:p>
            <a:pPr defTabSz="883493">
              <a:defRPr/>
            </a:pPr>
            <a:endParaRPr lang="de-DE" b="1" baseline="0" dirty="0"/>
          </a:p>
          <a:p>
            <a:pPr defTabSz="883493">
              <a:defRPr/>
            </a:pPr>
            <a:r>
              <a:rPr lang="de-DE" b="1" dirty="0" err="1"/>
              <a:t>Sigmoid</a:t>
            </a:r>
            <a:r>
              <a:rPr lang="de-DE" b="1" dirty="0"/>
              <a:t> / </a:t>
            </a:r>
            <a:r>
              <a:rPr lang="de-DE" b="1" dirty="0" err="1"/>
              <a:t>Logistic</a:t>
            </a:r>
            <a:endParaRPr lang="de-DE" b="1" dirty="0"/>
          </a:p>
          <a:p>
            <a:pPr defTabSz="883493">
              <a:defRPr/>
            </a:pPr>
            <a:r>
              <a:rPr lang="en-US" dirty="0"/>
              <a:t>+ Smooth gradient that prevents "jumps" in the output values
+ Output values are limited from 0 to 1, normalizing the output of each neuron
- Vanishing Gradient </a:t>
            </a:r>
          </a:p>
          <a:p>
            <a:pPr defTabSz="883493">
              <a:defRPr/>
            </a:pPr>
            <a:r>
              <a:rPr lang="en-US" dirty="0"/>
              <a:t>- at very high or very low values of X there is almost no change in prediction, which leads to a problem of vanishing gradient. this can cause the network to refuse to continue learning or to be too slow to make accurate prediction
- Expenditure not zero-centered
- Calculated elaborate
</a:t>
            </a:r>
            <a:r>
              <a:rPr lang="en-US" dirty="0" err="1"/>
              <a:t>Tanges</a:t>
            </a:r>
            <a:r>
              <a:rPr lang="en-US" dirty="0"/>
              <a:t> </a:t>
            </a:r>
            <a:r>
              <a:rPr lang="en-US" dirty="0" err="1"/>
              <a:t>hyperbolicus</a:t>
            </a:r>
            <a:r>
              <a:rPr lang="en-US" dirty="0"/>
              <a:t>
+ Zero centered - this makes it easier to model inputs that have strongly negative, neutral and strongly positive values
+ Otherwise like the Sigmoid function
- Like the Sigmoid function
</a:t>
            </a:r>
            <a:endParaRPr lang="de-DE" dirty="0"/>
          </a:p>
          <a:p>
            <a:pPr defTabSz="883493">
              <a:defRPr/>
            </a:pPr>
            <a:endParaRPr lang="de-DE" dirty="0"/>
          </a:p>
          <a:p>
            <a:pPr defTabSz="883493">
              <a:defRPr/>
            </a:pPr>
            <a:r>
              <a:rPr lang="de-DE" b="1" dirty="0"/>
              <a:t>Moderne nicht-lineare Aktivierungsfunktionen</a:t>
            </a:r>
          </a:p>
          <a:p>
            <a:pPr defTabSz="883493">
              <a:defRPr/>
            </a:pPr>
            <a:r>
              <a:rPr lang="de-DE" b="1" dirty="0" err="1"/>
              <a:t>ReLU</a:t>
            </a:r>
            <a:r>
              <a:rPr lang="de-DE" b="1" dirty="0"/>
              <a:t> (</a:t>
            </a:r>
            <a:r>
              <a:rPr lang="de-DE" b="1" dirty="0" err="1"/>
              <a:t>Rectified</a:t>
            </a:r>
            <a:r>
              <a:rPr lang="de-DE" b="1" dirty="0"/>
              <a:t> Linear Unit)</a:t>
            </a:r>
          </a:p>
          <a:p>
            <a:pPr defTabSz="883493">
              <a:defRPr/>
            </a:pPr>
            <a:r>
              <a:rPr lang="de-DE" dirty="0"/>
              <a:t>+ Rechentechnisch effizient - ermöglicht eine sehr schnelle Konvergenz des Netzwerks</a:t>
            </a:r>
          </a:p>
          <a:p>
            <a:pPr defTabSz="883493">
              <a:defRPr/>
            </a:pPr>
            <a:r>
              <a:rPr lang="de-DE" dirty="0"/>
              <a:t>+ Nicht-linear - obwohl es wie eine lineare Funktion aussieht, hat die </a:t>
            </a:r>
            <a:r>
              <a:rPr lang="de-DE" dirty="0" err="1"/>
              <a:t>ReLU</a:t>
            </a:r>
            <a:r>
              <a:rPr lang="de-DE" dirty="0"/>
              <a:t> eine abgeleitete Funktion und ermöglicht Backpropagation</a:t>
            </a:r>
          </a:p>
          <a:p>
            <a:pPr defTabSz="883493">
              <a:defRPr/>
            </a:pPr>
            <a:r>
              <a:rPr lang="de-DE" dirty="0"/>
              <a:t>- </a:t>
            </a:r>
            <a:r>
              <a:rPr lang="de-DE" dirty="0" err="1"/>
              <a:t>Dying</a:t>
            </a:r>
            <a:r>
              <a:rPr lang="de-DE" dirty="0"/>
              <a:t> </a:t>
            </a:r>
            <a:r>
              <a:rPr lang="de-DE" dirty="0" err="1"/>
              <a:t>ReLU</a:t>
            </a:r>
            <a:r>
              <a:rPr lang="de-DE" dirty="0"/>
              <a:t> - wenn die Eingaben sich dem Nullpunkt nähern oder negativ sind, wird der Gradient der Funktion zu Null, das Netzwerk kann keine Backpropagation</a:t>
            </a:r>
          </a:p>
          <a:p>
            <a:pPr defTabSz="883493">
              <a:defRPr/>
            </a:pPr>
            <a:r>
              <a:rPr lang="de-DE" dirty="0"/>
              <a:t>durchführen und nicht weiter lernen</a:t>
            </a:r>
          </a:p>
          <a:p>
            <a:pPr defTabSz="883493">
              <a:defRPr/>
            </a:pPr>
            <a:endParaRPr lang="de-DE" dirty="0"/>
          </a:p>
          <a:p>
            <a:pPr defTabSz="883493">
              <a:defRPr/>
            </a:pPr>
            <a:r>
              <a:rPr lang="de-DE" b="1" dirty="0" err="1"/>
              <a:t>Leaky</a:t>
            </a:r>
            <a:r>
              <a:rPr lang="de-DE" b="1" dirty="0"/>
              <a:t> </a:t>
            </a:r>
            <a:r>
              <a:rPr lang="de-DE" b="1" dirty="0" err="1"/>
              <a:t>ReLU</a:t>
            </a:r>
            <a:endParaRPr lang="de-DE" b="1" dirty="0"/>
          </a:p>
          <a:p>
            <a:pPr defTabSz="883493">
              <a:defRPr/>
            </a:pPr>
            <a:r>
              <a:rPr lang="de-DE" dirty="0"/>
              <a:t>+ Verhindert das </a:t>
            </a:r>
            <a:r>
              <a:rPr lang="de-DE" dirty="0" err="1"/>
              <a:t>Dying</a:t>
            </a:r>
            <a:r>
              <a:rPr lang="de-DE" dirty="0"/>
              <a:t> </a:t>
            </a:r>
            <a:r>
              <a:rPr lang="de-DE" dirty="0" err="1"/>
              <a:t>ReLU</a:t>
            </a:r>
            <a:r>
              <a:rPr lang="de-DE" dirty="0"/>
              <a:t>-Problem - diese Variante der </a:t>
            </a:r>
            <a:r>
              <a:rPr lang="de-DE" dirty="0" err="1"/>
              <a:t>ReLU</a:t>
            </a:r>
            <a:r>
              <a:rPr lang="de-DE" dirty="0"/>
              <a:t> hat eine kleine positive Steigung im negativen Bereich, so dass eine Backpropagation auch bei negativen Eingangswerten möglich ist.</a:t>
            </a:r>
          </a:p>
          <a:p>
            <a:pPr defTabSz="883493">
              <a:defRPr/>
            </a:pPr>
            <a:r>
              <a:rPr lang="de-DE" dirty="0"/>
              <a:t>+ Ansonsten wie </a:t>
            </a:r>
            <a:r>
              <a:rPr lang="de-DE" dirty="0" err="1"/>
              <a:t>ReLU</a:t>
            </a:r>
            <a:endParaRPr lang="de-DE" dirty="0"/>
          </a:p>
          <a:p>
            <a:pPr defTabSz="883493">
              <a:defRPr/>
            </a:pPr>
            <a:r>
              <a:rPr lang="de-DE" dirty="0"/>
              <a:t>- Die Ergebnisse sind nicht konsistent – die </a:t>
            </a:r>
            <a:r>
              <a:rPr lang="de-DE" dirty="0" err="1"/>
              <a:t>Leaky</a:t>
            </a:r>
            <a:r>
              <a:rPr lang="de-DE" dirty="0"/>
              <a:t> </a:t>
            </a:r>
            <a:r>
              <a:rPr lang="de-DE" dirty="0" err="1"/>
              <a:t>ReLU</a:t>
            </a:r>
            <a:r>
              <a:rPr lang="de-DE" dirty="0"/>
              <a:t> liefert keine konsistenten Vorhersagen für negative Eingabewerte.</a:t>
            </a:r>
          </a:p>
          <a:p>
            <a:pPr marL="165655" indent="-165655" defTabSz="883493">
              <a:buFontTx/>
              <a:buChar char="-"/>
              <a:defRPr/>
            </a:pPr>
            <a:endParaRPr lang="de-DE" dirty="0"/>
          </a:p>
          <a:p>
            <a:pPr defTabSz="883493">
              <a:defRPr/>
            </a:pPr>
            <a:r>
              <a:rPr lang="de-DE" b="1" dirty="0" err="1"/>
              <a:t>Scaled</a:t>
            </a:r>
            <a:r>
              <a:rPr lang="de-DE" b="1" dirty="0"/>
              <a:t> Exponentielle LU (SELU)</a:t>
            </a:r>
          </a:p>
          <a:p>
            <a:pPr defTabSz="883493">
              <a:defRPr/>
            </a:pPr>
            <a:r>
              <a:rPr lang="de-DE" dirty="0"/>
              <a:t>Eine besondere Variante, die der ELU (</a:t>
            </a:r>
            <a:r>
              <a:rPr lang="de-DE" dirty="0" err="1"/>
              <a:t>Exponential</a:t>
            </a:r>
            <a:r>
              <a:rPr lang="de-DE" dirty="0"/>
              <a:t> Linear Unit) noch um ein Parameter Lambda erweitert wurde.</a:t>
            </a:r>
          </a:p>
          <a:p>
            <a:pPr defTabSz="883493">
              <a:defRPr/>
            </a:pPr>
            <a:r>
              <a:rPr lang="de-DE" dirty="0"/>
              <a:t>+ Konvergiert schneller als die anderen </a:t>
            </a:r>
            <a:r>
              <a:rPr lang="de-DE" dirty="0" err="1"/>
              <a:t>ReLU</a:t>
            </a:r>
            <a:r>
              <a:rPr lang="de-DE" dirty="0"/>
              <a:t>-Varianten was die Trainingszeit reduziert.</a:t>
            </a:r>
          </a:p>
          <a:p>
            <a:pPr defTabSz="883493">
              <a:defRPr/>
            </a:pPr>
            <a:r>
              <a:rPr lang="de-DE" dirty="0"/>
              <a:t>+ Ansonsten wie </a:t>
            </a:r>
            <a:r>
              <a:rPr lang="de-DE" dirty="0" err="1"/>
              <a:t>Leaky</a:t>
            </a:r>
            <a:r>
              <a:rPr lang="de-DE" dirty="0"/>
              <a:t> </a:t>
            </a:r>
            <a:r>
              <a:rPr lang="de-DE" dirty="0" err="1"/>
              <a:t>ReLU</a:t>
            </a:r>
            <a:endParaRPr lang="de-DE" dirty="0"/>
          </a:p>
          <a:p>
            <a:pPr defTabSz="883493">
              <a:defRPr/>
            </a:pPr>
            <a:r>
              <a:rPr lang="de-DE" dirty="0"/>
              <a:t>- Rechnerisch aufwendiger als alle </a:t>
            </a:r>
            <a:r>
              <a:rPr lang="de-DE" dirty="0" err="1"/>
              <a:t>ReLU</a:t>
            </a:r>
            <a:r>
              <a:rPr lang="de-DE" dirty="0"/>
              <a:t>-Varianten</a:t>
            </a:r>
          </a:p>
          <a:p>
            <a:pPr defTabSz="883493">
              <a:defRPr/>
            </a:pPr>
            <a:r>
              <a:rPr lang="de-DE" dirty="0"/>
              <a:t>- Zusätzlicher Hyperparameter </a:t>
            </a:r>
            <a:r>
              <a:rPr lang="de-DE" dirty="0" err="1"/>
              <a:t>lambda</a:t>
            </a:r>
            <a:r>
              <a:rPr lang="de-DE" dirty="0"/>
              <a:t> gegenüber der ELU</a:t>
            </a:r>
          </a:p>
          <a:p>
            <a:pPr defTabSz="883493">
              <a:defRPr/>
            </a:pPr>
            <a:endParaRPr lang="de-DE" dirty="0"/>
          </a:p>
          <a:p>
            <a:pPr defTabSz="883493">
              <a:defRPr/>
            </a:pPr>
            <a:r>
              <a:rPr lang="de-DE" b="1" dirty="0" err="1"/>
              <a:t>Softmax</a:t>
            </a:r>
            <a:endParaRPr lang="de-DE" b="1" dirty="0"/>
          </a:p>
          <a:p>
            <a:pPr defTabSz="883493">
              <a:defRPr/>
            </a:pPr>
            <a:r>
              <a:rPr lang="de-DE" dirty="0"/>
              <a:t>Die </a:t>
            </a:r>
            <a:r>
              <a:rPr lang="de-DE" dirty="0" err="1"/>
              <a:t>Softmax</a:t>
            </a:r>
            <a:r>
              <a:rPr lang="de-DE" dirty="0"/>
              <a:t>-Funktion transformiert finale Werte in eine kategoriale Wahrscheinlichkeitsverteilung mit Summe 1</a:t>
            </a:r>
          </a:p>
          <a:p>
            <a:pPr defTabSz="883493">
              <a:defRPr/>
            </a:pPr>
            <a:r>
              <a:rPr lang="de-DE" dirty="0"/>
              <a:t>Dabei entspricht … der Wahrscheinlichkeit, dass der Input X zur Kategorie k gehört.</a:t>
            </a:r>
          </a:p>
          <a:p>
            <a:pPr defTabSz="883493">
              <a:defRPr/>
            </a:pPr>
            <a:endParaRPr lang="de-DE" dirty="0"/>
          </a:p>
          <a:p>
            <a:pPr defTabSz="883493">
              <a:defRPr/>
            </a:pPr>
            <a:endParaRPr lang="de-DE" dirty="0"/>
          </a:p>
          <a:p>
            <a:pPr defTabSz="883493">
              <a:defRPr/>
            </a:pPr>
            <a:endParaRPr lang="de-DE" dirty="0"/>
          </a:p>
          <a:p>
            <a:pPr defTabSz="883493">
              <a:defRPr/>
            </a:pPr>
            <a:r>
              <a:rPr lang="de-DE" b="1" dirty="0"/>
              <a:t>Quellen</a:t>
            </a:r>
          </a:p>
          <a:p>
            <a:pPr defTabSz="883493">
              <a:defRPr/>
            </a:pPr>
            <a:r>
              <a:rPr lang="de-DE" dirty="0">
                <a:hlinkClick r:id="rId3"/>
              </a:rPr>
              <a:t>https://missinglink.ai/guides/neural-network-concepts/7-types-neural-network-activation-functions-right/</a:t>
            </a: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pPr defTabSz="883493">
              <a:defRPr/>
            </a:pPr>
            <a:endParaRPr lang="de-DE" dirty="0"/>
          </a:p>
          <a:p>
            <a:endParaRPr lang="de-DE" b="1" dirty="0"/>
          </a:p>
          <a:p>
            <a:endParaRPr lang="de-DE"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12637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33107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Gradient </a:t>
            </a:r>
            <a:r>
              <a:rPr lang="de-DE" sz="1000" b="1" dirty="0" err="1"/>
              <a:t>Descent</a:t>
            </a:r>
            <a:r>
              <a:rPr lang="de-DE" sz="1000" b="1" dirty="0"/>
              <a:t> </a:t>
            </a:r>
            <a:endParaRPr lang="de-DE" b="1" dirty="0"/>
          </a:p>
          <a:p>
            <a:endParaRPr lang="de-DE" dirty="0"/>
          </a:p>
          <a:p>
            <a:r>
              <a:rPr lang="en-US" dirty="0"/>
              <a:t>As we have already seen, Gradient Descent is a first-order iterative optimization algorithm to determine the minimum of a target function.
The idea is to guide the training set through the hidden layers of the neural network and then update the parameters of the layers by calculating the gradients based on the training samples from the training data set.
Batch Gradient Descent
Batch Gradient Descent takes into account all training data to perform a single step.
The average of all inclines of all training instances is determined and thus the parameters are updated.
Batch-Gradient Descent is only excellent for convex functions.
Otherwise we could be stuck in a local minimum.
Unsuitable for very large data sets, because for each Gradient Descent Step must be iterated over all data.
Stochastic Gradient Descent
In the Stochastic Gradient Descent (SGD), we consider only one random training instance at a time.
This random training instance is used to calculate the gradients of each step.
This makes the algorithm much faster than the usual batch gradient descent and allows to train even on very large training data sets, but makes the algorithm much less regular. This means that the cost function does not fall gently and constantly until it reaches the minimum, but the cost function jumps up and down and only becomes medium smaller.
For nonconvex cost functions, Stochastic Gradient Descent has a better chance of finding the global minimum than Batch-Gradient Descent.
Randomness is therefore an escape from local minima, but bad to settle down in the global minima.
One way is to reduce the learning rate slowly (simulated annealing).
No vector shape calculation possible.
Mini-Batch Gradient Descent
Mini-Batch Gradient Descent uses a small random amount (mini-batches) of training instances per step to calculate the gradients
And is therefore a mixture of the two previous methods presented.
This allows a </a:t>
            </a:r>
            <a:r>
              <a:rPr lang="en-US" dirty="0" err="1"/>
              <a:t>perfomance</a:t>
            </a:r>
            <a:r>
              <a:rPr lang="en-US" dirty="0"/>
              <a:t> boost compared to SGD.
The algorithm is less irregular in the parameter space than with SGD.
Escape from a local minima is not as easy as sgd.
Learning Schedule
As already mentioned, 
</a:t>
            </a:r>
            <a:endParaRPr lang="de-DE" baseline="0" dirty="0"/>
          </a:p>
          <a:p>
            <a:pPr defTabSz="883493">
              <a:defRPr/>
            </a:pPr>
            <a:r>
              <a:rPr lang="de-DE" baseline="0" dirty="0"/>
              <a:t>https://ruder.io/optimizing-gradient-descent/index.html#stochasticgradientdescent</a:t>
            </a:r>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2630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Gradient </a:t>
            </a:r>
            <a:r>
              <a:rPr lang="de-DE" sz="1000" b="1" dirty="0" err="1"/>
              <a:t>Descent</a:t>
            </a:r>
            <a:r>
              <a:rPr lang="de-DE" sz="1000" b="1" dirty="0"/>
              <a:t> </a:t>
            </a:r>
            <a:endParaRPr lang="de-DE" b="1" dirty="0"/>
          </a:p>
          <a:p>
            <a:endParaRPr lang="de-DE" dirty="0"/>
          </a:p>
          <a:p>
            <a:r>
              <a:rPr lang="de-DE" dirty="0"/>
              <a:t>Wie wir bereits gesehen haben ist Gradient </a:t>
            </a:r>
            <a:r>
              <a:rPr lang="de-DE" dirty="0" err="1"/>
              <a:t>Descent</a:t>
            </a:r>
            <a:r>
              <a:rPr lang="de-DE" dirty="0"/>
              <a:t> ein iterativer Optimierungsalgorithmus erster Ordnung zur Ermittlung des Minimums einer Zielfunktion.</a:t>
            </a:r>
          </a:p>
          <a:p>
            <a:r>
              <a:rPr lang="de-DE" dirty="0"/>
              <a:t>Die Idee besteht also darin, den Trainingssatz durch die verborgenen Schichten des neuronalen Netzes zu führen und dann die Parameter der Schichten zu aktualisieren, indem die Gradienten anhand der Trainingsproben aus dem Trainingsdatensatz berechnet werden.</a:t>
            </a:r>
          </a:p>
          <a:p>
            <a:endParaRPr lang="de-DE" dirty="0"/>
          </a:p>
          <a:p>
            <a:r>
              <a:rPr lang="de-DE" b="1" dirty="0"/>
              <a:t>Batch-Gradient </a:t>
            </a:r>
            <a:r>
              <a:rPr lang="de-DE" b="1" dirty="0" err="1"/>
              <a:t>Descent</a:t>
            </a:r>
            <a:endParaRPr lang="de-DE" b="1" dirty="0"/>
          </a:p>
          <a:p>
            <a:r>
              <a:rPr lang="de-DE" dirty="0"/>
              <a:t>Beim Batch-Gradient </a:t>
            </a:r>
            <a:r>
              <a:rPr lang="de-DE" dirty="0" err="1"/>
              <a:t>Descent</a:t>
            </a:r>
            <a:r>
              <a:rPr lang="de-DE" dirty="0"/>
              <a:t> werden alle Trainingsdaten berücksichtigt, um einen einzigen Schritt durchzuführen.</a:t>
            </a:r>
          </a:p>
          <a:p>
            <a:r>
              <a:rPr lang="de-DE" dirty="0"/>
              <a:t>Dabei wird der Durchschnitt</a:t>
            </a:r>
            <a:r>
              <a:rPr lang="de-DE" baseline="0" dirty="0"/>
              <a:t> aller Steigungen aller Trainingsinstanzen ermittelt und damit die Parameter aktualisiert.</a:t>
            </a:r>
          </a:p>
          <a:p>
            <a:r>
              <a:rPr lang="de-DE" baseline="0" dirty="0"/>
              <a:t>Batch-Gradient </a:t>
            </a:r>
            <a:r>
              <a:rPr lang="de-DE" baseline="0" dirty="0" err="1"/>
              <a:t>Descent</a:t>
            </a:r>
            <a:r>
              <a:rPr lang="de-DE" baseline="0" dirty="0"/>
              <a:t> eignet sich nur bei konvexen Funktionen hervorragend.</a:t>
            </a:r>
          </a:p>
          <a:p>
            <a:r>
              <a:rPr lang="de-DE" baseline="0" dirty="0"/>
              <a:t>Da wir ansonsten in einem lokalen Minimum feststecken könnten.</a:t>
            </a:r>
          </a:p>
          <a:p>
            <a:r>
              <a:rPr lang="de-DE" baseline="0" dirty="0"/>
              <a:t>Ungeeignet für sehr große Datensätze, da für jeden Gradient </a:t>
            </a:r>
            <a:r>
              <a:rPr lang="de-DE" baseline="0" dirty="0" err="1"/>
              <a:t>Descent</a:t>
            </a:r>
            <a:r>
              <a:rPr lang="de-DE" baseline="0" dirty="0"/>
              <a:t> </a:t>
            </a:r>
            <a:r>
              <a:rPr lang="de-DE" baseline="0" dirty="0" err="1"/>
              <a:t>Step</a:t>
            </a:r>
            <a:r>
              <a:rPr lang="de-DE" baseline="0" dirty="0"/>
              <a:t> über alle Daten iteriert werden muss.</a:t>
            </a:r>
          </a:p>
          <a:p>
            <a:endParaRPr lang="de-DE" baseline="0" dirty="0"/>
          </a:p>
          <a:p>
            <a:r>
              <a:rPr lang="de-DE" b="1" baseline="0" dirty="0" err="1"/>
              <a:t>Stochastic</a:t>
            </a:r>
            <a:r>
              <a:rPr lang="de-DE" b="1" baseline="0" dirty="0"/>
              <a:t> Gradient </a:t>
            </a:r>
            <a:r>
              <a:rPr lang="de-DE" b="1" baseline="0" dirty="0" err="1"/>
              <a:t>Descent</a:t>
            </a:r>
            <a:endParaRPr lang="de-DE" b="1" baseline="0" dirty="0"/>
          </a:p>
          <a:p>
            <a:r>
              <a:rPr lang="de-DE" baseline="0" dirty="0"/>
              <a:t>Beim Stochastischen Gradient </a:t>
            </a:r>
            <a:r>
              <a:rPr lang="de-DE" baseline="0" dirty="0" err="1"/>
              <a:t>Descent</a:t>
            </a:r>
            <a:r>
              <a:rPr lang="de-DE" baseline="0" dirty="0"/>
              <a:t> (SGD) betrachten wir jeweils nur eine zufällige Trainingsinstanz.</a:t>
            </a:r>
          </a:p>
          <a:p>
            <a:r>
              <a:rPr lang="de-DE" baseline="0" dirty="0"/>
              <a:t>Anhand dieser zufälligen Trainingsinstanz werden die Gradienten des jeweiligen Schritts berechnet.</a:t>
            </a:r>
          </a:p>
          <a:p>
            <a:r>
              <a:rPr lang="de-DE" baseline="0" dirty="0"/>
              <a:t>Dies macht den Algorithmus um einiges schneller als den gewöhnlichen Batch-Gradient </a:t>
            </a:r>
            <a:r>
              <a:rPr lang="de-DE" baseline="0" dirty="0" err="1"/>
              <a:t>Descent</a:t>
            </a:r>
            <a:r>
              <a:rPr lang="de-DE" baseline="0" dirty="0"/>
              <a:t> und ermöglicht auch auf sehr große Trainingsdatensätze zu trainieren, macht aber den Algorithmus viel weniger regelmäßiger. Das heißt, die Kostenfunktion fällt nicht sanft und konstant ab bis es den Minimum erreicht, sondern die Kostenfunktion springt hoch und runter und wird nur im mittel kleiner.</a:t>
            </a:r>
          </a:p>
          <a:p>
            <a:r>
              <a:rPr lang="de-DE" baseline="0" dirty="0"/>
              <a:t>Für nichtkonvexe Kostenfunktionen hat </a:t>
            </a:r>
            <a:r>
              <a:rPr lang="de-DE" baseline="0" dirty="0" err="1"/>
              <a:t>Stochastic</a:t>
            </a:r>
            <a:r>
              <a:rPr lang="de-DE" baseline="0" dirty="0"/>
              <a:t> Gradient </a:t>
            </a:r>
            <a:r>
              <a:rPr lang="de-DE" baseline="0" dirty="0" err="1"/>
              <a:t>Descent</a:t>
            </a:r>
            <a:r>
              <a:rPr lang="de-DE" baseline="0" dirty="0"/>
              <a:t> bessere Chancen das globale Minimum zu finden als Batch-Gradient </a:t>
            </a:r>
            <a:r>
              <a:rPr lang="de-DE" baseline="0" dirty="0" err="1"/>
              <a:t>Descent</a:t>
            </a:r>
            <a:r>
              <a:rPr lang="de-DE" baseline="0" dirty="0"/>
              <a:t>.</a:t>
            </a:r>
          </a:p>
          <a:p>
            <a:r>
              <a:rPr lang="de-DE" baseline="0" dirty="0"/>
              <a:t>Zufälligkeit ist daher ein Fluchtmittel aus lokalen Minima, aber schlecht um sich beim globalen Minima nieder zu lassen.</a:t>
            </a:r>
          </a:p>
          <a:p>
            <a:r>
              <a:rPr lang="de-DE" baseline="0" dirty="0"/>
              <a:t>Eine Möglichkeit ist die </a:t>
            </a:r>
            <a:r>
              <a:rPr lang="de-DE" baseline="0" dirty="0" err="1"/>
              <a:t>Lernrate</a:t>
            </a:r>
            <a:r>
              <a:rPr lang="de-DE" baseline="0" dirty="0"/>
              <a:t> gemächlich zu verkleinern (</a:t>
            </a:r>
            <a:r>
              <a:rPr lang="de-DE" baseline="0" dirty="0" err="1"/>
              <a:t>simulated</a:t>
            </a:r>
            <a:r>
              <a:rPr lang="de-DE" baseline="0" dirty="0"/>
              <a:t> </a:t>
            </a:r>
            <a:r>
              <a:rPr lang="de-DE" baseline="0" dirty="0" err="1"/>
              <a:t>annealing</a:t>
            </a:r>
            <a:r>
              <a:rPr lang="de-DE" baseline="0" dirty="0"/>
              <a:t>).</a:t>
            </a:r>
          </a:p>
          <a:p>
            <a:r>
              <a:rPr lang="de-DE" baseline="0" dirty="0"/>
              <a:t>Keine Vektorformberechnung möglich.</a:t>
            </a:r>
          </a:p>
          <a:p>
            <a:endParaRPr lang="de-DE" baseline="0" dirty="0"/>
          </a:p>
          <a:p>
            <a:r>
              <a:rPr lang="de-DE" b="1" dirty="0"/>
              <a:t>Mini-Batch</a:t>
            </a:r>
            <a:r>
              <a:rPr lang="de-DE" b="1" baseline="0" dirty="0"/>
              <a:t> Gradient </a:t>
            </a:r>
            <a:r>
              <a:rPr lang="de-DE" b="1" baseline="0" dirty="0" err="1"/>
              <a:t>Descent</a:t>
            </a:r>
            <a:endParaRPr lang="de-DE" b="1" baseline="0" dirty="0"/>
          </a:p>
          <a:p>
            <a:pPr defTabSz="883493">
              <a:defRPr/>
            </a:pPr>
            <a:r>
              <a:rPr lang="de-DE" dirty="0"/>
              <a:t>Mini-Batch</a:t>
            </a:r>
            <a:r>
              <a:rPr lang="de-DE" baseline="0" dirty="0"/>
              <a:t> Gradient </a:t>
            </a:r>
            <a:r>
              <a:rPr lang="de-DE" baseline="0" dirty="0" err="1"/>
              <a:t>Descent</a:t>
            </a:r>
            <a:r>
              <a:rPr lang="de-DE" baseline="0" dirty="0"/>
              <a:t> nutzt ein kleines zufällige Menge (Mini-batches) an Trainingsinstanzen pro Schritt um die Gradienten zu berechnen</a:t>
            </a:r>
          </a:p>
          <a:p>
            <a:pPr defTabSz="883493">
              <a:defRPr/>
            </a:pPr>
            <a:r>
              <a:rPr lang="de-DE" baseline="0" dirty="0"/>
              <a:t>Und ist demnach eine Mischung aus den beiden vorherigen vorgestellten Methoden.</a:t>
            </a:r>
          </a:p>
          <a:p>
            <a:pPr defTabSz="883493">
              <a:defRPr/>
            </a:pPr>
            <a:r>
              <a:rPr lang="de-DE" baseline="0" dirty="0"/>
              <a:t>Dies ermöglicht ein </a:t>
            </a:r>
            <a:r>
              <a:rPr lang="de-DE" baseline="0" dirty="0" err="1"/>
              <a:t>Perfomance-boost</a:t>
            </a:r>
            <a:r>
              <a:rPr lang="de-DE" baseline="0" dirty="0"/>
              <a:t> gegenüber SGD.</a:t>
            </a:r>
          </a:p>
          <a:p>
            <a:pPr defTabSz="883493">
              <a:defRPr/>
            </a:pPr>
            <a:r>
              <a:rPr lang="de-DE" baseline="0" dirty="0"/>
              <a:t>Der Algorithmus ist im Parameterraum weniger unregelmäßig als bei SGD.</a:t>
            </a:r>
          </a:p>
          <a:p>
            <a:pPr defTabSz="883493">
              <a:defRPr/>
            </a:pPr>
            <a:r>
              <a:rPr lang="de-DE" baseline="0" dirty="0"/>
              <a:t>Die Flucht aus einem lokalen Minima ist nicht ganz so einfach wie bei SGD.</a:t>
            </a:r>
          </a:p>
          <a:p>
            <a:pPr defTabSz="883493">
              <a:defRPr/>
            </a:pPr>
            <a:endParaRPr lang="de-DE" baseline="0" dirty="0"/>
          </a:p>
          <a:p>
            <a:pPr defTabSz="883493">
              <a:defRPr/>
            </a:pPr>
            <a:r>
              <a:rPr lang="de-DE" b="1" baseline="0" dirty="0"/>
              <a:t>Learning Schedule</a:t>
            </a:r>
          </a:p>
          <a:p>
            <a:pPr defTabSz="883493">
              <a:defRPr/>
            </a:pPr>
            <a:r>
              <a:rPr lang="de-DE" baseline="0" dirty="0"/>
              <a:t>Wie bereits erwähnt, </a:t>
            </a:r>
          </a:p>
          <a:p>
            <a:pPr defTabSz="883493">
              <a:defRPr/>
            </a:pPr>
            <a:endParaRPr lang="de-DE" baseline="0" dirty="0"/>
          </a:p>
          <a:p>
            <a:pPr defTabSz="883493">
              <a:defRPr/>
            </a:pPr>
            <a:r>
              <a:rPr lang="de-DE" baseline="0" dirty="0"/>
              <a:t>https://ruder.io/optimizing-gradient-descent/index.html#stochasticgradientdescent</a:t>
            </a:r>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9264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dirty="0"/>
              <a:t>Nachdem</a:t>
            </a:r>
            <a:r>
              <a:rPr lang="de-DE" baseline="0" dirty="0"/>
              <a:t> Laden der Daten erhalten wir zwei </a:t>
            </a:r>
            <a:r>
              <a:rPr lang="de-DE" baseline="0" dirty="0" err="1"/>
              <a:t>Tuples</a:t>
            </a:r>
            <a:r>
              <a:rPr lang="de-DE" baseline="0" dirty="0"/>
              <a:t>.</a:t>
            </a:r>
          </a:p>
          <a:p>
            <a:r>
              <a:rPr lang="de-DE" baseline="0" dirty="0"/>
              <a:t>Das erste Tupel enthält den vollständigen Trainingsdatensatz (ohne Labels) </a:t>
            </a:r>
            <a:r>
              <a:rPr lang="de-DE" baseline="0" dirty="0" err="1"/>
              <a:t>X_train_full</a:t>
            </a:r>
            <a:r>
              <a:rPr lang="de-DE" baseline="0" dirty="0"/>
              <a:t> bestehend aus 60000 Graustufenbilder welche in einem 2-dimensionalen </a:t>
            </a:r>
            <a:r>
              <a:rPr lang="de-DE" baseline="0" dirty="0" err="1"/>
              <a:t>NumPy</a:t>
            </a:r>
            <a:r>
              <a:rPr lang="de-DE" baseline="0" dirty="0"/>
              <a:t>-Array gespeichert sind.</a:t>
            </a:r>
          </a:p>
          <a:p>
            <a:r>
              <a:rPr lang="de-DE" dirty="0"/>
              <a:t>Die Pixel-Intensitäten werden als ganze Zahlen (</a:t>
            </a:r>
            <a:r>
              <a:rPr lang="de-DE" dirty="0" err="1"/>
              <a:t>integers</a:t>
            </a:r>
            <a:r>
              <a:rPr lang="de-DE" dirty="0"/>
              <a:t>) von 0 bis 255 dargestellt anstelle</a:t>
            </a:r>
            <a:r>
              <a:rPr lang="de-DE" baseline="0" dirty="0"/>
              <a:t> von Gleitkommazahlen (</a:t>
            </a:r>
            <a:r>
              <a:rPr lang="de-DE" baseline="0" dirty="0" err="1"/>
              <a:t>floats</a:t>
            </a:r>
            <a:r>
              <a:rPr lang="de-DE" baseline="0" dirty="0"/>
              <a:t>).</a:t>
            </a:r>
          </a:p>
          <a:p>
            <a:r>
              <a:rPr lang="de-DE" baseline="0" dirty="0"/>
              <a:t>Im nächsten Schritt wird der vollständige Trainingsdatensatz weiter in ein Validierungsdatensatz und dem eigentlichen Trainingsdatensatz </a:t>
            </a:r>
            <a:r>
              <a:rPr lang="de-DE" baseline="0" dirty="0" err="1"/>
              <a:t>aufgeteit</a:t>
            </a:r>
            <a:r>
              <a:rPr lang="de-DE" baseline="0" dirty="0"/>
              <a:t>.</a:t>
            </a:r>
          </a:p>
          <a:p>
            <a:r>
              <a:rPr lang="de-DE" baseline="0" dirty="0"/>
              <a:t>Da wir das neuronale Netz mittels Gradient </a:t>
            </a:r>
            <a:r>
              <a:rPr lang="de-DE" baseline="0" dirty="0" err="1"/>
              <a:t>Descent</a:t>
            </a:r>
            <a:r>
              <a:rPr lang="de-DE" baseline="0" dirty="0"/>
              <a:t> trainieren muss die Eingabe skaliert werden. </a:t>
            </a:r>
          </a:p>
          <a:p>
            <a:r>
              <a:rPr lang="de-DE" baseline="0" dirty="0"/>
              <a:t>Diese werden im selben Schritt auf den Bereich zwischen 0 und 1 skaliert.</a:t>
            </a:r>
          </a:p>
          <a:p>
            <a:r>
              <a:rPr lang="de-DE" dirty="0"/>
              <a:t>Im</a:t>
            </a:r>
            <a:r>
              <a:rPr lang="de-DE" baseline="0" dirty="0"/>
              <a:t> vierten Schritt wird das Modell mit 2 versteckten Schichten erstellt.</a:t>
            </a:r>
          </a:p>
          <a:p>
            <a:r>
              <a:rPr lang="de-DE" baseline="0" dirty="0"/>
              <a:t>Gehen wir diesen Block Zeile für Zeile durch.</a:t>
            </a:r>
          </a:p>
          <a:p>
            <a:pPr marL="220873" indent="-220873">
              <a:buAutoNum type="arabicPeriod"/>
            </a:pPr>
            <a:r>
              <a:rPr lang="de-DE" baseline="0" dirty="0"/>
              <a:t>Die erste Zeile erstellt ein Sequentielles Modell, welches die einfachste Form von neuronalen Netzen in </a:t>
            </a:r>
            <a:r>
              <a:rPr lang="de-DE" baseline="0" dirty="0" err="1"/>
              <a:t>Keras</a:t>
            </a:r>
            <a:r>
              <a:rPr lang="de-DE" baseline="0" dirty="0"/>
              <a:t> darstellt (da die Schichten nacheinander miteinander verbunden werden).</a:t>
            </a:r>
            <a:br>
              <a:rPr lang="de-DE" baseline="0" dirty="0"/>
            </a:br>
            <a:r>
              <a:rPr lang="de-DE" baseline="0" dirty="0"/>
              <a:t>Ein Beispiel für nicht-sequentielle neuronale Netze sind sogenannte </a:t>
            </a:r>
            <a:r>
              <a:rPr lang="de-DE" b="1" baseline="0" dirty="0"/>
              <a:t>Wide &amp; </a:t>
            </a:r>
            <a:r>
              <a:rPr lang="de-DE" b="1" baseline="0" dirty="0" err="1"/>
              <a:t>Deep</a:t>
            </a:r>
            <a:r>
              <a:rPr lang="de-DE" baseline="0" dirty="0"/>
              <a:t> neuronale Netze, indem Verbindungen Schichten überspringen können.</a:t>
            </a:r>
            <a:br>
              <a:rPr lang="de-DE" baseline="0" dirty="0"/>
            </a:br>
            <a:r>
              <a:rPr lang="de-DE" baseline="0" dirty="0"/>
              <a:t>Diese Netze werden mittels der </a:t>
            </a:r>
            <a:r>
              <a:rPr lang="de-DE" b="1" baseline="0" dirty="0" err="1"/>
              <a:t>Functional</a:t>
            </a:r>
            <a:r>
              <a:rPr lang="de-DE" b="1" baseline="0" dirty="0"/>
              <a:t> API </a:t>
            </a:r>
            <a:r>
              <a:rPr lang="de-DE" baseline="0" dirty="0"/>
              <a:t>anstatt mit der </a:t>
            </a:r>
            <a:r>
              <a:rPr lang="de-DE" b="1" baseline="0" dirty="0" err="1"/>
              <a:t>Sequential</a:t>
            </a:r>
            <a:r>
              <a:rPr lang="de-DE" b="1" baseline="0" dirty="0"/>
              <a:t> API </a:t>
            </a:r>
            <a:r>
              <a:rPr lang="de-DE" baseline="0" dirty="0"/>
              <a:t>definiert – hier nicht gezeigt.</a:t>
            </a:r>
          </a:p>
          <a:p>
            <a:pPr marL="220873" indent="-220873">
              <a:buAutoNum type="arabicPeriod"/>
            </a:pPr>
            <a:r>
              <a:rPr lang="de-DE" baseline="0" dirty="0"/>
              <a:t>Fügt die sogenannte Eingabeschicht dem Modell hinzu. Die 28x28P Pixel werden zuvor mit der </a:t>
            </a:r>
            <a:r>
              <a:rPr lang="de-DE" i="1" baseline="0" dirty="0" err="1"/>
              <a:t>Flatten</a:t>
            </a:r>
            <a:r>
              <a:rPr lang="de-DE" baseline="0" dirty="0"/>
              <a:t>-Methode auf ein 1D-Array konvertiert. Dies ist äquivalent zu </a:t>
            </a:r>
            <a:r>
              <a:rPr lang="de-DE" i="1" baseline="0" dirty="0" err="1"/>
              <a:t>X.reshape</a:t>
            </a:r>
            <a:r>
              <a:rPr lang="de-DE" i="1" baseline="0" dirty="0"/>
              <a:t>(-1,1)</a:t>
            </a:r>
            <a:r>
              <a:rPr lang="de-DE" baseline="0" dirty="0"/>
              <a:t>.</a:t>
            </a:r>
            <a:br>
              <a:rPr lang="de-DE" baseline="0" dirty="0"/>
            </a:br>
            <a:r>
              <a:rPr lang="de-DE" baseline="0" dirty="0"/>
              <a:t>Diese Schicht verfügt über keine Parameter und dient nur zur Vorverarbeitung.</a:t>
            </a:r>
            <a:br>
              <a:rPr lang="de-DE" baseline="0" dirty="0"/>
            </a:br>
            <a:r>
              <a:rPr lang="de-DE" baseline="0" dirty="0"/>
              <a:t>Eine Alternative wäre </a:t>
            </a:r>
            <a:r>
              <a:rPr lang="de-DE" i="1" baseline="0" dirty="0" err="1"/>
              <a:t>keras.layers.InputLayer</a:t>
            </a:r>
            <a:r>
              <a:rPr lang="de-DE" baseline="0" dirty="0"/>
              <a:t> als erste Schicht zu definieren mit </a:t>
            </a:r>
            <a:r>
              <a:rPr lang="de-DE" i="1" baseline="0" dirty="0" err="1"/>
              <a:t>input_shape</a:t>
            </a:r>
            <a:r>
              <a:rPr lang="de-DE" i="1" baseline="0" dirty="0"/>
              <a:t>=[28,28]</a:t>
            </a:r>
            <a:r>
              <a:rPr lang="de-DE" baseline="0" dirty="0"/>
              <a:t>.</a:t>
            </a:r>
          </a:p>
          <a:p>
            <a:pPr marL="220873" indent="-220873">
              <a:buAutoNum type="arabicPeriod"/>
            </a:pPr>
            <a:r>
              <a:rPr lang="de-DE" baseline="0" dirty="0"/>
              <a:t>Als nächstes wird dem Modell eine versteckte Schicht mit 300 Neuronen und der </a:t>
            </a:r>
            <a:r>
              <a:rPr lang="de-DE" baseline="0" dirty="0" err="1"/>
              <a:t>ReLU</a:t>
            </a:r>
            <a:r>
              <a:rPr lang="de-DE" baseline="0" dirty="0"/>
              <a:t> Aktivierungsfunktion hinzugefügt.</a:t>
            </a:r>
            <a:br>
              <a:rPr lang="de-DE" baseline="0" dirty="0"/>
            </a:br>
            <a:r>
              <a:rPr lang="de-DE" baseline="0" dirty="0"/>
              <a:t>Diese Schicht ist eine sogenannte </a:t>
            </a:r>
            <a:r>
              <a:rPr lang="de-DE" baseline="0" dirty="0" err="1"/>
              <a:t>Dense</a:t>
            </a:r>
            <a:r>
              <a:rPr lang="de-DE" baseline="0" dirty="0"/>
              <a:t> Layer, welche ihre eigene Gewichtsmatrix verwaltet, welche alle Verbindungen zwischen den Neuronen und ihren Eingaben enthält.</a:t>
            </a:r>
          </a:p>
          <a:p>
            <a:pPr marL="220873" indent="-220873">
              <a:buAutoNum type="arabicPeriod"/>
            </a:pPr>
            <a:r>
              <a:rPr lang="de-DE" baseline="0" dirty="0"/>
              <a:t>Wir fügen eine weitere </a:t>
            </a:r>
            <a:r>
              <a:rPr lang="de-DE" i="1" baseline="0" dirty="0" err="1"/>
              <a:t>Dense</a:t>
            </a:r>
            <a:r>
              <a:rPr lang="de-DE" i="1" baseline="0" dirty="0"/>
              <a:t> Layer </a:t>
            </a:r>
            <a:r>
              <a:rPr lang="de-DE" baseline="0" dirty="0"/>
              <a:t>aus 100 Neuronen und der selben Aktivierungsfunktion hinzu.</a:t>
            </a:r>
          </a:p>
          <a:p>
            <a:pPr marL="220873" indent="-220873">
              <a:buAutoNum type="arabicPeriod"/>
            </a:pPr>
            <a:r>
              <a:rPr lang="de-DE" baseline="0" dirty="0"/>
              <a:t>Zuletzt wird eine </a:t>
            </a:r>
            <a:r>
              <a:rPr lang="de-DE" i="1" baseline="0" dirty="0" err="1"/>
              <a:t>Dense</a:t>
            </a:r>
            <a:r>
              <a:rPr lang="de-DE" i="1" baseline="0" dirty="0"/>
              <a:t> Layer </a:t>
            </a:r>
            <a:r>
              <a:rPr lang="de-DE" baseline="0" dirty="0"/>
              <a:t>mit 10 Neuronen und der </a:t>
            </a:r>
            <a:r>
              <a:rPr lang="de-DE" baseline="0" dirty="0" err="1"/>
              <a:t>Softmax</a:t>
            </a:r>
            <a:r>
              <a:rPr lang="de-DE" baseline="0" dirty="0"/>
              <a:t>-Funktion hinzugefügt.</a:t>
            </a:r>
          </a:p>
          <a:p>
            <a:pPr marL="220873" indent="-220873">
              <a:buAutoNum type="arabicPeriod"/>
            </a:pPr>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24</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73148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dirty="0"/>
              <a:t>Nachdem</a:t>
            </a:r>
            <a:r>
              <a:rPr lang="de-DE" baseline="0" dirty="0"/>
              <a:t> Laden der Daten erhalten wir zwei </a:t>
            </a:r>
            <a:r>
              <a:rPr lang="de-DE" baseline="0" dirty="0" err="1"/>
              <a:t>Tuples</a:t>
            </a:r>
            <a:r>
              <a:rPr lang="de-DE" baseline="0" dirty="0"/>
              <a:t>.</a:t>
            </a:r>
          </a:p>
          <a:p>
            <a:r>
              <a:rPr lang="de-DE" baseline="0" dirty="0"/>
              <a:t>Das erste Tupel enthält den vollständigen Trainingsdatensatz (ohne Labels) </a:t>
            </a:r>
            <a:r>
              <a:rPr lang="de-DE" baseline="0" dirty="0" err="1"/>
              <a:t>X_train_full</a:t>
            </a:r>
            <a:r>
              <a:rPr lang="de-DE" baseline="0" dirty="0"/>
              <a:t> bestehend aus 60000 Graustufenbilder welche in einem 2-dimensionalen </a:t>
            </a:r>
            <a:r>
              <a:rPr lang="de-DE" baseline="0" dirty="0" err="1"/>
              <a:t>NumPy</a:t>
            </a:r>
            <a:r>
              <a:rPr lang="de-DE" baseline="0" dirty="0"/>
              <a:t>-Array gespeichert sind.</a:t>
            </a:r>
          </a:p>
          <a:p>
            <a:r>
              <a:rPr lang="de-DE" dirty="0"/>
              <a:t>Die Pixel-Intensitäten werden als ganze Zahlen (</a:t>
            </a:r>
            <a:r>
              <a:rPr lang="de-DE" dirty="0" err="1"/>
              <a:t>integers</a:t>
            </a:r>
            <a:r>
              <a:rPr lang="de-DE" dirty="0"/>
              <a:t>) von 0 bis 255 dargestellt anstelle</a:t>
            </a:r>
            <a:r>
              <a:rPr lang="de-DE" baseline="0" dirty="0"/>
              <a:t> von Gleitkommazahlen (</a:t>
            </a:r>
            <a:r>
              <a:rPr lang="de-DE" baseline="0" dirty="0" err="1"/>
              <a:t>floats</a:t>
            </a:r>
            <a:r>
              <a:rPr lang="de-DE" baseline="0" dirty="0"/>
              <a:t>).</a:t>
            </a:r>
          </a:p>
          <a:p>
            <a:r>
              <a:rPr lang="de-DE" baseline="0" dirty="0"/>
              <a:t>Im nächsten Schritt wird der vollständige Trainingsdatensatz weiter in ein Validierungsdatensatz und dem eigentlichen Trainingsdatensatz </a:t>
            </a:r>
            <a:r>
              <a:rPr lang="de-DE" baseline="0" dirty="0" err="1"/>
              <a:t>aufgeteit</a:t>
            </a:r>
            <a:r>
              <a:rPr lang="de-DE" baseline="0" dirty="0"/>
              <a:t>.</a:t>
            </a:r>
          </a:p>
          <a:p>
            <a:r>
              <a:rPr lang="de-DE" baseline="0" dirty="0"/>
              <a:t>Da wir das neuronale Netz mittels Gradient </a:t>
            </a:r>
            <a:r>
              <a:rPr lang="de-DE" baseline="0" dirty="0" err="1"/>
              <a:t>Descent</a:t>
            </a:r>
            <a:r>
              <a:rPr lang="de-DE" baseline="0" dirty="0"/>
              <a:t> trainieren muss die Eingabe skaliert werden. </a:t>
            </a:r>
          </a:p>
          <a:p>
            <a:r>
              <a:rPr lang="de-DE" baseline="0" dirty="0"/>
              <a:t>Diese werden im selben Schritt auf den Bereich zwischen 0 und 1 skaliert.</a:t>
            </a:r>
          </a:p>
          <a:p>
            <a:r>
              <a:rPr lang="de-DE" dirty="0"/>
              <a:t>Im</a:t>
            </a:r>
            <a:r>
              <a:rPr lang="de-DE" baseline="0" dirty="0"/>
              <a:t> vierten Schritt wird das Modell mit 2 versteckten Schichten erstellt.</a:t>
            </a:r>
          </a:p>
          <a:p>
            <a:r>
              <a:rPr lang="de-DE" baseline="0" dirty="0"/>
              <a:t>Gehen wir diesen Block Zeile für Zeile durch.</a:t>
            </a:r>
          </a:p>
          <a:p>
            <a:pPr marL="220873" indent="-220873">
              <a:buAutoNum type="arabicPeriod"/>
            </a:pPr>
            <a:r>
              <a:rPr lang="de-DE" baseline="0" dirty="0"/>
              <a:t>Die erste Zeile erstellt ein Sequentielles Modell, welches die einfachste Form von neuronalen Netzen in </a:t>
            </a:r>
            <a:r>
              <a:rPr lang="de-DE" baseline="0" dirty="0" err="1"/>
              <a:t>Keras</a:t>
            </a:r>
            <a:r>
              <a:rPr lang="de-DE" baseline="0" dirty="0"/>
              <a:t> darstellt (da die Schichten nacheinander miteinander verbunden werden).</a:t>
            </a:r>
            <a:br>
              <a:rPr lang="de-DE" baseline="0" dirty="0"/>
            </a:br>
            <a:r>
              <a:rPr lang="de-DE" baseline="0" dirty="0"/>
              <a:t>Ein Beispiel für nicht-sequentielle neuronale Netze sind sogenannte </a:t>
            </a:r>
            <a:r>
              <a:rPr lang="de-DE" b="1" baseline="0" dirty="0"/>
              <a:t>Wide &amp; </a:t>
            </a:r>
            <a:r>
              <a:rPr lang="de-DE" b="1" baseline="0" dirty="0" err="1"/>
              <a:t>Deep</a:t>
            </a:r>
            <a:r>
              <a:rPr lang="de-DE" baseline="0" dirty="0"/>
              <a:t> neuronale Netze, indem Verbindungen Schichten überspringen können.</a:t>
            </a:r>
            <a:br>
              <a:rPr lang="de-DE" baseline="0" dirty="0"/>
            </a:br>
            <a:r>
              <a:rPr lang="de-DE" baseline="0" dirty="0"/>
              <a:t>Diese Netze werden mittels der </a:t>
            </a:r>
            <a:r>
              <a:rPr lang="de-DE" b="1" baseline="0" dirty="0" err="1"/>
              <a:t>Functional</a:t>
            </a:r>
            <a:r>
              <a:rPr lang="de-DE" b="1" baseline="0" dirty="0"/>
              <a:t> API </a:t>
            </a:r>
            <a:r>
              <a:rPr lang="de-DE" baseline="0" dirty="0"/>
              <a:t>anstatt mit der </a:t>
            </a:r>
            <a:r>
              <a:rPr lang="de-DE" b="1" baseline="0" dirty="0" err="1"/>
              <a:t>Sequential</a:t>
            </a:r>
            <a:r>
              <a:rPr lang="de-DE" b="1" baseline="0" dirty="0"/>
              <a:t> API </a:t>
            </a:r>
            <a:r>
              <a:rPr lang="de-DE" baseline="0" dirty="0"/>
              <a:t>definiert – hier nicht gezeigt.</a:t>
            </a:r>
          </a:p>
          <a:p>
            <a:pPr marL="220873" indent="-220873">
              <a:buAutoNum type="arabicPeriod"/>
            </a:pPr>
            <a:r>
              <a:rPr lang="de-DE" baseline="0" dirty="0"/>
              <a:t>Fügt die sogenannte Eingabeschicht dem Modell hinzu. Die 28x28P Pixel werden zuvor mit der </a:t>
            </a:r>
            <a:r>
              <a:rPr lang="de-DE" i="1" baseline="0" dirty="0" err="1"/>
              <a:t>Flatten</a:t>
            </a:r>
            <a:r>
              <a:rPr lang="de-DE" baseline="0" dirty="0"/>
              <a:t>-Methode auf ein 1D-Array konvertiert. Dies ist äquivalent zu </a:t>
            </a:r>
            <a:r>
              <a:rPr lang="de-DE" i="1" baseline="0" dirty="0" err="1"/>
              <a:t>X.reshape</a:t>
            </a:r>
            <a:r>
              <a:rPr lang="de-DE" i="1" baseline="0" dirty="0"/>
              <a:t>(-1,1)</a:t>
            </a:r>
            <a:r>
              <a:rPr lang="de-DE" baseline="0" dirty="0"/>
              <a:t>.</a:t>
            </a:r>
            <a:br>
              <a:rPr lang="de-DE" baseline="0" dirty="0"/>
            </a:br>
            <a:r>
              <a:rPr lang="de-DE" baseline="0" dirty="0"/>
              <a:t>Diese Schicht verfügt über keine Parameter und dient nur zur Vorverarbeitung.</a:t>
            </a:r>
            <a:br>
              <a:rPr lang="de-DE" baseline="0" dirty="0"/>
            </a:br>
            <a:r>
              <a:rPr lang="de-DE" baseline="0" dirty="0"/>
              <a:t>Eine Alternative wäre </a:t>
            </a:r>
            <a:r>
              <a:rPr lang="de-DE" i="1" baseline="0" dirty="0" err="1"/>
              <a:t>keras.layers.InputLayer</a:t>
            </a:r>
            <a:r>
              <a:rPr lang="de-DE" baseline="0" dirty="0"/>
              <a:t> als erste Schicht zu definieren mit </a:t>
            </a:r>
            <a:r>
              <a:rPr lang="de-DE" i="1" baseline="0" dirty="0" err="1"/>
              <a:t>input_shape</a:t>
            </a:r>
            <a:r>
              <a:rPr lang="de-DE" i="1" baseline="0" dirty="0"/>
              <a:t>=[28,28]</a:t>
            </a:r>
            <a:r>
              <a:rPr lang="de-DE" baseline="0" dirty="0"/>
              <a:t>.</a:t>
            </a:r>
          </a:p>
          <a:p>
            <a:pPr marL="220873" indent="-220873">
              <a:buAutoNum type="arabicPeriod"/>
            </a:pPr>
            <a:r>
              <a:rPr lang="de-DE" baseline="0" dirty="0"/>
              <a:t>Als nächstes wird dem Modell eine versteckte Schicht mit 300 Neuronen und der </a:t>
            </a:r>
            <a:r>
              <a:rPr lang="de-DE" baseline="0" dirty="0" err="1"/>
              <a:t>ReLU</a:t>
            </a:r>
            <a:r>
              <a:rPr lang="de-DE" baseline="0" dirty="0"/>
              <a:t> Aktivierungsfunktion hinzugefügt.</a:t>
            </a:r>
            <a:br>
              <a:rPr lang="de-DE" baseline="0" dirty="0"/>
            </a:br>
            <a:r>
              <a:rPr lang="de-DE" baseline="0" dirty="0"/>
              <a:t>Diese Schicht ist eine sogenannte </a:t>
            </a:r>
            <a:r>
              <a:rPr lang="de-DE" baseline="0" dirty="0" err="1"/>
              <a:t>Dense</a:t>
            </a:r>
            <a:r>
              <a:rPr lang="de-DE" baseline="0" dirty="0"/>
              <a:t> Layer, welche ihre eigene Gewichtsmatrix verwaltet, welche alle Verbindungen zwischen den Neuronen und ihren Eingaben enthält.</a:t>
            </a:r>
          </a:p>
          <a:p>
            <a:pPr marL="220873" indent="-220873">
              <a:buAutoNum type="arabicPeriod"/>
            </a:pPr>
            <a:r>
              <a:rPr lang="de-DE" baseline="0" dirty="0"/>
              <a:t>Wir fügen eine weitere </a:t>
            </a:r>
            <a:r>
              <a:rPr lang="de-DE" i="1" baseline="0" dirty="0" err="1"/>
              <a:t>Dense</a:t>
            </a:r>
            <a:r>
              <a:rPr lang="de-DE" i="1" baseline="0" dirty="0"/>
              <a:t> Layer </a:t>
            </a:r>
            <a:r>
              <a:rPr lang="de-DE" baseline="0" dirty="0"/>
              <a:t>aus 100 Neuronen und der selben Aktivierungsfunktion hinzu.</a:t>
            </a:r>
          </a:p>
          <a:p>
            <a:pPr marL="220873" indent="-220873">
              <a:buAutoNum type="arabicPeriod"/>
            </a:pPr>
            <a:r>
              <a:rPr lang="de-DE" baseline="0" dirty="0"/>
              <a:t>Zuletzt wird eine </a:t>
            </a:r>
            <a:r>
              <a:rPr lang="de-DE" i="1" baseline="0" dirty="0" err="1"/>
              <a:t>Dense</a:t>
            </a:r>
            <a:r>
              <a:rPr lang="de-DE" i="1" baseline="0" dirty="0"/>
              <a:t> Layer </a:t>
            </a:r>
            <a:r>
              <a:rPr lang="de-DE" baseline="0" dirty="0"/>
              <a:t>mit 10 Neuronen und der </a:t>
            </a:r>
            <a:r>
              <a:rPr lang="de-DE" baseline="0" dirty="0" err="1"/>
              <a:t>Softmax</a:t>
            </a:r>
            <a:r>
              <a:rPr lang="de-DE" baseline="0" dirty="0"/>
              <a:t>-Funktion hinzugefügt.</a:t>
            </a:r>
          </a:p>
          <a:p>
            <a:pPr marL="220873" indent="-220873">
              <a:buAutoNum type="arabicPeriod"/>
            </a:pPr>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7937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Backpropagation - Mathematisch</a:t>
            </a:r>
            <a:endParaRPr lang="de-DE" b="1" dirty="0"/>
          </a:p>
          <a:p>
            <a:endParaRPr lang="de-DE" dirty="0"/>
          </a:p>
          <a:p>
            <a:r>
              <a:rPr lang="en-US" dirty="0"/>
              <a:t>To understand how the mesh is trained, i.e. to adjust the weights of the mesh so that the error of the mesh is minimized, let's first look at the following example.
If we propagate a single training instance forward through the net, we get an output at the end of the net.
The discrepancy between the output of the mesh and the target value is called an error and is given by the cost function C.
In the next step, we want to change the weights so that the error is minimized.
The catch now is that this error does not tell us how to change the weights of the individual neurons (</a:t>
            </a:r>
            <a:r>
              <a:rPr lang="en-US" dirty="0" err="1"/>
              <a:t>e.B.</a:t>
            </a:r>
            <a:r>
              <a:rPr lang="en-US" dirty="0"/>
              <a:t> in the middle of the network).
Here we have to propagate the error backwards through the net. This is called back propagation.
</a:t>
            </a:r>
            <a:endParaRPr lang="de-DE" dirty="0"/>
          </a:p>
          <a:p>
            <a:endParaRPr lang="de-DE" dirty="0"/>
          </a:p>
          <a:p>
            <a:endParaRPr lang="de-DE" baseline="0" dirty="0"/>
          </a:p>
          <a:p>
            <a:r>
              <a:rPr lang="de-DE" b="1" baseline="0" dirty="0"/>
              <a:t>Minimieren der Kostenfunktion:</a:t>
            </a:r>
          </a:p>
          <a:p>
            <a:r>
              <a:rPr lang="en-US" b="0" baseline="0" dirty="0"/>
              <a:t>We have already learned some cost functions J.
On the right is an example of the square cost function shown.
We see that this depends on activation a.
To minimize the cost function, the two partial derivatives of the cost function C must be calculated according to the weights and the bias.
The partial derivatives describe how much the cost function changes depending on the weights or the bias.
</a:t>
            </a:r>
            <a:endParaRPr lang="de-DE" baseline="0" dirty="0"/>
          </a:p>
          <a:p>
            <a:r>
              <a:rPr lang="de-DE" b="1" baseline="0" dirty="0"/>
              <a:t>Merke</a:t>
            </a:r>
            <a:r>
              <a:rPr lang="de-DE" baseline="0" dirty="0"/>
              <a:t> </a:t>
            </a:r>
          </a:p>
          <a:p>
            <a:r>
              <a:rPr lang="en-US" baseline="0" dirty="0"/>
              <a:t>Shows the general formula of the activation function a.
And MSE 
</a:t>
            </a:r>
            <a:endParaRPr lang="de-DE" baseline="0" dirty="0"/>
          </a:p>
          <a:p>
            <a:endParaRPr lang="de-DE" baseline="0" dirty="0"/>
          </a:p>
          <a:p>
            <a:r>
              <a:rPr lang="de-DE" baseline="0" dirty="0"/>
              <a:t>Quellen</a:t>
            </a:r>
          </a:p>
          <a:p>
            <a:r>
              <a:rPr lang="de-DE" dirty="0">
                <a:hlinkClick r:id="rId3"/>
              </a:rPr>
              <a:t>http://neuralnetworksanddeeplearning.com/chap2.html</a:t>
            </a:r>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26</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05166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Backpropagation - Mathematisch</a:t>
                </a:r>
                <a:endParaRPr lang="de-DE" b="1" dirty="0"/>
              </a:p>
              <a:p>
                <a:endParaRPr lang="de-DE" b="1" baseline="0" dirty="0"/>
              </a:p>
              <a:p>
                <a:r>
                  <a:rPr lang="de-DE" b="1" baseline="0" dirty="0" err="1"/>
                  <a:t>Neuronenfehler</a:t>
                </a:r>
                <a:endParaRPr lang="de-DE" b="1" baseline="0" dirty="0"/>
              </a:p>
              <a:p>
                <a:r>
                  <a:rPr lang="de-DE" dirty="0"/>
                  <a:t>Bei der Backpropagation geht es also darum, zu verstehen, wie eine Änderung der Gewichte und Verzerrungen in einem Netzwerk die Kostenfunktion verändert.</a:t>
                </a:r>
              </a:p>
              <a:p>
                <a:r>
                  <a:rPr lang="de-DE" dirty="0"/>
                  <a:t>Mathematisch bedeutet dies die Berechnung der partiellen Ableitungen der Kostenfunktion a) nach den Gewichten und b) nach dem Bias.</a:t>
                </a:r>
              </a:p>
              <a:p>
                <a:r>
                  <a:rPr lang="de-DE" dirty="0"/>
                  <a:t>Um dies einfacher</a:t>
                </a:r>
                <a:r>
                  <a:rPr lang="de-DE" baseline="0" dirty="0"/>
                  <a:t> zu gestalten, wird eine neue Zwischengröße – der </a:t>
                </a:r>
                <a:r>
                  <a:rPr lang="de-DE" baseline="0" dirty="0" err="1"/>
                  <a:t>Neuronenfehler</a:t>
                </a:r>
                <a:r>
                  <a:rPr lang="de-DE" baseline="0" dirty="0"/>
                  <a:t> eingeführt:</a:t>
                </a:r>
              </a:p>
              <a:p>
                <a:endParaRPr lang="de-DE" baseline="0" dirty="0"/>
              </a:p>
              <a:p>
                <a:r>
                  <a:rPr lang="de-DE" b="1" baseline="0" dirty="0"/>
                  <a:t>Der </a:t>
                </a:r>
                <a:r>
                  <a:rPr lang="de-DE" b="1" baseline="0" dirty="0" err="1"/>
                  <a:t>Neuronenfehler</a:t>
                </a:r>
                <a14:m>
                  <m:oMath xmlns:m="http://schemas.openxmlformats.org/officeDocument/2006/math">
                    <m:sSubSup>
                      <m:sSubSupPr>
                        <m:ctrlPr>
                          <a:rPr lang="de-DE" b="1" i="1" smtClean="0">
                            <a:latin typeface="Cambria Math" panose="02040503050406030204" pitchFamily="18" charset="0"/>
                          </a:rPr>
                        </m:ctrlPr>
                      </m:sSubSupPr>
                      <m:e>
                        <m:r>
                          <a:rPr lang="de-DE" b="1" i="1" smtClean="0">
                            <a:latin typeface="Cambria Math" panose="02040503050406030204" pitchFamily="18" charset="0"/>
                          </a:rPr>
                          <m:t> </m:t>
                        </m:r>
                        <m:r>
                          <a:rPr lang="de-DE" b="1" i="1">
                            <a:latin typeface="Cambria Math" panose="02040503050406030204" pitchFamily="18" charset="0"/>
                          </a:rPr>
                          <m:t>𝜹</m:t>
                        </m:r>
                      </m:e>
                      <m:sub>
                        <m:r>
                          <a:rPr lang="de-DE" b="1" i="1">
                            <a:latin typeface="Cambria Math" panose="02040503050406030204" pitchFamily="18" charset="0"/>
                          </a:rPr>
                          <m:t>𝒋</m:t>
                        </m:r>
                      </m:sub>
                      <m:sup>
                        <m:r>
                          <a:rPr lang="de-DE" b="1" i="1" smtClean="0">
                            <a:latin typeface="Cambria Math" panose="02040503050406030204" pitchFamily="18" charset="0"/>
                          </a:rPr>
                          <m:t>ℓ</m:t>
                        </m:r>
                      </m:sup>
                    </m:sSubSup>
                    <m:r>
                      <a:rPr lang="de-DE" b="0" i="0" smtClean="0">
                        <a:latin typeface="Cambria Math" panose="02040503050406030204" pitchFamily="18" charset="0"/>
                      </a:rPr>
                      <m:t>:</m:t>
                    </m:r>
                  </m:oMath>
                </a14:m>
                <a:endParaRPr lang="de-DE" b="0" dirty="0"/>
              </a:p>
              <a:p>
                <a:r>
                  <a:rPr lang="de-DE" baseline="0" dirty="0"/>
                  <a:t>-&gt; Beschreibt den Fehler der j-</a:t>
                </a:r>
                <a:r>
                  <a:rPr lang="de-DE" baseline="0" dirty="0" err="1"/>
                  <a:t>ten</a:t>
                </a:r>
                <a:r>
                  <a:rPr lang="de-DE" baseline="0" dirty="0"/>
                  <a:t> Neurone in der </a:t>
                </a:r>
                <a14:m>
                  <m:oMath xmlns:m="http://schemas.openxmlformats.org/officeDocument/2006/math">
                    <m:r>
                      <a:rPr lang="de-DE" i="1" smtClean="0">
                        <a:latin typeface="Cambria Math" panose="02040503050406030204" pitchFamily="18" charset="0"/>
                      </a:rPr>
                      <m:t>ℓ</m:t>
                    </m:r>
                  </m:oMath>
                </a14:m>
                <a:r>
                  <a:rPr lang="de-DE" i="1" dirty="0"/>
                  <a:t>-</a:t>
                </a:r>
                <a:r>
                  <a:rPr lang="de-DE" dirty="0"/>
                  <a:t>ten Schicht.</a:t>
                </a:r>
              </a:p>
              <a:p>
                <a:r>
                  <a:rPr lang="de-DE" dirty="0"/>
                  <a:t>Der </a:t>
                </a:r>
                <a:r>
                  <a:rPr lang="de-DE" dirty="0" err="1"/>
                  <a:t>Neuronenfehler</a:t>
                </a:r>
                <a:r>
                  <a:rPr lang="de-DE" dirty="0"/>
                  <a:t> </a:t>
                </a:r>
                <a14:m>
                  <m:oMath xmlns:m="http://schemas.openxmlformats.org/officeDocument/2006/math">
                    <m:sSubSup>
                      <m:sSubSupPr>
                        <m:ctrlPr>
                          <a:rPr lang="de-DE" b="0" i="1" smtClean="0">
                            <a:latin typeface="Cambria Math" panose="02040503050406030204" pitchFamily="18" charset="0"/>
                          </a:rPr>
                        </m:ctrlPr>
                      </m:sSubSupPr>
                      <m:e>
                        <m:r>
                          <a:rPr lang="de-DE" b="0" i="1">
                            <a:latin typeface="Cambria Math" panose="02040503050406030204" pitchFamily="18" charset="0"/>
                          </a:rPr>
                          <m:t>𝛿</m:t>
                        </m:r>
                      </m:e>
                      <m:sub>
                        <m:r>
                          <a:rPr lang="de-DE" b="0" i="1">
                            <a:latin typeface="Cambria Math" panose="02040503050406030204" pitchFamily="18" charset="0"/>
                          </a:rPr>
                          <m:t>𝑗</m:t>
                        </m:r>
                      </m:sub>
                      <m:sup>
                        <m:r>
                          <a:rPr lang="de-DE" b="0" i="1" smtClean="0">
                            <a:latin typeface="Cambria Math" panose="02040503050406030204" pitchFamily="18" charset="0"/>
                          </a:rPr>
                          <m:t>ℓ</m:t>
                        </m:r>
                      </m:sup>
                    </m:sSubSup>
                  </m:oMath>
                </a14:m>
                <a:r>
                  <a:rPr lang="de-DE" b="0" dirty="0"/>
                  <a:t> ist</a:t>
                </a:r>
                <a:r>
                  <a:rPr lang="de-DE" b="0" baseline="0" dirty="0"/>
                  <a:t> definiert als die Ableitung der Kostenfunktion nach z.</a:t>
                </a:r>
              </a:p>
              <a:p>
                <a14:m>
                  <m:oMath xmlns:m="http://schemas.openxmlformats.org/officeDocument/2006/math">
                    <m:sSubSup>
                      <m:sSubSupPr>
                        <m:ctrlPr>
                          <a:rPr lang="de-DE" b="0" i="1" baseline="0" smtClean="0">
                            <a:latin typeface="Cambria Math" panose="02040503050406030204" pitchFamily="18" charset="0"/>
                          </a:rPr>
                        </m:ctrlPr>
                      </m:sSubSupPr>
                      <m:e>
                        <m:r>
                          <a:rPr lang="de-DE" b="0" i="1" baseline="0" smtClean="0">
                            <a:latin typeface="Cambria Math" panose="02040503050406030204" pitchFamily="18" charset="0"/>
                          </a:rPr>
                          <m:t>𝑧</m:t>
                        </m:r>
                      </m:e>
                      <m:sub>
                        <m:r>
                          <a:rPr lang="de-DE" b="0" i="1" baseline="0" smtClean="0">
                            <a:latin typeface="Cambria Math" panose="02040503050406030204" pitchFamily="18" charset="0"/>
                          </a:rPr>
                          <m:t>𝑗</m:t>
                        </m:r>
                      </m:sub>
                      <m:sup>
                        <m:r>
                          <a:rPr lang="de-DE" b="0" i="1" baseline="0" smtClean="0">
                            <a:latin typeface="Cambria Math" panose="02040503050406030204" pitchFamily="18" charset="0"/>
                          </a:rPr>
                          <m:t>ℓ</m:t>
                        </m:r>
                      </m:sup>
                    </m:sSubSup>
                  </m:oMath>
                </a14:m>
                <a:r>
                  <a:rPr lang="de-DE" b="0" baseline="0" dirty="0"/>
                  <a:t> ist dabei die gewichtete Summe der j-</a:t>
                </a:r>
                <a:r>
                  <a:rPr lang="de-DE" b="0" baseline="0" dirty="0" err="1"/>
                  <a:t>ten</a:t>
                </a:r>
                <a:r>
                  <a:rPr lang="de-DE" b="0" baseline="0" dirty="0"/>
                  <a:t> Neurone aus der </a:t>
                </a:r>
                <a14:m>
                  <m:oMath xmlns:m="http://schemas.openxmlformats.org/officeDocument/2006/math">
                    <m:r>
                      <a:rPr lang="de-DE" b="0" i="1" baseline="0" smtClean="0">
                        <a:latin typeface="Cambria Math" panose="02040503050406030204" pitchFamily="18" charset="0"/>
                      </a:rPr>
                      <m:t>ℓ</m:t>
                    </m:r>
                  </m:oMath>
                </a14:m>
                <a:r>
                  <a:rPr lang="de-DE" b="0" baseline="0" dirty="0"/>
                  <a:t>-ten Schicht.</a:t>
                </a:r>
                <a:endParaRPr lang="de-DE"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a:t>Backpropagation - Mathematisch</a:t>
                </a:r>
                <a:endParaRPr lang="de-DE" b="1" dirty="0"/>
              </a:p>
              <a:p>
                <a:endParaRPr lang="de-DE" b="1" baseline="0" dirty="0"/>
              </a:p>
              <a:p>
                <a:r>
                  <a:rPr lang="de-DE" b="1" baseline="0" dirty="0" err="1"/>
                  <a:t>Neuronenfehler</a:t>
                </a:r>
                <a:endParaRPr lang="de-DE" b="1" baseline="0" dirty="0"/>
              </a:p>
              <a:p>
                <a:r>
                  <a:rPr lang="de-DE" dirty="0"/>
                  <a:t>Bei der Backpropagation geht es also darum, zu verstehen, wie eine Änderung der Gewichte und Verzerrungen in einem Netzwerk die Kostenfunktion verändert.</a:t>
                </a:r>
              </a:p>
              <a:p>
                <a:r>
                  <a:rPr lang="de-DE" dirty="0"/>
                  <a:t>Mathematisch bedeutet dies die Berechnung der partiellen Ableitungen der Kostenfunktion a) nach den Gewichten und b) nach dem Bias.</a:t>
                </a:r>
              </a:p>
              <a:p>
                <a:r>
                  <a:rPr lang="de-DE" dirty="0"/>
                  <a:t>Um dies einfacher</a:t>
                </a:r>
                <a:r>
                  <a:rPr lang="de-DE" baseline="0" dirty="0"/>
                  <a:t> zu gestalten, wird eine neue Zwischengröße – der </a:t>
                </a:r>
                <a:r>
                  <a:rPr lang="de-DE" baseline="0" dirty="0" err="1"/>
                  <a:t>Neuronenfehler</a:t>
                </a:r>
                <a:r>
                  <a:rPr lang="de-DE" baseline="0" dirty="0"/>
                  <a:t> eingeführt:</a:t>
                </a:r>
              </a:p>
              <a:p>
                <a:endParaRPr lang="de-DE" baseline="0" dirty="0"/>
              </a:p>
              <a:p>
                <a:r>
                  <a:rPr lang="de-DE" b="1" baseline="0" dirty="0"/>
                  <a:t>Der </a:t>
                </a:r>
                <a:r>
                  <a:rPr lang="de-DE" b="1" baseline="0" dirty="0" err="1"/>
                  <a:t>Neuronenfehler</a:t>
                </a:r>
                <a:r>
                  <a:rPr lang="de-DE" b="1" i="0" smtClean="0">
                    <a:latin typeface="Cambria Math" panose="02040503050406030204" pitchFamily="18" charset="0"/>
                  </a:rPr>
                  <a:t>〖 </a:t>
                </a:r>
                <a:r>
                  <a:rPr lang="de-DE" b="1" i="0">
                    <a:latin typeface="Cambria Math" panose="02040503050406030204" pitchFamily="18" charset="0"/>
                  </a:rPr>
                  <a:t>𝜹</a:t>
                </a:r>
                <a:r>
                  <a:rPr lang="de-DE" b="1" i="0" smtClean="0">
                    <a:latin typeface="Cambria Math" panose="02040503050406030204" pitchFamily="18" charset="0"/>
                  </a:rPr>
                  <a:t>〗_</a:t>
                </a:r>
                <a:r>
                  <a:rPr lang="de-DE" b="1" i="0">
                    <a:latin typeface="Cambria Math" panose="02040503050406030204" pitchFamily="18" charset="0"/>
                  </a:rPr>
                  <a:t>𝒋^</a:t>
                </a:r>
                <a:r>
                  <a:rPr lang="de-DE" b="1" i="0" smtClean="0">
                    <a:latin typeface="Cambria Math" panose="02040503050406030204" pitchFamily="18" charset="0"/>
                  </a:rPr>
                  <a:t>ℓ</a:t>
                </a:r>
                <a:r>
                  <a:rPr lang="de-DE" b="0" i="0" smtClean="0">
                    <a:latin typeface="Cambria Math" panose="02040503050406030204" pitchFamily="18" charset="0"/>
                  </a:rPr>
                  <a:t>:</a:t>
                </a:r>
                <a:endParaRPr lang="de-DE" b="0" dirty="0"/>
              </a:p>
              <a:p>
                <a:r>
                  <a:rPr lang="de-DE" baseline="0" dirty="0"/>
                  <a:t>-&gt; Beschreibt den Fehler der j-</a:t>
                </a:r>
                <a:r>
                  <a:rPr lang="de-DE" baseline="0" dirty="0" err="1"/>
                  <a:t>ten</a:t>
                </a:r>
                <a:r>
                  <a:rPr lang="de-DE" baseline="0" dirty="0"/>
                  <a:t> Neurone in der </a:t>
                </a:r>
                <a:r>
                  <a:rPr lang="de-DE" i="0" smtClean="0">
                    <a:latin typeface="Cambria Math" panose="02040503050406030204" pitchFamily="18" charset="0"/>
                  </a:rPr>
                  <a:t>ℓ</a:t>
                </a:r>
                <a:r>
                  <a:rPr lang="de-DE" i="1" dirty="0"/>
                  <a:t>-</a:t>
                </a:r>
                <a:r>
                  <a:rPr lang="de-DE" dirty="0"/>
                  <a:t>ten Schicht.</a:t>
                </a:r>
              </a:p>
              <a:p>
                <a:r>
                  <a:rPr lang="de-DE" dirty="0"/>
                  <a:t>Der </a:t>
                </a:r>
                <a:r>
                  <a:rPr lang="de-DE" dirty="0" err="1"/>
                  <a:t>Neuronenfehler</a:t>
                </a:r>
                <a:r>
                  <a:rPr lang="de-DE" dirty="0"/>
                  <a:t> </a:t>
                </a:r>
                <a:r>
                  <a:rPr lang="de-DE" b="0" i="0">
                    <a:latin typeface="Cambria Math" panose="02040503050406030204" pitchFamily="18" charset="0"/>
                  </a:rPr>
                  <a:t>𝛿</a:t>
                </a:r>
                <a:r>
                  <a:rPr lang="de-DE" b="0" i="0" smtClean="0">
                    <a:latin typeface="Cambria Math" panose="02040503050406030204" pitchFamily="18" charset="0"/>
                  </a:rPr>
                  <a:t>_</a:t>
                </a:r>
                <a:r>
                  <a:rPr lang="de-DE" b="0" i="0">
                    <a:latin typeface="Cambria Math" panose="02040503050406030204" pitchFamily="18" charset="0"/>
                  </a:rPr>
                  <a:t>𝑗^</a:t>
                </a:r>
                <a:r>
                  <a:rPr lang="de-DE" b="0" i="0" smtClean="0">
                    <a:latin typeface="Cambria Math" panose="02040503050406030204" pitchFamily="18" charset="0"/>
                  </a:rPr>
                  <a:t>ℓ</a:t>
                </a:r>
                <a:r>
                  <a:rPr lang="de-DE" b="0" dirty="0"/>
                  <a:t> ist</a:t>
                </a:r>
                <a:r>
                  <a:rPr lang="de-DE" b="0" baseline="0" dirty="0"/>
                  <a:t> definiert als die Ableitung der Kostenfunktion nach z.</a:t>
                </a:r>
              </a:p>
              <a:p>
                <a:r>
                  <a:rPr lang="de-DE" b="0" i="0" baseline="0" smtClean="0">
                    <a:latin typeface="Cambria Math" panose="02040503050406030204" pitchFamily="18" charset="0"/>
                  </a:rPr>
                  <a:t>𝑧_𝑗^ℓ</a:t>
                </a:r>
                <a:r>
                  <a:rPr lang="de-DE" b="0" baseline="0" dirty="0"/>
                  <a:t> ist dabei die gewichtete Summe der j-</a:t>
                </a:r>
                <a:r>
                  <a:rPr lang="de-DE" b="0" baseline="0" dirty="0" err="1"/>
                  <a:t>ten</a:t>
                </a:r>
                <a:r>
                  <a:rPr lang="de-DE" b="0" baseline="0" dirty="0"/>
                  <a:t> Neurone aus der </a:t>
                </a:r>
                <a:r>
                  <a:rPr lang="de-DE" b="0" i="0" baseline="0" smtClean="0">
                    <a:latin typeface="Cambria Math" panose="02040503050406030204" pitchFamily="18" charset="0"/>
                  </a:rPr>
                  <a:t>ℓ</a:t>
                </a:r>
                <a:r>
                  <a:rPr lang="de-DE" b="0" baseline="0" dirty="0"/>
                  <a:t>-ten Schicht.</a:t>
                </a:r>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27</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61741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Backpropagation - Mathematisch</a:t>
                </a:r>
                <a:endParaRPr lang="de-DE" b="1" dirty="0"/>
              </a:p>
              <a:p>
                <a:endParaRPr lang="de-DE" b="1" baseline="0" dirty="0"/>
              </a:p>
              <a:p>
                <a:r>
                  <a:rPr lang="de-DE" b="1" baseline="0" dirty="0"/>
                  <a:t>Betrachten wir zunächst den </a:t>
                </a:r>
                <a:r>
                  <a:rPr lang="de-DE" b="1" baseline="0" dirty="0" err="1"/>
                  <a:t>Neuronenfehler</a:t>
                </a:r>
                <a:r>
                  <a:rPr lang="de-DE" b="1" baseline="0" dirty="0"/>
                  <a:t> der </a:t>
                </a:r>
                <a:r>
                  <a:rPr lang="de-DE" b="1" i="1" baseline="0" dirty="0"/>
                  <a:t>j</a:t>
                </a:r>
                <a:r>
                  <a:rPr lang="de-DE" b="1" i="0" baseline="0" dirty="0"/>
                  <a:t>-</a:t>
                </a:r>
                <a:r>
                  <a:rPr lang="de-DE" b="1" i="0" baseline="0" dirty="0" err="1"/>
                  <a:t>ten</a:t>
                </a:r>
                <a:r>
                  <a:rPr lang="de-DE" b="1" baseline="0" dirty="0"/>
                  <a:t> Neurone  der Ausgabeschicht (</a:t>
                </a:r>
                <a14:m>
                  <m:oMath xmlns:m="http://schemas.openxmlformats.org/officeDocument/2006/math">
                    <m:r>
                      <a:rPr lang="de-DE" b="1" i="1" baseline="0" smtClean="0">
                        <a:latin typeface="Cambria Math" panose="02040503050406030204" pitchFamily="18" charset="0"/>
                      </a:rPr>
                      <m:t>ℓ</m:t>
                    </m:r>
                  </m:oMath>
                </a14:m>
                <a:r>
                  <a:rPr lang="de-DE" b="1" baseline="0" dirty="0"/>
                  <a:t> = L):</a:t>
                </a:r>
              </a:p>
              <a:p>
                <a:r>
                  <a:rPr lang="en-US" b="0" baseline="0" dirty="0"/>
                  <a:t>We want to calculate the error of a neuron j from the output layer L (each step corresponds to an equal sign)</a:t>
                </a:r>
                <a:endParaRPr lang="de-DE" b="0" i="0" baseline="0" dirty="0"/>
              </a:p>
              <a:p>
                <a:pPr marL="220873" indent="-220873">
                  <a:buFont typeface="+mj-lt"/>
                  <a:buAutoNum type="arabicPeriod"/>
                </a:pPr>
                <a:r>
                  <a:rPr lang="en-US" b="0" i="0" baseline="0" dirty="0"/>
                  <a:t>So let's start with our just defined neuron error.
Since the cost function is a function of activation a, we apply the chain rule.</a:t>
                </a:r>
                <a:br>
                  <a:rPr lang="de-DE" b="0" i="0" baseline="0" dirty="0"/>
                </a:br>
                <a:r>
                  <a:rPr lang="en-US" b="0" i="0" baseline="0" dirty="0"/>
                  <a:t>In doing so, we add up all the neurons of the output layer, since the activation of the</a:t>
                </a:r>
                <a:r>
                  <a:rPr lang="de-DE" b="0" i="0" baseline="0" dirty="0"/>
                  <a:t> </a:t>
                </a:r>
                <a14:m>
                  <m:oMath xmlns:m="http://schemas.openxmlformats.org/officeDocument/2006/math">
                    <m:sSubSup>
                      <m:sSubSupPr>
                        <m:ctrlPr>
                          <a:rPr lang="de-DE" b="0" i="1" baseline="0" smtClean="0">
                            <a:latin typeface="Cambria Math" panose="02040503050406030204" pitchFamily="18" charset="0"/>
                          </a:rPr>
                        </m:ctrlPr>
                      </m:sSubSupPr>
                      <m:e>
                        <m:r>
                          <a:rPr lang="de-DE" b="0" i="1" baseline="0" smtClean="0">
                            <a:latin typeface="Cambria Math" panose="02040503050406030204" pitchFamily="18" charset="0"/>
                          </a:rPr>
                          <m:t>𝑎</m:t>
                        </m:r>
                      </m:e>
                      <m:sub>
                        <m:r>
                          <a:rPr lang="de-DE" b="0" i="1" baseline="0" smtClean="0">
                            <a:latin typeface="Cambria Math" panose="02040503050406030204" pitchFamily="18" charset="0"/>
                          </a:rPr>
                          <m:t>𝑖</m:t>
                        </m:r>
                      </m:sub>
                      <m:sup>
                        <m:r>
                          <a:rPr lang="de-DE" b="0" i="1" baseline="0" smtClean="0">
                            <a:latin typeface="Cambria Math" panose="02040503050406030204" pitchFamily="18" charset="0"/>
                          </a:rPr>
                          <m:t>𝐿</m:t>
                        </m:r>
                      </m:sup>
                    </m:sSubSup>
                  </m:oMath>
                </a14:m>
                <a:r>
                  <a:rPr lang="de-DE" b="0" i="0" baseline="0" dirty="0"/>
                  <a:t> der </a:t>
                </a:r>
                <a:r>
                  <a:rPr lang="de-DE" b="0" i="1" baseline="0" dirty="0"/>
                  <a:t>i</a:t>
                </a:r>
                <a:r>
                  <a:rPr lang="de-DE" b="0" i="0" baseline="0" dirty="0"/>
                  <a:t>-</a:t>
                </a:r>
                <a:r>
                  <a:rPr lang="de-DE" b="0" i="0" baseline="0" dirty="0" err="1"/>
                  <a:t>ten</a:t>
                </a:r>
                <a:r>
                  <a:rPr lang="de-DE" b="0" i="0" baseline="0" dirty="0"/>
                  <a:t> </a:t>
                </a:r>
                <a:r>
                  <a:rPr lang="en-US" b="0" i="0" baseline="0" dirty="0"/>
                  <a:t>neurons of the output layer only from</a:t>
                </a:r>
                <a:r>
                  <a:rPr lang="de-DE" b="0" i="0" baseline="0" dirty="0"/>
                  <a:t> </a:t>
                </a:r>
                <a14:m>
                  <m:oMath xmlns:m="http://schemas.openxmlformats.org/officeDocument/2006/math">
                    <m:sSubSup>
                      <m:sSubSupPr>
                        <m:ctrlPr>
                          <a:rPr lang="de-DE" b="0" i="1" baseline="0" smtClean="0">
                            <a:latin typeface="Cambria Math" panose="02040503050406030204" pitchFamily="18" charset="0"/>
                          </a:rPr>
                        </m:ctrlPr>
                      </m:sSubSupPr>
                      <m:e>
                        <m:r>
                          <a:rPr lang="de-DE" b="0" i="1" baseline="0" smtClean="0">
                            <a:latin typeface="Cambria Math" panose="02040503050406030204" pitchFamily="18" charset="0"/>
                          </a:rPr>
                          <m:t>𝑧</m:t>
                        </m:r>
                      </m:e>
                      <m:sub>
                        <m:r>
                          <a:rPr lang="de-DE" b="0" i="1" baseline="0" smtClean="0">
                            <a:latin typeface="Cambria Math" panose="02040503050406030204" pitchFamily="18" charset="0"/>
                          </a:rPr>
                          <m:t>𝑗</m:t>
                        </m:r>
                      </m:sub>
                      <m:sup>
                        <m:r>
                          <a:rPr lang="de-DE" b="0" i="1" baseline="0" smtClean="0">
                            <a:latin typeface="Cambria Math" panose="02040503050406030204" pitchFamily="18" charset="0"/>
                          </a:rPr>
                          <m:t>𝐿</m:t>
                        </m:r>
                      </m:sup>
                    </m:sSubSup>
                  </m:oMath>
                </a14:m>
                <a:r>
                  <a:rPr lang="de-DE" b="0" i="0" baseline="0" dirty="0"/>
                  <a:t> Depends on, </a:t>
                </a:r>
                <a:r>
                  <a:rPr lang="en-US" b="0" i="0" baseline="0" dirty="0"/>
                  <a:t>all terms of the sum except </a:t>
                </a:r>
                <a:r>
                  <a:rPr lang="en-US" b="0" i="0" baseline="0" dirty="0" err="1"/>
                  <a:t>i</a:t>
                </a:r>
                <a:r>
                  <a:rPr lang="en-US" b="0" i="0" baseline="0" dirty="0"/>
                  <a:t>=j are null.
The neuron error is therefore simplified to the following expression. </a:t>
                </a:r>
                <a:br>
                  <a:rPr lang="en-US" b="0" i="0" baseline="0" dirty="0"/>
                </a:br>
                <a:r>
                  <a:rPr lang="en-US" b="0" i="0" baseline="0" dirty="0"/>
                  <a:t>The rear factor can be written as the derivation of the activation function (see note below line).</a:t>
                </a:r>
                <a:br>
                  <a:rPr lang="en-US" b="0" i="0" baseline="0" dirty="0"/>
                </a:br>
                <a:r>
                  <a:rPr lang="en-US" b="0" i="0" baseline="0" dirty="0"/>
                  <a:t>This is also the reason why an activation function must be differentiable.
The neuron error can therefore be derived as a derivation of the cost function after the activation of the ith neurons can be derived from the activation function after </a:t>
                </a:r>
                <a14:m>
                  <m:oMath xmlns:m="http://schemas.openxmlformats.org/officeDocument/2006/math">
                    <m:r>
                      <a:rPr lang="de-DE" b="0" i="1" baseline="0" smtClean="0">
                        <a:latin typeface="Cambria Math" panose="02040503050406030204" pitchFamily="18" charset="0"/>
                      </a:rPr>
                      <m:t>𝑧</m:t>
                    </m:r>
                    <m:r>
                      <a:rPr lang="de-DE" b="0" i="1" baseline="0" smtClean="0">
                        <a:latin typeface="Cambria Math" panose="02040503050406030204" pitchFamily="18" charset="0"/>
                      </a:rPr>
                      <m:t>_</m:t>
                    </m:r>
                    <m:r>
                      <a:rPr lang="de-DE" b="0" i="1" baseline="0" smtClean="0">
                        <a:latin typeface="Cambria Math" panose="02040503050406030204" pitchFamily="18" charset="0"/>
                      </a:rPr>
                      <m:t>𝑗</m:t>
                    </m:r>
                    <m:r>
                      <a:rPr lang="de-DE" b="0" i="1" baseline="0" smtClean="0">
                        <a:latin typeface="Cambria Math" panose="02040503050406030204" pitchFamily="18" charset="0"/>
                      </a:rPr>
                      <m:t> </m:t>
                    </m:r>
                    <m:r>
                      <a:rPr lang="de-DE" b="0" i="1" baseline="0" smtClean="0">
                        <a:latin typeface="Cambria Math" panose="02040503050406030204" pitchFamily="18" charset="0"/>
                      </a:rPr>
                      <m:t>𝑏𝑒</m:t>
                    </m:r>
                    <m:r>
                      <a:rPr lang="de-DE" b="0" i="1" baseline="0" smtClean="0">
                        <a:latin typeface="Cambria Math" panose="02040503050406030204" pitchFamily="18" charset="0"/>
                      </a:rPr>
                      <m:t> </m:t>
                    </m:r>
                    <m:r>
                      <a:rPr lang="de-DE" b="0" i="1" baseline="0" smtClean="0">
                        <a:latin typeface="Cambria Math" panose="02040503050406030204" pitchFamily="18" charset="0"/>
                      </a:rPr>
                      <m:t>𝑤𝑟𝑖𝑡𝑡𝑒𝑛</m:t>
                    </m:r>
                    <m:r>
                      <a:rPr lang="de-DE" b="0" i="1" baseline="0" smtClean="0">
                        <a:latin typeface="Cambria Math" panose="02040503050406030204" pitchFamily="18" charset="0"/>
                      </a:rPr>
                      <m:t>.</m:t>
                    </m:r>
                  </m:oMath>
                </a14:m>
                <a:endParaRPr lang="de-DE" baseline="0"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a:t>Backpropagation - Mathematisch</a:t>
                </a:r>
                <a:endParaRPr lang="de-DE" b="1" dirty="0"/>
              </a:p>
              <a:p>
                <a:endParaRPr lang="de-DE" b="1" baseline="0" dirty="0"/>
              </a:p>
              <a:p>
                <a:r>
                  <a:rPr lang="de-DE" b="1" baseline="0" dirty="0"/>
                  <a:t>Betrachten wir zunächst den </a:t>
                </a:r>
                <a:r>
                  <a:rPr lang="de-DE" b="1" baseline="0" dirty="0" err="1"/>
                  <a:t>Neuronenfehler</a:t>
                </a:r>
                <a:r>
                  <a:rPr lang="de-DE" b="1" baseline="0" dirty="0"/>
                  <a:t> der </a:t>
                </a:r>
                <a:r>
                  <a:rPr lang="de-DE" b="1" i="1" baseline="0" dirty="0"/>
                  <a:t>j</a:t>
                </a:r>
                <a:r>
                  <a:rPr lang="de-DE" b="1" i="0" baseline="0" dirty="0"/>
                  <a:t>-</a:t>
                </a:r>
                <a:r>
                  <a:rPr lang="de-DE" b="1" i="0" baseline="0" dirty="0" err="1"/>
                  <a:t>ten</a:t>
                </a:r>
                <a:r>
                  <a:rPr lang="de-DE" b="1" baseline="0" dirty="0"/>
                  <a:t> Neurone  der Ausgabeschicht (</a:t>
                </a:r>
                <a:r>
                  <a:rPr lang="de-DE" b="1" i="0" baseline="0" smtClean="0">
                    <a:latin typeface="Cambria Math" panose="02040503050406030204" pitchFamily="18" charset="0"/>
                  </a:rPr>
                  <a:t>ℓ</a:t>
                </a:r>
                <a:r>
                  <a:rPr lang="de-DE" b="1" baseline="0" dirty="0"/>
                  <a:t> = L):</a:t>
                </a:r>
              </a:p>
              <a:p>
                <a:r>
                  <a:rPr lang="de-DE" b="0" baseline="0" dirty="0"/>
                  <a:t>Wir wollen den Fehler einer Neurone </a:t>
                </a:r>
                <a:r>
                  <a:rPr lang="de-DE" b="0" i="1" baseline="0" dirty="0"/>
                  <a:t>j</a:t>
                </a:r>
                <a:r>
                  <a:rPr lang="de-DE" b="0" i="0" baseline="0" dirty="0"/>
                  <a:t> aus der Ausgabeschicht L berechnen (jeder Schritt entspricht einem Gleichheitszeichen)</a:t>
                </a:r>
              </a:p>
              <a:p>
                <a:pPr marL="228600" indent="-228600">
                  <a:buFont typeface="+mj-lt"/>
                  <a:buAutoNum type="arabicPeriod"/>
                </a:pPr>
                <a:r>
                  <a:rPr lang="de-DE" b="0" i="0" baseline="0" dirty="0"/>
                  <a:t>Beginnen wir also mit unserem eben definierten </a:t>
                </a:r>
                <a:r>
                  <a:rPr lang="de-DE" b="0" i="0" baseline="0" dirty="0" err="1"/>
                  <a:t>Neuronenfehler</a:t>
                </a:r>
                <a:r>
                  <a:rPr lang="de-DE" b="0" i="0" baseline="0" dirty="0"/>
                  <a:t>.</a:t>
                </a:r>
              </a:p>
              <a:p>
                <a:pPr marL="228600" indent="-228600">
                  <a:buFont typeface="+mj-lt"/>
                  <a:buAutoNum type="arabicPeriod"/>
                </a:pPr>
                <a:r>
                  <a:rPr lang="de-DE" b="0" i="0" baseline="0" dirty="0"/>
                  <a:t>Da die Kostenfunktion eine Funktion von der Aktivierung a ist, wenden wir die Kettenregel an.</a:t>
                </a:r>
                <a:br>
                  <a:rPr lang="de-DE" b="0" i="0" baseline="0" dirty="0"/>
                </a:br>
                <a:r>
                  <a:rPr lang="de-DE" b="0" i="0" baseline="0" dirty="0"/>
                  <a:t>Dabei summieren wir über alle i Neuronen der Ausgabeschicht, da die Aktivierung </a:t>
                </a:r>
                <a:r>
                  <a:rPr lang="de-DE" b="0" i="0" baseline="0" smtClean="0">
                    <a:latin typeface="Cambria Math" panose="02040503050406030204" pitchFamily="18" charset="0"/>
                  </a:rPr>
                  <a:t>𝑎_𝑖^𝐿</a:t>
                </a:r>
                <a:r>
                  <a:rPr lang="de-DE" b="0" i="0" baseline="0" dirty="0"/>
                  <a:t> der </a:t>
                </a:r>
                <a:r>
                  <a:rPr lang="de-DE" b="0" i="1" baseline="0" dirty="0"/>
                  <a:t>i</a:t>
                </a:r>
                <a:r>
                  <a:rPr lang="de-DE" b="0" i="0" baseline="0" dirty="0"/>
                  <a:t>-</a:t>
                </a:r>
                <a:r>
                  <a:rPr lang="de-DE" b="0" i="0" baseline="0" dirty="0" err="1"/>
                  <a:t>ten</a:t>
                </a:r>
                <a:r>
                  <a:rPr lang="de-DE" b="0" i="0" baseline="0" dirty="0"/>
                  <a:t> Neurone der Ausgabeschicht nur von </a:t>
                </a:r>
                <a:r>
                  <a:rPr lang="de-DE" b="0" i="0" baseline="0" smtClean="0">
                    <a:latin typeface="Cambria Math" panose="02040503050406030204" pitchFamily="18" charset="0"/>
                  </a:rPr>
                  <a:t>𝑧_𝑗^𝐿</a:t>
                </a:r>
                <a:r>
                  <a:rPr lang="de-DE" b="0" i="0" baseline="0" dirty="0"/>
                  <a:t> abhängt, sind alle Terme der Summe bis auf </a:t>
                </a:r>
                <a:r>
                  <a:rPr lang="de-DE" b="0" i="1" baseline="0" dirty="0"/>
                  <a:t>i=j</a:t>
                </a:r>
                <a:r>
                  <a:rPr lang="de-DE" b="0" i="0" baseline="0" dirty="0"/>
                  <a:t> null.</a:t>
                </a:r>
              </a:p>
              <a:p>
                <a:pPr marL="228600" indent="-228600">
                  <a:buFont typeface="+mj-lt"/>
                  <a:buAutoNum type="arabicPeriod"/>
                </a:pPr>
                <a:r>
                  <a:rPr lang="de-DE" b="0" i="0" baseline="0" dirty="0"/>
                  <a:t>Der </a:t>
                </a:r>
                <a:r>
                  <a:rPr lang="de-DE" b="0" i="0" baseline="0" dirty="0" err="1"/>
                  <a:t>Neuronenfehler</a:t>
                </a:r>
                <a:r>
                  <a:rPr lang="de-DE" b="0" i="0" baseline="0" dirty="0"/>
                  <a:t> vereinfacht sich daher zu folgendem Ausdruck. </a:t>
                </a:r>
                <a:br>
                  <a:rPr lang="de-DE" b="0" i="0" baseline="0" dirty="0"/>
                </a:br>
                <a:r>
                  <a:rPr lang="de-DE" b="0" i="0" baseline="0" dirty="0"/>
                  <a:t>Der hintere Faktor kann als die Ableitung der Aktivierungsfunktion geschrieben werden (siehe Merke untere Zeile).</a:t>
                </a:r>
                <a:br>
                  <a:rPr lang="de-DE" b="0" i="0" baseline="0" dirty="0"/>
                </a:br>
                <a:r>
                  <a:rPr lang="de-DE" b="0" i="0" baseline="0" dirty="0"/>
                  <a:t>Dies ist auch der Grund warum eine Aktivierungsfunktion differenzierbar sein muss.</a:t>
                </a:r>
              </a:p>
              <a:p>
                <a:pPr marL="228600" indent="-228600">
                  <a:buFont typeface="+mj-lt"/>
                  <a:buAutoNum type="arabicPeriod"/>
                </a:pPr>
                <a:r>
                  <a:rPr lang="de-DE" b="0" i="0" baseline="0" dirty="0"/>
                  <a:t>Der </a:t>
                </a:r>
                <a:r>
                  <a:rPr lang="de-DE" b="0" i="0" baseline="0" dirty="0" err="1"/>
                  <a:t>Neuronenfehler</a:t>
                </a:r>
                <a:r>
                  <a:rPr lang="de-DE" b="0" i="0" baseline="0" dirty="0"/>
                  <a:t> kann also als Ableitung der Kostenfunktion nach der Aktivierung der </a:t>
                </a:r>
                <a:r>
                  <a:rPr lang="de-DE" b="0" i="1" baseline="0" dirty="0"/>
                  <a:t>i</a:t>
                </a:r>
                <a:r>
                  <a:rPr lang="de-DE" b="0" i="0" baseline="0" dirty="0"/>
                  <a:t>-</a:t>
                </a:r>
                <a:r>
                  <a:rPr lang="de-DE" b="0" i="0" baseline="0" dirty="0" err="1"/>
                  <a:t>ten</a:t>
                </a:r>
                <a:r>
                  <a:rPr lang="de-DE" b="0" i="0" baseline="0" dirty="0"/>
                  <a:t> Neurone mal die Ableitung der Aktivierungsfunktion nach </a:t>
                </a:r>
                <a:r>
                  <a:rPr lang="de-DE" b="0" i="0" baseline="0" smtClean="0">
                    <a:latin typeface="Cambria Math" panose="02040503050406030204" pitchFamily="18" charset="0"/>
                  </a:rPr>
                  <a:t>𝑧_𝑗^𝐿</a:t>
                </a:r>
                <a:r>
                  <a:rPr lang="de-DE" b="0" i="0" baseline="0" dirty="0"/>
                  <a:t> geschrieben werden.</a:t>
                </a:r>
                <a:endParaRPr lang="de-DE" baseline="0"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28</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87085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Backpropagation - Mathematisch</a:t>
                </a:r>
                <a:endParaRPr lang="de-DE" b="1" dirty="0"/>
              </a:p>
              <a:p>
                <a:endParaRPr lang="de-DE" b="1" baseline="0" dirty="0"/>
              </a:p>
              <a:p>
                <a:r>
                  <a:rPr lang="de-DE" b="1" baseline="0" dirty="0"/>
                  <a:t>Betrachten wir zunächst den </a:t>
                </a:r>
                <a:r>
                  <a:rPr lang="de-DE" b="1" baseline="0" dirty="0" err="1"/>
                  <a:t>Neuronenfehler</a:t>
                </a:r>
                <a:r>
                  <a:rPr lang="de-DE" b="1" baseline="0" dirty="0"/>
                  <a:t> der </a:t>
                </a:r>
                <a:r>
                  <a:rPr lang="de-DE" b="1" i="1" baseline="0" dirty="0"/>
                  <a:t>j</a:t>
                </a:r>
                <a:r>
                  <a:rPr lang="de-DE" b="1" i="0" baseline="0" dirty="0"/>
                  <a:t>-</a:t>
                </a:r>
                <a:r>
                  <a:rPr lang="de-DE" b="1" i="0" baseline="0" dirty="0" err="1"/>
                  <a:t>ten</a:t>
                </a:r>
                <a:r>
                  <a:rPr lang="de-DE" b="1" baseline="0" dirty="0"/>
                  <a:t> Neurone einer der versteckten Schicht (</a:t>
                </a:r>
                <a14:m>
                  <m:oMath xmlns:m="http://schemas.openxmlformats.org/officeDocument/2006/math">
                    <m:r>
                      <a:rPr lang="de-DE" b="1" i="1" smtClean="0">
                        <a:latin typeface="Cambria Math" panose="02040503050406030204" pitchFamily="18" charset="0"/>
                      </a:rPr>
                      <m:t>ℓ</m:t>
                    </m:r>
                    <m:r>
                      <a:rPr lang="de-DE" b="1" i="1" smtClean="0">
                        <a:latin typeface="Cambria Math" panose="02040503050406030204" pitchFamily="18" charset="0"/>
                        <a:ea typeface="Cambria Math" panose="02040503050406030204" pitchFamily="18" charset="0"/>
                      </a:rPr>
                      <m:t>≠</m:t>
                    </m:r>
                    <m:r>
                      <a:rPr lang="de-DE" b="1" i="1">
                        <a:latin typeface="Cambria Math" panose="02040503050406030204" pitchFamily="18" charset="0"/>
                      </a:rPr>
                      <m:t>𝑳</m:t>
                    </m:r>
                  </m:oMath>
                </a14:m>
                <a:r>
                  <a:rPr lang="de-DE" b="1" baseline="0" dirty="0"/>
                  <a:t>):</a:t>
                </a:r>
              </a:p>
              <a:p>
                <a:r>
                  <a:rPr lang="en-US" b="0" i="0" baseline="0" dirty="0"/>
                  <a:t>To avoid the neuron error of the jth neurons of any layer </a:t>
                </a:r>
                <a14:m>
                  <m:oMath xmlns:m="http://schemas.openxmlformats.org/officeDocument/2006/math">
                    <m:r>
                      <a:rPr lang="de-DE" b="1" i="1" smtClean="0">
                        <a:latin typeface="Cambria Math" panose="02040503050406030204" pitchFamily="18" charset="0"/>
                      </a:rPr>
                      <m:t>ℓ</m:t>
                    </m:r>
                  </m:oMath>
                </a14:m>
                <a:r>
                  <a:rPr lang="de-DE" b="0" i="0" baseline="0" dirty="0"/>
                  <a:t> </a:t>
                </a:r>
                <a:r>
                  <a:rPr lang="en-US" b="0" i="0" baseline="0" dirty="0"/>
                  <a:t>to calculate this as a function of the next layer </a:t>
                </a:r>
                <a:r>
                  <a:rPr lang="de-DE" b="0" i="0" baseline="0" dirty="0"/>
                  <a:t>(</a:t>
                </a:r>
                <a14:m>
                  <m:oMath xmlns:m="http://schemas.openxmlformats.org/officeDocument/2006/math">
                    <m:r>
                      <a:rPr lang="de-DE" b="1" i="1" smtClean="0">
                        <a:latin typeface="Cambria Math" panose="02040503050406030204" pitchFamily="18" charset="0"/>
                      </a:rPr>
                      <m:t>ℓ</m:t>
                    </m:r>
                  </m:oMath>
                </a14:m>
                <a:r>
                  <a:rPr lang="de-DE" b="0" i="0" baseline="0" dirty="0"/>
                  <a:t>+1) </a:t>
                </a:r>
                <a:r>
                  <a:rPr lang="de-DE" b="0" i="0" baseline="0" dirty="0" err="1"/>
                  <a:t>To</a:t>
                </a:r>
                <a:r>
                  <a:rPr lang="de-DE" b="0" i="0" baseline="0" dirty="0"/>
                  <a:t> </a:t>
                </a:r>
                <a:r>
                  <a:rPr lang="de-DE" b="0" i="0" baseline="0" dirty="0" err="1"/>
                  <a:t>write</a:t>
                </a:r>
                <a:r>
                  <a:rPr lang="de-DE" b="0" i="0" baseline="0" dirty="0"/>
                  <a:t>.</a:t>
                </a:r>
              </a:p>
              <a:p>
                <a:r>
                  <a:rPr lang="en-US" b="0" i="0" baseline="0" dirty="0"/>
                  <a:t>Here again the chain rule will help us. Let's go step by step.
</a:t>
                </a:r>
                <a:endParaRPr lang="de-DE" b="0" i="0" baseline="0" dirty="0"/>
              </a:p>
              <a:p>
                <a:endParaRPr lang="de-DE" b="0" i="0" baseline="0" dirty="0"/>
              </a:p>
              <a:p>
                <a:endParaRPr lang="de-DE" b="0" i="0" baseline="0" dirty="0"/>
              </a:p>
              <a:p>
                <a:endParaRPr lang="de-DE" b="0" i="0" baseline="0" dirty="0"/>
              </a:p>
              <a:p>
                <a:r>
                  <a:rPr lang="en-US" baseline="0" dirty="0"/>
                  <a:t>For this purpose, the partial derivation of delta('ell) as a function of the error of the subsequent layer: delta'('ell + 1) is rewritten using the chain rule.
</a:t>
                </a:r>
                <a:endParaRPr lang="de-DE" baseline="0" dirty="0"/>
              </a:p>
              <a:p>
                <a14:m>
                  <m:oMath xmlns:m="http://schemas.openxmlformats.org/officeDocument/2006/math">
                    <m:f>
                      <m:fPr>
                        <m:ctrlPr>
                          <a:rPr lang="de-DE" i="1" smtClean="0">
                            <a:latin typeface="Cambria Math" panose="02040503050406030204" pitchFamily="18" charset="0"/>
                          </a:rPr>
                        </m:ctrlPr>
                      </m:fPr>
                      <m:num>
                        <m:sSubSup>
                          <m:sSubSupPr>
                            <m:ctrlPr>
                              <a:rPr lang="de-DE" i="1">
                                <a:latin typeface="Cambria Math" panose="02040503050406030204" pitchFamily="18" charset="0"/>
                              </a:rPr>
                            </m:ctrlPr>
                          </m:sSubSupPr>
                          <m:e>
                            <m:r>
                              <a:rPr lang="de-DE" i="1">
                                <a:latin typeface="Cambria Math" panose="02040503050406030204" pitchFamily="18" charset="0"/>
                              </a:rPr>
                              <m:t>𝜕</m:t>
                            </m:r>
                            <m:r>
                              <a:rPr lang="de-DE" i="1">
                                <a:latin typeface="Cambria Math" panose="02040503050406030204" pitchFamily="18" charset="0"/>
                              </a:rPr>
                              <m:t>𝑧</m:t>
                            </m:r>
                          </m:e>
                          <m:sub>
                            <m:r>
                              <a:rPr lang="de-DE" i="1">
                                <a:latin typeface="Cambria Math" panose="02040503050406030204" pitchFamily="18" charset="0"/>
                              </a:rPr>
                              <m:t>𝑘</m:t>
                            </m:r>
                          </m:sub>
                          <m:sup>
                            <m:d>
                              <m:dPr>
                                <m:begChr m:val="["/>
                                <m:endChr m:val="]"/>
                                <m:ctrlPr>
                                  <a:rPr lang="de-DE" i="1">
                                    <a:latin typeface="Cambria Math" panose="02040503050406030204" pitchFamily="18" charset="0"/>
                                  </a:rPr>
                                </m:ctrlPr>
                              </m:dPr>
                              <m:e>
                                <m:r>
                                  <a:rPr lang="de-DE" i="1">
                                    <a:latin typeface="Cambria Math" panose="02040503050406030204" pitchFamily="18" charset="0"/>
                                  </a:rPr>
                                  <m:t>ℓ+1</m:t>
                                </m:r>
                              </m:e>
                            </m:d>
                          </m:sup>
                        </m:sSubSup>
                      </m:num>
                      <m:den>
                        <m:r>
                          <a:rPr lang="de-DE" i="1">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𝑗</m:t>
                            </m:r>
                          </m:sub>
                          <m:sup>
                            <m:d>
                              <m:dPr>
                                <m:begChr m:val="["/>
                                <m:endChr m:val="]"/>
                                <m:ctrlPr>
                                  <a:rPr lang="de-DE" i="1">
                                    <a:latin typeface="Cambria Math" panose="02040503050406030204" pitchFamily="18" charset="0"/>
                                  </a:rPr>
                                </m:ctrlPr>
                              </m:dPr>
                              <m:e>
                                <m:r>
                                  <a:rPr lang="de-DE" i="1">
                                    <a:latin typeface="Cambria Math" panose="02040503050406030204" pitchFamily="18" charset="0"/>
                                  </a:rPr>
                                  <m:t>ℓ</m:t>
                                </m:r>
                              </m:e>
                            </m:d>
                          </m:sup>
                        </m:sSubSup>
                      </m:den>
                    </m:f>
                    <m:r>
                      <a:rPr lang="de-DE" b="0" i="0"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m:t>
                        </m:r>
                        <m:r>
                          <m:rPr>
                            <m:lit/>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lit/>
                              </m:rPr>
                              <a:rPr lang="de-DE" b="0" i="1" smtClean="0">
                                <a:latin typeface="Cambria Math" panose="02040503050406030204" pitchFamily="18" charset="0"/>
                              </a:rPr>
                              <m:t>∑</m:t>
                            </m:r>
                          </m:e>
                          <m:sub>
                            <m:r>
                              <a:rPr lang="de-DE" b="0" i="1" smtClean="0">
                                <a:latin typeface="Cambria Math" panose="02040503050406030204" pitchFamily="18" charset="0"/>
                              </a:rPr>
                              <m:t>𝑖</m:t>
                            </m:r>
                          </m:sub>
                        </m:sSub>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𝜔</m:t>
                            </m:r>
                          </m:e>
                          <m:sub>
                            <m:r>
                              <a:rPr lang="de-DE" b="0" i="1" smtClean="0">
                                <a:latin typeface="Cambria Math" panose="02040503050406030204" pitchFamily="18" charset="0"/>
                              </a:rPr>
                              <m:t>𝑘𝑖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ℓ+1</m:t>
                                </m:r>
                              </m:e>
                            </m:d>
                          </m:sup>
                        </m:sSubSup>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𝑎</m:t>
                            </m:r>
                          </m:e>
                          <m:sub>
                            <m:r>
                              <a:rPr lang="de-DE" b="0" i="1" smtClean="0">
                                <a:latin typeface="Cambria Math" panose="02040503050406030204" pitchFamily="18" charset="0"/>
                              </a:rPr>
                              <m:t>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bSup>
                        <m:r>
                          <m:rPr>
                            <m:lit/>
                          </m:rPr>
                          <a:rPr lang="de-DE" b="0" i="1" smtClean="0">
                            <a:latin typeface="Cambria Math" panose="02040503050406030204" pitchFamily="18" charset="0"/>
                          </a:rPr>
                          <m:t>)</m:t>
                        </m:r>
                      </m:num>
                      <m:den>
                        <m:r>
                          <a:rPr lang="de-DE"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𝑗</m:t>
                            </m:r>
                          </m:sub>
                          <m:sup>
                            <m:d>
                              <m:dPr>
                                <m:begChr m:val="["/>
                                <m:endChr m:val="]"/>
                                <m:ctrlPr>
                                  <a:rPr lang="de-DE" i="1">
                                    <a:latin typeface="Cambria Math" panose="02040503050406030204" pitchFamily="18" charset="0"/>
                                  </a:rPr>
                                </m:ctrlPr>
                              </m:dPr>
                              <m:e>
                                <m:r>
                                  <a:rPr lang="de-DE" i="1">
                                    <a:latin typeface="Cambria Math" panose="02040503050406030204" pitchFamily="18" charset="0"/>
                                  </a:rPr>
                                  <m:t>ℓ</m:t>
                                </m:r>
                              </m:e>
                            </m:d>
                          </m:sup>
                        </m:sSubSup>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m:t>
                        </m:r>
                        <m:r>
                          <m:rPr>
                            <m:lit/>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lit/>
                              </m:rPr>
                              <a:rPr lang="de-DE" b="0" i="1" smtClean="0">
                                <a:latin typeface="Cambria Math" panose="02040503050406030204" pitchFamily="18" charset="0"/>
                              </a:rPr>
                              <m:t>∑</m:t>
                            </m:r>
                          </m:e>
                          <m:sub>
                            <m:r>
                              <a:rPr lang="de-DE" b="0" i="1" smtClean="0">
                                <a:latin typeface="Cambria Math" panose="02040503050406030204" pitchFamily="18" charset="0"/>
                              </a:rPr>
                              <m:t>𝑖</m:t>
                            </m:r>
                          </m:sub>
                        </m:sSub>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𝜔</m:t>
                            </m:r>
                          </m:e>
                          <m:sub>
                            <m:r>
                              <a:rPr lang="de-DE" b="0" i="1" smtClean="0">
                                <a:latin typeface="Cambria Math" panose="02040503050406030204" pitchFamily="18" charset="0"/>
                              </a:rPr>
                              <m:t>𝑘𝑖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ℓ+1</m:t>
                                </m:r>
                              </m:e>
                            </m:d>
                          </m:sup>
                        </m:sSubSup>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𝑎</m:t>
                            </m:r>
                          </m:e>
                          <m:sub>
                            <m:r>
                              <a:rPr lang="de-DE" b="0" i="1" smtClean="0">
                                <a:latin typeface="Cambria Math" panose="02040503050406030204" pitchFamily="18" charset="0"/>
                              </a:rPr>
                              <m:t>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bSup>
                        <m:r>
                          <m:rPr>
                            <m:lit/>
                          </m:rPr>
                          <a:rPr lang="de-DE" b="0" i="1" smtClean="0">
                            <a:latin typeface="Cambria Math" panose="02040503050406030204" pitchFamily="18" charset="0"/>
                          </a:rPr>
                          <m:t>)</m:t>
                        </m:r>
                      </m:num>
                      <m:den>
                        <m:r>
                          <a:rPr lang="de-DE"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𝑗</m:t>
                            </m:r>
                          </m:sub>
                          <m:sup>
                            <m:d>
                              <m:dPr>
                                <m:begChr m:val="["/>
                                <m:endChr m:val="]"/>
                                <m:ctrlPr>
                                  <a:rPr lang="de-DE" i="1">
                                    <a:latin typeface="Cambria Math" panose="02040503050406030204" pitchFamily="18" charset="0"/>
                                  </a:rPr>
                                </m:ctrlPr>
                              </m:dPr>
                              <m:e>
                                <m:r>
                                  <a:rPr lang="de-DE" i="1">
                                    <a:latin typeface="Cambria Math" panose="02040503050406030204" pitchFamily="18" charset="0"/>
                                  </a:rPr>
                                  <m:t>ℓ</m:t>
                                </m:r>
                              </m:e>
                            </m:d>
                          </m:sup>
                        </m:sSubSup>
                      </m:den>
                    </m:f>
                  </m:oMath>
                </a14:m>
                <a:r>
                  <a:rPr lang="de-DE" baseline="0" dirty="0"/>
                  <a:t>=</a:t>
                </a:r>
                <a14:m>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m:t>
                        </m:r>
                        <m:r>
                          <m:rPr>
                            <m:lit/>
                          </m:rP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lit/>
                              </m:rPr>
                              <a:rPr lang="de-DE" b="0" i="1" smtClean="0">
                                <a:latin typeface="Cambria Math" panose="02040503050406030204" pitchFamily="18" charset="0"/>
                              </a:rPr>
                              <m:t>∑</m:t>
                            </m:r>
                          </m:e>
                          <m:sub>
                            <m:r>
                              <a:rPr lang="de-DE" b="0" i="1" smtClean="0">
                                <a:latin typeface="Cambria Math" panose="02040503050406030204" pitchFamily="18" charset="0"/>
                              </a:rPr>
                              <m:t>𝑖</m:t>
                            </m:r>
                          </m:sub>
                        </m:sSub>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𝜔</m:t>
                            </m:r>
                          </m:e>
                          <m:sub>
                            <m:r>
                              <a:rPr lang="de-DE" b="0" i="1" smtClean="0">
                                <a:latin typeface="Cambria Math" panose="02040503050406030204" pitchFamily="18" charset="0"/>
                              </a:rPr>
                              <m:t>𝑘𝑖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ℓ+1</m:t>
                                </m:r>
                              </m:e>
                            </m:d>
                          </m:sup>
                        </m:sSubSup>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p>
                        <m:r>
                          <m:rPr>
                            <m:lit/>
                          </m:rP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bSup>
                        <m:r>
                          <m:rPr>
                            <m:lit/>
                          </m:rPr>
                          <a:rPr lang="de-DE" b="0" i="1" smtClean="0">
                            <a:latin typeface="Cambria Math" panose="02040503050406030204" pitchFamily="18" charset="0"/>
                          </a:rPr>
                          <m:t>))</m:t>
                        </m:r>
                      </m:num>
                      <m:den>
                        <m:r>
                          <a:rPr lang="de-DE"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𝑗</m:t>
                            </m:r>
                          </m:sub>
                          <m:sup>
                            <m:d>
                              <m:dPr>
                                <m:begChr m:val="["/>
                                <m:endChr m:val="]"/>
                                <m:ctrlPr>
                                  <a:rPr lang="de-DE" i="1">
                                    <a:latin typeface="Cambria Math" panose="02040503050406030204" pitchFamily="18" charset="0"/>
                                  </a:rPr>
                                </m:ctrlPr>
                              </m:dPr>
                              <m:e>
                                <m:r>
                                  <a:rPr lang="de-DE" i="1">
                                    <a:latin typeface="Cambria Math" panose="02040503050406030204" pitchFamily="18" charset="0"/>
                                  </a:rPr>
                                  <m:t>ℓ</m:t>
                                </m:r>
                              </m:e>
                            </m:d>
                          </m:sup>
                        </m:sSubSup>
                      </m:den>
                    </m:f>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lit/>
                          </m:rPr>
                          <a:rPr lang="de-DE" b="0" i="1" smtClean="0">
                            <a:latin typeface="Cambria Math" panose="02040503050406030204" pitchFamily="18" charset="0"/>
                          </a:rPr>
                          <m:t>∑</m:t>
                        </m:r>
                      </m:e>
                      <m:sub>
                        <m:r>
                          <a:rPr lang="de-DE" b="0" i="1" smtClean="0">
                            <a:latin typeface="Cambria Math" panose="02040503050406030204" pitchFamily="18" charset="0"/>
                          </a:rPr>
                          <m:t>𝑖</m:t>
                        </m:r>
                      </m:sub>
                    </m:sSub>
                    <m:r>
                      <m:rPr>
                        <m:lit/>
                      </m:rP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𝜔</m:t>
                        </m:r>
                      </m:e>
                      <m:sub>
                        <m:r>
                          <a:rPr lang="de-DE" b="0" i="1" smtClean="0">
                            <a:latin typeface="Cambria Math" panose="02040503050406030204" pitchFamily="18" charset="0"/>
                          </a:rPr>
                          <m:t>𝑘𝑖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ℓ+1</m:t>
                            </m:r>
                          </m:e>
                        </m:d>
                      </m:sup>
                    </m:sSubSup>
                    <m:f>
                      <m:fPr>
                        <m:ctrlPr>
                          <a:rPr lang="de-DE" b="0" i="1" smtClean="0">
                            <a:latin typeface="Cambria Math" panose="02040503050406030204" pitchFamily="18" charset="0"/>
                          </a:rPr>
                        </m:ctrlPr>
                      </m:fPr>
                      <m:num>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p>
                        <m:r>
                          <m:rPr>
                            <m:lit/>
                          </m:rP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bSup>
                        <m:r>
                          <m:rPr>
                            <m:lit/>
                          </m:rPr>
                          <a:rPr lang="de-DE" b="0" i="1" smtClean="0">
                            <a:latin typeface="Cambria Math" panose="02040503050406030204" pitchFamily="18" charset="0"/>
                          </a:rPr>
                          <m:t>)</m:t>
                        </m:r>
                      </m:num>
                      <m:den>
                        <m:r>
                          <a:rPr lang="de-DE"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𝑧</m:t>
                            </m:r>
                          </m:e>
                          <m:sub>
                            <m:r>
                              <a:rPr lang="de-DE" i="1">
                                <a:latin typeface="Cambria Math" panose="02040503050406030204" pitchFamily="18" charset="0"/>
                              </a:rPr>
                              <m:t>𝑗</m:t>
                            </m:r>
                          </m:sub>
                          <m:sup>
                            <m:d>
                              <m:dPr>
                                <m:begChr m:val="["/>
                                <m:endChr m:val="]"/>
                                <m:ctrlPr>
                                  <a:rPr lang="de-DE" i="1">
                                    <a:latin typeface="Cambria Math" panose="02040503050406030204" pitchFamily="18" charset="0"/>
                                  </a:rPr>
                                </m:ctrlPr>
                              </m:dPr>
                              <m:e>
                                <m:r>
                                  <a:rPr lang="de-DE" i="1">
                                    <a:latin typeface="Cambria Math" panose="02040503050406030204" pitchFamily="18" charset="0"/>
                                  </a:rPr>
                                  <m:t>ℓ</m:t>
                                </m:r>
                              </m:e>
                            </m:d>
                          </m:sup>
                        </m:sSubSup>
                      </m:den>
                    </m:f>
                    <m:r>
                      <m:rPr>
                        <m:lit/>
                      </m:rPr>
                      <a:rPr lang="de-DE" b="0" i="1" smtClean="0">
                        <a:latin typeface="Cambria Math" panose="02040503050406030204" pitchFamily="18" charset="0"/>
                      </a:rPr>
                      <m:t>)</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lit/>
                          </m:rPr>
                          <a:rPr lang="de-DE" b="0" i="1" smtClean="0">
                            <a:latin typeface="Cambria Math" panose="02040503050406030204" pitchFamily="18" charset="0"/>
                          </a:rPr>
                          <m:t>∑</m:t>
                        </m:r>
                      </m:e>
                      <m:sub>
                        <m:r>
                          <a:rPr lang="de-DE" b="0" i="1" smtClean="0">
                            <a:latin typeface="Cambria Math" panose="02040503050406030204" pitchFamily="18" charset="0"/>
                          </a:rPr>
                          <m:t>𝑖</m:t>
                        </m:r>
                      </m:sub>
                    </m:sSub>
                    <m:r>
                      <m:rPr>
                        <m:lit/>
                      </m:rP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𝜔</m:t>
                        </m:r>
                      </m:e>
                      <m:sub>
                        <m:r>
                          <a:rPr lang="de-DE" b="0" i="1" smtClean="0">
                            <a:latin typeface="Cambria Math" panose="02040503050406030204" pitchFamily="18" charset="0"/>
                          </a:rPr>
                          <m:t>𝑘𝑖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ℓ+1</m:t>
                            </m:r>
                          </m:e>
                        </m:d>
                      </m:sup>
                    </m:sSubSup>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𝛿</m:t>
                        </m:r>
                      </m:e>
                      <m:sub>
                        <m:r>
                          <a:rPr lang="de-DE" b="0" i="1" smtClean="0">
                            <a:latin typeface="Cambria Math" panose="02040503050406030204" pitchFamily="18" charset="0"/>
                          </a:rPr>
                          <m:t>𝑗</m:t>
                        </m:r>
                      </m:sub>
                      <m:sup>
                        <m:r>
                          <a:rPr lang="de-DE" b="0" i="1" smtClean="0">
                            <a:latin typeface="Cambria Math" panose="02040503050406030204" pitchFamily="18" charset="0"/>
                          </a:rPr>
                          <m:t>𝑖</m:t>
                        </m:r>
                      </m:sup>
                    </m:sSubSup>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e>
                          <m:sup>
                            <m:r>
                              <a:rPr lang="de-DE" b="0" i="1" smtClean="0">
                                <a:latin typeface="Cambria Math" panose="02040503050406030204" pitchFamily="18" charset="0"/>
                              </a:rPr>
                              <m:t>′</m:t>
                            </m:r>
                          </m:sup>
                        </m:sSup>
                      </m:sup>
                    </m:sSup>
                    <m:r>
                      <m:rPr>
                        <m:lit/>
                      </m:rP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𝑖</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bSup>
                    <m:r>
                      <m:rPr>
                        <m:lit/>
                      </m:rPr>
                      <a:rPr lang="de-DE" b="0" i="1" smtClean="0">
                        <a:latin typeface="Cambria Math" panose="02040503050406030204" pitchFamily="18" charset="0"/>
                      </a:rPr>
                      <m:t>)</m:t>
                    </m:r>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𝜔</m:t>
                        </m:r>
                      </m:e>
                      <m:sub>
                        <m:r>
                          <a:rPr lang="de-DE" b="0" i="1" smtClean="0">
                            <a:latin typeface="Cambria Math" panose="02040503050406030204" pitchFamily="18" charset="0"/>
                          </a:rPr>
                          <m:t>𝑘𝑗</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ℓ+1</m:t>
                            </m:r>
                          </m:e>
                        </m:d>
                      </m:sup>
                    </m:sSubSup>
                    <m:sSup>
                      <m:sSupPr>
                        <m:ctrlPr>
                          <a:rPr lang="de-DE" b="0" i="1" smtClean="0">
                            <a:latin typeface="Cambria Math" panose="02040503050406030204" pitchFamily="18" charset="0"/>
                          </a:rPr>
                        </m:ctrlPr>
                      </m:sSupPr>
                      <m:e>
                        <m:r>
                          <a:rPr lang="de-DE" b="0" i="1" smtClean="0">
                            <a:latin typeface="Cambria Math" panose="02040503050406030204" pitchFamily="18" charset="0"/>
                          </a:rPr>
                          <m:t>𝜎</m:t>
                        </m:r>
                      </m:e>
                      <m:sup>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e>
                          <m:sup>
                            <m:r>
                              <a:rPr lang="de-DE" b="0" i="1" smtClean="0">
                                <a:latin typeface="Cambria Math" panose="02040503050406030204" pitchFamily="18" charset="0"/>
                              </a:rPr>
                              <m:t>′</m:t>
                            </m:r>
                          </m:sup>
                        </m:sSup>
                      </m:sup>
                    </m:sSup>
                    <m:r>
                      <m:rPr>
                        <m:lit/>
                      </m:rP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𝑧</m:t>
                        </m:r>
                      </m:e>
                      <m:sub>
                        <m:r>
                          <a:rPr lang="de-DE" b="0" i="1" smtClean="0">
                            <a:latin typeface="Cambria Math" panose="02040503050406030204" pitchFamily="18" charset="0"/>
                          </a:rPr>
                          <m:t>𝑗</m:t>
                        </m:r>
                      </m:sub>
                      <m: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ℓ</m:t>
                            </m:r>
                          </m:e>
                        </m:d>
                      </m:sup>
                    </m:sSubSup>
                    <m:r>
                      <m:rPr>
                        <m:lit/>
                      </m:rPr>
                      <a:rPr lang="de-DE" b="0" i="1" smtClean="0">
                        <a:latin typeface="Cambria Math" panose="02040503050406030204" pitchFamily="18" charset="0"/>
                      </a:rPr>
                      <m:t>)</m:t>
                    </m:r>
                    <m:r>
                      <a:rPr lang="de-DE" b="0" i="1" smtClean="0">
                        <a:latin typeface="Cambria Math" panose="02040503050406030204" pitchFamily="18" charset="0"/>
                      </a:rPr>
                      <m:t> </m:t>
                    </m:r>
                  </m:oMath>
                </a14:m>
                <a:endParaRPr lang="de-DE" baseline="0" dirty="0"/>
              </a:p>
              <a:p>
                <a:r>
                  <a:rPr lang="en-US" baseline="0" dirty="0"/>
                  <a:t>In the penultimate step we simply substituted the definition of neuron error and in the last we calculated the partial derivation (see note).
</a:t>
                </a:r>
                <a:endParaRPr lang="de-DE" baseline="0" dirty="0"/>
              </a:p>
              <a:p>
                <a:r>
                  <a:rPr lang="de-DE" b="1" baseline="0" dirty="0"/>
                  <a:t>Zusammengefasst</a:t>
                </a:r>
              </a:p>
              <a:p>
                <a:r>
                  <a:rPr lang="en-US" baseline="0" dirty="0"/>
                  <a:t>We can see that the back propagation is sometimes mathematically very complex and depends on the activation function used.
It is important to recognize that the error of a layer always depends on the error of the previous layer.
By combining (BP2) with (BP1), we can correct the error </a:t>
                </a:r>
                <a:r>
                  <a:rPr lang="de-DE" baseline="0" dirty="0"/>
                  <a:t> </a:t>
                </a:r>
                <a:r>
                  <a:rPr lang="de-DE" baseline="0" dirty="0" err="1"/>
                  <a:t>δl</a:t>
                </a:r>
                <a:r>
                  <a:rPr lang="de-DE" baseline="0" dirty="0"/>
                  <a:t> </a:t>
                </a:r>
                <a:r>
                  <a:rPr lang="en-US" baseline="0" dirty="0"/>
                  <a:t>for each shift in the network.
"We start with (BP1) in order to </a:t>
                </a:r>
                <a:r>
                  <a:rPr lang="de-DE" baseline="0" dirty="0" err="1"/>
                  <a:t>δL</a:t>
                </a:r>
                <a:r>
                  <a:rPr lang="de-DE" baseline="0" dirty="0"/>
                  <a:t> </a:t>
                </a:r>
                <a:r>
                  <a:rPr lang="en-US" baseline="0" dirty="0"/>
                  <a:t>then apply equation (BP2) to </a:t>
                </a:r>
                <a:r>
                  <a:rPr lang="de-DE" baseline="0" dirty="0"/>
                  <a:t>δL-1 </a:t>
                </a:r>
                <a:r>
                  <a:rPr lang="en-US" baseline="0" dirty="0"/>
                  <a:t>then again equation (BP2) in order to </a:t>
                </a:r>
                <a:r>
                  <a:rPr lang="de-DE" baseline="0" dirty="0"/>
                  <a:t>δL-2 </a:t>
                </a:r>
                <a:r>
                  <a:rPr lang="en-US" baseline="0" dirty="0"/>
                  <a:t>to calculate, and so on, all the way back through the network.
</a:t>
                </a:r>
                <a:endParaRPr lang="de-DE" baseline="0"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a:t>Backpropagation - Mathematisch</a:t>
                </a:r>
                <a:endParaRPr lang="de-DE" b="1" dirty="0"/>
              </a:p>
              <a:p>
                <a:endParaRPr lang="de-DE" b="1" baseline="0" dirty="0"/>
              </a:p>
              <a:p>
                <a:r>
                  <a:rPr lang="de-DE" b="1" baseline="0" dirty="0"/>
                  <a:t>Betrachten wir zunächst den </a:t>
                </a:r>
                <a:r>
                  <a:rPr lang="de-DE" b="1" baseline="0" dirty="0" err="1"/>
                  <a:t>Neuronenfehler</a:t>
                </a:r>
                <a:r>
                  <a:rPr lang="de-DE" b="1" baseline="0" dirty="0"/>
                  <a:t> der </a:t>
                </a:r>
                <a:r>
                  <a:rPr lang="de-DE" b="1" i="1" baseline="0" dirty="0"/>
                  <a:t>j</a:t>
                </a:r>
                <a:r>
                  <a:rPr lang="de-DE" b="1" i="0" baseline="0" dirty="0"/>
                  <a:t>-</a:t>
                </a:r>
                <a:r>
                  <a:rPr lang="de-DE" b="1" i="0" baseline="0" dirty="0" err="1"/>
                  <a:t>ten</a:t>
                </a:r>
                <a:r>
                  <a:rPr lang="de-DE" b="1" baseline="0" dirty="0"/>
                  <a:t> Neurone einer der versteckten Schicht (</a:t>
                </a:r>
                <a:r>
                  <a:rPr lang="de-DE" b="1" i="0" smtClean="0">
                    <a:latin typeface="Cambria Math" panose="02040503050406030204" pitchFamily="18" charset="0"/>
                  </a:rPr>
                  <a:t>ℓ</a:t>
                </a:r>
                <a:r>
                  <a:rPr lang="de-DE" b="1" i="0" smtClean="0">
                    <a:latin typeface="Cambria Math" panose="02040503050406030204" pitchFamily="18" charset="0"/>
                    <a:ea typeface="Cambria Math" panose="02040503050406030204" pitchFamily="18" charset="0"/>
                  </a:rPr>
                  <a:t>≠</a:t>
                </a:r>
                <a:r>
                  <a:rPr lang="de-DE" b="1" i="0">
                    <a:latin typeface="Cambria Math" panose="02040503050406030204" pitchFamily="18" charset="0"/>
                  </a:rPr>
                  <a:t>𝑳</a:t>
                </a:r>
                <a:r>
                  <a:rPr lang="de-DE" b="1" baseline="0" dirty="0"/>
                  <a:t>):</a:t>
                </a:r>
              </a:p>
              <a:p>
                <a:r>
                  <a:rPr lang="de-DE" b="0" i="0" baseline="0" dirty="0"/>
                  <a:t>Um den </a:t>
                </a:r>
                <a:r>
                  <a:rPr lang="de-DE" b="0" i="0" baseline="0" dirty="0" err="1"/>
                  <a:t>Neuronenfehler</a:t>
                </a:r>
                <a:r>
                  <a:rPr lang="de-DE" b="0" i="0" baseline="0" dirty="0"/>
                  <a:t> der </a:t>
                </a:r>
                <a:r>
                  <a:rPr lang="de-DE" b="0" i="1" baseline="0" dirty="0"/>
                  <a:t>j</a:t>
                </a:r>
                <a:r>
                  <a:rPr lang="de-DE" b="0" i="0" baseline="0" dirty="0"/>
                  <a:t>-</a:t>
                </a:r>
                <a:r>
                  <a:rPr lang="de-DE" b="0" i="0" baseline="0" dirty="0" err="1"/>
                  <a:t>ten</a:t>
                </a:r>
                <a:r>
                  <a:rPr lang="de-DE" b="0" i="0" baseline="0" dirty="0"/>
                  <a:t> Neurone </a:t>
                </a:r>
                <a:r>
                  <a:rPr lang="de-DE" b="0" i="0" baseline="0" dirty="0" err="1"/>
                  <a:t>eiber</a:t>
                </a:r>
                <a:r>
                  <a:rPr lang="de-DE" b="0" i="0" baseline="0" dirty="0"/>
                  <a:t> beliebigen Schicht </a:t>
                </a:r>
                <a:r>
                  <a:rPr lang="de-DE" b="1" i="0" smtClean="0">
                    <a:latin typeface="Cambria Math" panose="02040503050406030204" pitchFamily="18" charset="0"/>
                  </a:rPr>
                  <a:t>ℓ</a:t>
                </a:r>
                <a:r>
                  <a:rPr lang="de-DE" b="0" i="0" baseline="0" dirty="0"/>
                  <a:t> zu berechnen müssen wir diese als Funktion der nächsten Schicht (</a:t>
                </a:r>
                <a:r>
                  <a:rPr lang="de-DE" b="1" i="0" smtClean="0">
                    <a:latin typeface="Cambria Math" panose="02040503050406030204" pitchFamily="18" charset="0"/>
                  </a:rPr>
                  <a:t>ℓ</a:t>
                </a:r>
                <a:r>
                  <a:rPr lang="de-DE" b="0" i="0" baseline="0" dirty="0"/>
                  <a:t>+1) schreiben.</a:t>
                </a:r>
              </a:p>
              <a:p>
                <a:r>
                  <a:rPr lang="de-DE" b="0" i="0" baseline="0" dirty="0"/>
                  <a:t>Hier wird uns wieder die Kettenregel helfen. Gehen wir Schritt für Schritt durch.</a:t>
                </a:r>
              </a:p>
              <a:p>
                <a:endParaRPr lang="de-DE" b="0" i="0" baseline="0" dirty="0"/>
              </a:p>
              <a:p>
                <a:endParaRPr lang="de-DE" b="0" i="0" baseline="0" dirty="0"/>
              </a:p>
              <a:p>
                <a:endParaRPr lang="de-DE" b="0" i="0" baseline="0" dirty="0"/>
              </a:p>
              <a:p>
                <a:endParaRPr lang="de-DE" b="0" i="0" baseline="0" dirty="0"/>
              </a:p>
              <a:p>
                <a:r>
                  <a:rPr lang="de-DE" baseline="0" dirty="0"/>
                  <a:t>Dazu wird zunächst die Partielle Ableitung von </a:t>
                </a:r>
                <a:r>
                  <a:rPr lang="de-DE" baseline="0" dirty="0" err="1"/>
                  <a:t>delta</a:t>
                </a:r>
                <a:r>
                  <a:rPr lang="de-DE" baseline="0" dirty="0"/>
                  <a:t>^(\</a:t>
                </a:r>
                <a:r>
                  <a:rPr lang="de-DE" baseline="0" dirty="0" err="1"/>
                  <a:t>ell</a:t>
                </a:r>
                <a:r>
                  <a:rPr lang="de-DE" baseline="0" dirty="0"/>
                  <a:t>) als Funktion des Fehlers der Folgeschicht: </a:t>
                </a:r>
                <a:r>
                  <a:rPr lang="de-DE" baseline="0" dirty="0" err="1"/>
                  <a:t>delta</a:t>
                </a:r>
                <a:r>
                  <a:rPr lang="de-DE" baseline="0" dirty="0"/>
                  <a:t>^(\</a:t>
                </a:r>
                <a:r>
                  <a:rPr lang="de-DE" baseline="0" dirty="0" err="1"/>
                  <a:t>ell</a:t>
                </a:r>
                <a:r>
                  <a:rPr lang="de-DE" baseline="0" dirty="0"/>
                  <a:t> + 1) umgeschrieben mittels der Kettenregel</a:t>
                </a:r>
                <a:r>
                  <a:rPr lang="de-DE" baseline="0" dirty="0" smtClean="0"/>
                  <a:t>.</a:t>
                </a:r>
              </a:p>
              <a:p>
                <a:endParaRPr lang="de-DE" baseline="0" dirty="0" smtClean="0"/>
              </a:p>
              <a:p>
                <a:r>
                  <a:rPr lang="de-DE" i="0" smtClean="0">
                    <a:latin typeface="Cambria Math" panose="02040503050406030204" pitchFamily="18" charset="0"/>
                  </a:rPr>
                  <a:t>(</a:t>
                </a:r>
                <a:r>
                  <a:rPr lang="de-DE" i="0">
                    <a:latin typeface="Cambria Math" panose="02040503050406030204" pitchFamily="18" charset="0"/>
                  </a:rPr>
                  <a:t>〖</a:t>
                </a:r>
                <a:r>
                  <a:rPr lang="de-DE" i="0">
                    <a:latin typeface="Cambria Math" panose="02040503050406030204" pitchFamily="18" charset="0"/>
                  </a:rPr>
                  <a:t>𝜕𝑧〗_𝑘^[ℓ+1] </a:t>
                </a:r>
                <a:r>
                  <a:rPr lang="de-DE" i="0" smtClean="0">
                    <a:latin typeface="Cambria Math" panose="02040503050406030204" pitchFamily="18" charset="0"/>
                  </a:rPr>
                  <a:t>)/(</a:t>
                </a:r>
                <a:r>
                  <a:rPr lang="de-DE" i="0">
                    <a:latin typeface="Cambria Math" panose="02040503050406030204" pitchFamily="18" charset="0"/>
                  </a:rPr>
                  <a:t>𝜕𝑧_𝑗^[ℓ]  </a:t>
                </a:r>
                <a:r>
                  <a:rPr lang="de-DE" i="0" smtClean="0">
                    <a:latin typeface="Cambria Math" panose="02040503050406030204" pitchFamily="18" charset="0"/>
                  </a:rPr>
                  <a:t>)</a:t>
                </a:r>
                <a:r>
                  <a:rPr lang="de-DE" b="0" i="0" smtClean="0">
                    <a:latin typeface="Cambria Math" panose="02040503050406030204" pitchFamily="18" charset="0"/>
                  </a:rPr>
                  <a:t>=(𝜕\(\∑_𝑖 𝜔_𝑘𝑖^[ℓ+1]  𝑎_𝑖^[ℓ]  \))/(</a:t>
                </a:r>
                <a:r>
                  <a:rPr lang="de-DE" i="0" smtClean="0">
                    <a:latin typeface="Cambria Math" panose="02040503050406030204" pitchFamily="18" charset="0"/>
                  </a:rPr>
                  <a:t>𝜕</a:t>
                </a:r>
                <a:r>
                  <a:rPr lang="de-DE" i="0">
                    <a:latin typeface="Cambria Math" panose="02040503050406030204" pitchFamily="18" charset="0"/>
                  </a:rPr>
                  <a:t>𝑧_𝑗^[ℓ] </a:t>
                </a:r>
                <a:r>
                  <a:rPr lang="de-DE" b="0" i="0" smtClean="0">
                    <a:latin typeface="Cambria Math" panose="02040503050406030204" pitchFamily="18" charset="0"/>
                  </a:rPr>
                  <a:t> )=(𝜕\</a:t>
                </a:r>
                <a:r>
                  <a:rPr lang="de-DE" b="0" i="0" smtClean="0">
                    <a:latin typeface="Cambria Math" panose="02040503050406030204" pitchFamily="18" charset="0"/>
                  </a:rPr>
                  <a:t>(\∑_𝑖 𝜔_𝑘𝑖^[ℓ+1]  𝑎_𝑖^[ℓ]  \)</a:t>
                </a:r>
                <a:r>
                  <a:rPr lang="de-DE" b="0" i="0" smtClean="0">
                    <a:latin typeface="Cambria Math" panose="02040503050406030204" pitchFamily="18" charset="0"/>
                  </a:rPr>
                  <a:t>)/(</a:t>
                </a:r>
                <a:r>
                  <a:rPr lang="de-DE" i="0" smtClean="0">
                    <a:latin typeface="Cambria Math" panose="02040503050406030204" pitchFamily="18" charset="0"/>
                  </a:rPr>
                  <a:t>𝜕</a:t>
                </a:r>
                <a:r>
                  <a:rPr lang="de-DE" i="0">
                    <a:latin typeface="Cambria Math" panose="02040503050406030204" pitchFamily="18" charset="0"/>
                  </a:rPr>
                  <a:t>𝑧_𝑗^[ℓ] </a:t>
                </a:r>
                <a:r>
                  <a:rPr lang="de-DE" b="0" i="0" smtClean="0">
                    <a:latin typeface="Cambria Math" panose="02040503050406030204" pitchFamily="18" charset="0"/>
                  </a:rPr>
                  <a:t> )</a:t>
                </a:r>
                <a:r>
                  <a:rPr lang="de-DE" baseline="0" dirty="0" smtClean="0"/>
                  <a:t>=</a:t>
                </a:r>
                <a:r>
                  <a:rPr lang="de-DE" b="0" i="0" smtClean="0">
                    <a:latin typeface="Cambria Math" panose="02040503050406030204" pitchFamily="18" charset="0"/>
                  </a:rPr>
                  <a:t>(</a:t>
                </a:r>
                <a:r>
                  <a:rPr lang="de-DE" b="0" i="0" smtClean="0">
                    <a:latin typeface="Cambria Math" panose="02040503050406030204" pitchFamily="18" charset="0"/>
                  </a:rPr>
                  <a:t>𝜕\(\∑_𝑖 𝜔_𝑘𝑖^[ℓ+1] </a:t>
                </a:r>
                <a:r>
                  <a:rPr lang="de-DE" b="0" i="0" smtClean="0">
                    <a:latin typeface="Cambria Math" panose="02040503050406030204" pitchFamily="18" charset="0"/>
                  </a:rPr>
                  <a:t> 𝜎^[ℓ]  \(𝑧_𝑖^[ℓ]  \</a:t>
                </a:r>
                <a:r>
                  <a:rPr lang="de-DE" b="0" i="0" smtClean="0">
                    <a:latin typeface="Cambria Math" panose="02040503050406030204" pitchFamily="18" charset="0"/>
                  </a:rPr>
                  <a:t>)</a:t>
                </a:r>
                <a:r>
                  <a:rPr lang="de-DE" b="0" i="0" smtClean="0">
                    <a:latin typeface="Cambria Math" panose="02040503050406030204" pitchFamily="18" charset="0"/>
                  </a:rPr>
                  <a:t>\))/(</a:t>
                </a:r>
                <a:r>
                  <a:rPr lang="de-DE" i="0" smtClean="0">
                    <a:latin typeface="Cambria Math" panose="02040503050406030204" pitchFamily="18" charset="0"/>
                  </a:rPr>
                  <a:t>𝜕</a:t>
                </a:r>
                <a:r>
                  <a:rPr lang="de-DE" i="0">
                    <a:latin typeface="Cambria Math" panose="02040503050406030204" pitchFamily="18" charset="0"/>
                  </a:rPr>
                  <a:t>𝑧_𝑗^[ℓ]  </a:t>
                </a:r>
                <a:r>
                  <a:rPr lang="de-DE" b="0" i="0" smtClean="0">
                    <a:latin typeface="Cambria Math" panose="02040503050406030204" pitchFamily="18" charset="0"/>
                  </a:rPr>
                  <a:t>)=</a:t>
                </a:r>
                <a:r>
                  <a:rPr lang="de-DE" b="0" i="0" smtClean="0">
                    <a:latin typeface="Cambria Math" panose="02040503050406030204" pitchFamily="18" charset="0"/>
                  </a:rPr>
                  <a:t>\∑</a:t>
                </a:r>
                <a:r>
                  <a:rPr lang="de-DE" b="0" i="0" smtClean="0">
                    <a:latin typeface="Cambria Math" panose="02040503050406030204" pitchFamily="18" charset="0"/>
                  </a:rPr>
                  <a:t>_</a:t>
                </a:r>
                <a:r>
                  <a:rPr lang="de-DE" b="0" i="0" smtClean="0">
                    <a:latin typeface="Cambria Math" panose="02040503050406030204" pitchFamily="18" charset="0"/>
                  </a:rPr>
                  <a:t>𝑖</a:t>
                </a:r>
                <a:r>
                  <a:rPr lang="de-DE" b="0" i="0" smtClean="0">
                    <a:latin typeface="Cambria Math" panose="02040503050406030204" pitchFamily="18" charset="0"/>
                  </a:rPr>
                  <a:t> \(</a:t>
                </a:r>
                <a:r>
                  <a:rPr lang="de-DE" b="0" i="0" smtClean="0">
                    <a:latin typeface="Cambria Math" panose="02040503050406030204" pitchFamily="18" charset="0"/>
                  </a:rPr>
                  <a:t>𝜔_𝑘𝑖^[ℓ+1] </a:t>
                </a:r>
                <a:r>
                  <a:rPr lang="de-DE" b="0" i="0" smtClean="0">
                    <a:latin typeface="Cambria Math" panose="02040503050406030204" pitchFamily="18" charset="0"/>
                  </a:rPr>
                  <a:t>  (𝜕</a:t>
                </a:r>
                <a:r>
                  <a:rPr lang="de-DE" b="0" i="0" smtClean="0">
                    <a:latin typeface="Cambria Math" panose="02040503050406030204" pitchFamily="18" charset="0"/>
                  </a:rPr>
                  <a:t>𝜎</a:t>
                </a:r>
                <a:r>
                  <a:rPr lang="de-DE" b="0" i="0" smtClean="0">
                    <a:latin typeface="Cambria Math" panose="02040503050406030204" pitchFamily="18" charset="0"/>
                  </a:rPr>
                  <a:t>^[</a:t>
                </a:r>
                <a:r>
                  <a:rPr lang="de-DE" b="0" i="0" smtClean="0">
                    <a:latin typeface="Cambria Math" panose="02040503050406030204" pitchFamily="18" charset="0"/>
                  </a:rPr>
                  <a:t>ℓ]  \(𝑧_𝑖^[ℓ]  \)</a:t>
                </a:r>
                <a:r>
                  <a:rPr lang="de-DE" b="0" i="0" smtClean="0">
                    <a:latin typeface="Cambria Math" panose="02040503050406030204" pitchFamily="18" charset="0"/>
                  </a:rPr>
                  <a:t>)/(</a:t>
                </a:r>
                <a:r>
                  <a:rPr lang="de-DE" i="0" smtClean="0">
                    <a:latin typeface="Cambria Math" panose="02040503050406030204" pitchFamily="18" charset="0"/>
                  </a:rPr>
                  <a:t>𝜕</a:t>
                </a:r>
                <a:r>
                  <a:rPr lang="de-DE" i="0">
                    <a:latin typeface="Cambria Math" panose="02040503050406030204" pitchFamily="18" charset="0"/>
                  </a:rPr>
                  <a:t>𝑧_𝑗^[ℓ] </a:t>
                </a:r>
                <a:r>
                  <a:rPr lang="de-DE" b="0" i="0" smtClean="0">
                    <a:latin typeface="Cambria Math" panose="02040503050406030204" pitchFamily="18" charset="0"/>
                  </a:rPr>
                  <a:t> ) \)=</a:t>
                </a:r>
                <a:r>
                  <a:rPr lang="de-DE" b="0" i="0" smtClean="0">
                    <a:latin typeface="Cambria Math" panose="02040503050406030204" pitchFamily="18" charset="0"/>
                  </a:rPr>
                  <a:t>\∑</a:t>
                </a:r>
                <a:r>
                  <a:rPr lang="de-DE" b="0" i="0" smtClean="0">
                    <a:latin typeface="Cambria Math" panose="02040503050406030204" pitchFamily="18" charset="0"/>
                  </a:rPr>
                  <a:t>_</a:t>
                </a:r>
                <a:r>
                  <a:rPr lang="de-DE" b="0" i="0" smtClean="0">
                    <a:latin typeface="Cambria Math" panose="02040503050406030204" pitchFamily="18" charset="0"/>
                  </a:rPr>
                  <a:t>𝑖 \(𝜔_𝑘𝑖^[ℓ+1] </a:t>
                </a:r>
                <a:r>
                  <a:rPr lang="de-DE" b="0" i="0" smtClean="0">
                    <a:latin typeface="Cambria Math" panose="02040503050406030204" pitchFamily="18" charset="0"/>
                  </a:rPr>
                  <a:t> 𝛿_𝑗^𝑖 𝜎^([ℓ]^′ ) \(𝑧_𝑖^[ℓ]  \)=</a:t>
                </a:r>
                <a:r>
                  <a:rPr lang="de-DE" b="0" i="0" smtClean="0">
                    <a:latin typeface="Cambria Math" panose="02040503050406030204" pitchFamily="18" charset="0"/>
                  </a:rPr>
                  <a:t>𝜔</a:t>
                </a:r>
                <a:r>
                  <a:rPr lang="de-DE" b="0" i="0" smtClean="0">
                    <a:latin typeface="Cambria Math" panose="02040503050406030204" pitchFamily="18" charset="0"/>
                  </a:rPr>
                  <a:t>_</a:t>
                </a:r>
                <a:r>
                  <a:rPr lang="de-DE" b="0" i="0" smtClean="0">
                    <a:latin typeface="Cambria Math" panose="02040503050406030204" pitchFamily="18" charset="0"/>
                  </a:rPr>
                  <a:t>𝑘</a:t>
                </a:r>
                <a:r>
                  <a:rPr lang="de-DE" b="0" i="0" smtClean="0">
                    <a:latin typeface="Cambria Math" panose="02040503050406030204" pitchFamily="18" charset="0"/>
                  </a:rPr>
                  <a:t>𝑗^[</a:t>
                </a:r>
                <a:r>
                  <a:rPr lang="de-DE" b="0" i="0" smtClean="0">
                    <a:latin typeface="Cambria Math" panose="02040503050406030204" pitchFamily="18" charset="0"/>
                  </a:rPr>
                  <a:t>ℓ+1]  𝜎^([ℓ]^′ ) \(𝑧_</a:t>
                </a:r>
                <a:r>
                  <a:rPr lang="de-DE" b="0" i="0" smtClean="0">
                    <a:latin typeface="Cambria Math" panose="02040503050406030204" pitchFamily="18" charset="0"/>
                  </a:rPr>
                  <a:t>𝑗^[</a:t>
                </a:r>
                <a:r>
                  <a:rPr lang="de-DE" b="0" i="0" smtClean="0">
                    <a:latin typeface="Cambria Math" panose="02040503050406030204" pitchFamily="18" charset="0"/>
                  </a:rPr>
                  <a:t>ℓ] </a:t>
                </a:r>
                <a:r>
                  <a:rPr lang="de-DE" b="0" i="0" smtClean="0">
                    <a:latin typeface="Cambria Math" panose="02040503050406030204" pitchFamily="18" charset="0"/>
                  </a:rPr>
                  <a:t> \) </a:t>
                </a:r>
                <a:endParaRPr lang="de-DE" baseline="0" dirty="0"/>
              </a:p>
              <a:p>
                <a:r>
                  <a:rPr lang="de-DE" baseline="0" dirty="0"/>
                  <a:t>Im vorletzten Schritt haben wir einfach die Definition de </a:t>
                </a:r>
                <a:r>
                  <a:rPr lang="de-DE" baseline="0" dirty="0" err="1"/>
                  <a:t>Neuronenfehlers</a:t>
                </a:r>
                <a:r>
                  <a:rPr lang="de-DE" baseline="0" dirty="0"/>
                  <a:t> substituiert und im letzten haben wir die partielle Ableitung ausgerechnet (siehe Merke).</a:t>
                </a:r>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29</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6345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understand what Deep Learning is and how its underlying structure - called neural networks - works, we first start with the biological neuron.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neuron is an electrically excitable cell that receives, processes and transmits information.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the neuron forms a basic unit of the nervous system.</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Roughly, a neuron can be divided into three parts: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cell body: represents the control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centre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processes information.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dendrites: receive electrical signals and are usually very branched.</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axon: usually very long and thin and transmits the processed information.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output signal is only generated when the input signals together exceed a certain threshold.</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networking between neurons (axons to dendrites) creates complex structures for processing information.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structures are able to perceive and process light, sounds, pressure, heat and so 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54889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b="1" dirty="0"/>
          </a:p>
          <a:p>
            <a:r>
              <a:rPr lang="de-DE" sz="1000" b="1" dirty="0"/>
              <a:t>MNIST Fashion</a:t>
            </a:r>
          </a:p>
          <a:p>
            <a:r>
              <a:rPr lang="en-US" sz="1000" dirty="0"/>
              <a:t>In the following, an image classifier for the MNIST Fashion data set is to be trained.
The MNIST Fashion dataset contains 10 different categories of fashion items in 70,000 samples in the format of 28x28 pixels of grayscale images.
The picture shows some examples of this record.
-&gt; question to listeners: What kind of problem would we have here? Regression, classification, anomaly detection?
</a:t>
            </a:r>
            <a:endParaRPr lang="de-DE" sz="1000" dirty="0"/>
          </a:p>
          <a:p>
            <a:r>
              <a:rPr lang="de-DE" sz="1000" b="1" dirty="0"/>
              <a:t>Vorbereitung</a:t>
            </a:r>
          </a:p>
          <a:p>
            <a:r>
              <a:rPr lang="en-US" sz="1000" dirty="0"/>
              <a:t>After installing the necessary packages: </a:t>
            </a:r>
            <a:r>
              <a:rPr lang="en-US" sz="1000" dirty="0" err="1"/>
              <a:t>Tensorflow</a:t>
            </a:r>
            <a:r>
              <a:rPr lang="en-US" sz="1000" dirty="0"/>
              <a:t>, </a:t>
            </a:r>
            <a:r>
              <a:rPr lang="en-US" sz="1000" dirty="0" err="1"/>
              <a:t>Keras</a:t>
            </a:r>
            <a:r>
              <a:rPr lang="en-US" sz="1000" dirty="0"/>
              <a:t>, </a:t>
            </a:r>
            <a:r>
              <a:rPr lang="en-US" sz="1000" dirty="0" err="1"/>
              <a:t>Numpy</a:t>
            </a:r>
            <a:r>
              <a:rPr lang="en-US" sz="1000" dirty="0"/>
              <a:t>, Pandas, etc.., these are imported first.
Second, </a:t>
            </a:r>
            <a:r>
              <a:rPr lang="en-US" sz="1000" dirty="0" err="1"/>
              <a:t>Keras</a:t>
            </a:r>
            <a:r>
              <a:rPr lang="en-US" sz="1000" dirty="0"/>
              <a:t> offers the download of the record where the line </a:t>
            </a:r>
            <a:r>
              <a:rPr lang="en-US" sz="1000" dirty="0" err="1"/>
              <a:t>keras.datasets.fashion_mnist</a:t>
            </a:r>
            <a:r>
              <a:rPr lang="en-US" sz="1000" dirty="0"/>
              <a:t> can be downloaded.
The next step is to create the training and test records.
This is </a:t>
            </a:r>
            <a:r>
              <a:rPr lang="en-US" sz="1000" dirty="0" err="1"/>
              <a:t>load_data</a:t>
            </a:r>
            <a:r>
              <a:rPr lang="en-US" sz="1000" dirty="0"/>
              <a:t>() method, which returns 2 tuples.
</a:t>
            </a:r>
            <a:endParaRPr lang="de-DE" sz="1000" dirty="0"/>
          </a:p>
          <a:p>
            <a:r>
              <a:rPr lang="de-DE" sz="1000" b="1" dirty="0"/>
              <a:t>Quelle</a:t>
            </a:r>
          </a:p>
          <a:p>
            <a:r>
              <a:rPr lang="de-DE" sz="1000" dirty="0"/>
              <a:t>Hands-On 2: Seite 299</a:t>
            </a:r>
          </a:p>
          <a:p>
            <a:endParaRPr lang="de-DE" sz="100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26957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Trainieren neuronaler Netze – Kostenfunktion </a:t>
                </a:r>
                <a14:m>
                  <m:oMath xmlns:m="http://schemas.openxmlformats.org/officeDocument/2006/math">
                    <m:r>
                      <a:rPr lang="de-DE" sz="1000" b="1" i="1">
                        <a:latin typeface="Cambria Math" panose="02040503050406030204" pitchFamily="18" charset="0"/>
                      </a:rPr>
                      <m:t>𝑱</m:t>
                    </m:r>
                    <m:r>
                      <a:rPr lang="de-DE" sz="1000" b="1" i="1">
                        <a:latin typeface="Cambria Math" panose="02040503050406030204" pitchFamily="18" charset="0"/>
                      </a:rPr>
                      <m:t>(</m:t>
                    </m:r>
                    <m:r>
                      <a:rPr lang="de-DE" sz="1000" b="1" i="1">
                        <a:latin typeface="Cambria Math" panose="02040503050406030204" pitchFamily="18" charset="0"/>
                      </a:rPr>
                      <m:t>𝝎</m:t>
                    </m:r>
                    <m:r>
                      <a:rPr lang="de-DE" sz="1000" b="1" i="1">
                        <a:latin typeface="Cambria Math" panose="02040503050406030204" pitchFamily="18" charset="0"/>
                      </a:rPr>
                      <m:t>)</m:t>
                    </m:r>
                  </m:oMath>
                </a14:m>
                <a:endParaRPr lang="de-DE" sz="1000" b="1" dirty="0">
                  <a:hlinkClick r:id="" action="ppaction://noaction"/>
                </a:endParaRPr>
              </a:p>
              <a:p>
                <a:endParaRPr lang="de-DE" sz="1000" b="1" dirty="0">
                  <a:hlinkClick r:id="" action="ppaction://noaction"/>
                </a:endParaRPr>
              </a:p>
              <a:p>
                <a:r>
                  <a:rPr lang="de-DE" sz="1000" b="1" dirty="0"/>
                  <a:t>Kostenfunktion: </a:t>
                </a:r>
                <a:r>
                  <a:rPr lang="de-DE" sz="1000" dirty="0"/>
                  <a:t>misst die Abweichung zwischen den Ausgängen </a:t>
                </a:r>
                <a14:m>
                  <m:oMath xmlns:m="http://schemas.openxmlformats.org/officeDocument/2006/math">
                    <m:sSup>
                      <m:sSupPr>
                        <m:ctrlPr>
                          <a:rPr lang="de-DE" sz="1000" i="1" dirty="0">
                            <a:latin typeface="Cambria Math" panose="02040503050406030204" pitchFamily="18" charset="0"/>
                          </a:rPr>
                        </m:ctrlPr>
                      </m:sSupPr>
                      <m:e>
                        <m:acc>
                          <m:accPr>
                            <m:chr m:val="̂"/>
                            <m:ctrlPr>
                              <a:rPr lang="de-DE" sz="1000" i="1" dirty="0">
                                <a:latin typeface="Cambria Math" panose="02040503050406030204" pitchFamily="18" charset="0"/>
                              </a:rPr>
                            </m:ctrlPr>
                          </m:accPr>
                          <m:e>
                            <m:r>
                              <a:rPr lang="de-DE" sz="1000" i="1" dirty="0">
                                <a:latin typeface="Cambria Math" panose="02040503050406030204" pitchFamily="18" charset="0"/>
                              </a:rPr>
                              <m:t>𝑦</m:t>
                            </m:r>
                          </m:e>
                        </m:acc>
                      </m:e>
                      <m:sup>
                        <m:r>
                          <a:rPr lang="de-DE" b="0" i="1" dirty="0" smtClean="0">
                            <a:latin typeface="Cambria Math" panose="02040503050406030204" pitchFamily="18" charset="0"/>
                          </a:rPr>
                          <m:t>(</m:t>
                        </m:r>
                        <m:r>
                          <a:rPr lang="de-DE" sz="1000" i="1" dirty="0">
                            <a:latin typeface="Cambria Math" panose="02040503050406030204" pitchFamily="18" charset="0"/>
                          </a:rPr>
                          <m:t>𝑖</m:t>
                        </m:r>
                        <m:r>
                          <a:rPr lang="de-DE" sz="1000" i="1" dirty="0">
                            <a:latin typeface="Cambria Math" panose="02040503050406030204" pitchFamily="18" charset="0"/>
                          </a:rPr>
                          <m:t>)</m:t>
                        </m:r>
                      </m:sup>
                    </m:sSup>
                    <m:r>
                      <a:rPr lang="de-DE" sz="1000" dirty="0">
                        <a:latin typeface="Cambria Math" panose="02040503050406030204" pitchFamily="18" charset="0"/>
                      </a:rPr>
                      <m:t> </m:t>
                    </m:r>
                    <m:r>
                      <a:rPr lang="de-DE" sz="1000" i="1" dirty="0">
                        <a:latin typeface="Cambria Math" panose="02040503050406030204" pitchFamily="18" charset="0"/>
                      </a:rPr>
                      <m:t>=</m:t>
                    </m:r>
                    <m:r>
                      <a:rPr lang="de-DE" sz="1000" i="1" dirty="0">
                        <a:latin typeface="Cambria Math" panose="02040503050406030204" pitchFamily="18" charset="0"/>
                      </a:rPr>
                      <m:t>h</m:t>
                    </m:r>
                    <m:r>
                      <a:rPr lang="de-DE" sz="1000" i="1" dirty="0">
                        <a:latin typeface="Cambria Math" panose="02040503050406030204" pitchFamily="18" charset="0"/>
                      </a:rPr>
                      <m:t>(</m:t>
                    </m:r>
                    <m:sSup>
                      <m:sSupPr>
                        <m:ctrlPr>
                          <a:rPr lang="de-DE" sz="1000" i="1" dirty="0">
                            <a:latin typeface="Cambria Math" panose="02040503050406030204" pitchFamily="18" charset="0"/>
                          </a:rPr>
                        </m:ctrlPr>
                      </m:sSupPr>
                      <m:e>
                        <m:r>
                          <a:rPr lang="de-DE" sz="1000" b="1" i="1" dirty="0">
                            <a:latin typeface="Cambria Math" panose="02040503050406030204" pitchFamily="18" charset="0"/>
                          </a:rPr>
                          <m:t>𝒙</m:t>
                        </m:r>
                      </m:e>
                      <m:sup>
                        <m:d>
                          <m:dPr>
                            <m:ctrlPr>
                              <a:rPr lang="de-DE" sz="1000" i="1" dirty="0">
                                <a:latin typeface="Cambria Math" panose="02040503050406030204" pitchFamily="18" charset="0"/>
                              </a:rPr>
                            </m:ctrlPr>
                          </m:dPr>
                          <m:e>
                            <m:r>
                              <a:rPr lang="de-DE" sz="1000" i="1" dirty="0">
                                <a:latin typeface="Cambria Math" panose="02040503050406030204" pitchFamily="18" charset="0"/>
                              </a:rPr>
                              <m:t>𝑖</m:t>
                            </m:r>
                          </m:e>
                        </m:d>
                      </m:sup>
                    </m:sSup>
                    <m:r>
                      <a:rPr lang="de-DE" sz="1000" i="1" dirty="0">
                        <a:latin typeface="Cambria Math" panose="02040503050406030204" pitchFamily="18" charset="0"/>
                      </a:rPr>
                      <m:t>)</m:t>
                    </m:r>
                  </m:oMath>
                </a14:m>
                <a:r>
                  <a:rPr lang="de-DE" sz="1000" dirty="0"/>
                  <a:t> und den entsprechenden Sollwerten </a:t>
                </a:r>
                <a14:m>
                  <m:oMath xmlns:m="http://schemas.openxmlformats.org/officeDocument/2006/math">
                    <m:sSub>
                      <m:sSubPr>
                        <m:ctrlPr>
                          <a:rPr lang="de-DE" sz="1000" i="1">
                            <a:latin typeface="Cambria Math" panose="02040503050406030204" pitchFamily="18" charset="0"/>
                          </a:rPr>
                        </m:ctrlPr>
                      </m:sSubPr>
                      <m:e>
                        <m:r>
                          <a:rPr lang="de-DE" sz="1000" i="1">
                            <a:latin typeface="Cambria Math" panose="02040503050406030204" pitchFamily="18" charset="0"/>
                          </a:rPr>
                          <m:t>𝑦</m:t>
                        </m:r>
                      </m:e>
                      <m:sub>
                        <m:r>
                          <a:rPr lang="de-DE" sz="1000" i="1">
                            <a:latin typeface="Cambria Math" panose="02040503050406030204" pitchFamily="18" charset="0"/>
                          </a:rPr>
                          <m:t>𝑖</m:t>
                        </m:r>
                      </m:sub>
                    </m:sSub>
                  </m:oMath>
                </a14:m>
                <a:endParaRPr lang="de-DE" sz="1000" b="1" dirty="0"/>
              </a:p>
              <a:p>
                <a:endParaRPr lang="de-DE" sz="1000" b="1" dirty="0"/>
              </a:p>
              <a:p>
                <a:r>
                  <a:rPr lang="de-DE" sz="1000" b="1" dirty="0"/>
                  <a:t>Mittleres Abweichungsquadrat (Root </a:t>
                </a:r>
                <a:r>
                  <a:rPr lang="de-DE" sz="1000" b="1" dirty="0" err="1"/>
                  <a:t>Mean</a:t>
                </a:r>
                <a:r>
                  <a:rPr lang="de-DE" sz="1000" b="1" dirty="0"/>
                  <a:t> Square </a:t>
                </a:r>
                <a:r>
                  <a:rPr lang="de-DE" sz="1000" b="1" dirty="0" err="1"/>
                  <a:t>Errror</a:t>
                </a:r>
                <a:r>
                  <a:rPr lang="de-DE" sz="1000" b="1" dirty="0"/>
                  <a:t>): </a:t>
                </a:r>
              </a:p>
              <a:p>
                <a:pPr marL="165655" indent="-165655">
                  <a:buFont typeface="Arial" panose="020B0604020202020204" pitchFamily="34" charset="0"/>
                  <a:buChar char="•"/>
                </a:pPr>
                <a:r>
                  <a:rPr lang="en-US" sz="1000" dirty="0"/>
                  <a:t>N: is the number of instances
</a:t>
                </a:r>
                <a14:m>
                  <m:oMath xmlns:m="http://schemas.openxmlformats.org/officeDocument/2006/math">
                    <m:sSup>
                      <m:sSupPr>
                        <m:ctrlPr>
                          <a:rPr lang="de-DE" sz="1000" i="1">
                            <a:latin typeface="Cambria Math" panose="02040503050406030204" pitchFamily="18" charset="0"/>
                          </a:rPr>
                        </m:ctrlPr>
                      </m:sSupPr>
                      <m:e>
                        <m:r>
                          <a:rPr lang="de-DE" sz="1000" b="1" i="1">
                            <a:latin typeface="Cambria Math" panose="02040503050406030204" pitchFamily="18" charset="0"/>
                          </a:rPr>
                          <m:t>𝒙</m:t>
                        </m:r>
                      </m:e>
                      <m:sup>
                        <m:r>
                          <a:rPr lang="de-DE" sz="1000" i="1">
                            <a:latin typeface="Cambria Math" panose="02040503050406030204" pitchFamily="18" charset="0"/>
                          </a:rPr>
                          <m:t>(</m:t>
                        </m:r>
                        <m:r>
                          <a:rPr lang="de-DE" sz="1000" i="1">
                            <a:latin typeface="Cambria Math" panose="02040503050406030204" pitchFamily="18" charset="0"/>
                          </a:rPr>
                          <m:t>𝑖</m:t>
                        </m:r>
                        <m:r>
                          <a:rPr lang="de-DE" sz="1000" i="1">
                            <a:latin typeface="Cambria Math" panose="02040503050406030204" pitchFamily="18" charset="0"/>
                          </a:rPr>
                          <m:t>)</m:t>
                        </m:r>
                      </m:sup>
                    </m:sSup>
                    <m:r>
                      <a:rPr lang="de-DE" sz="1000" i="1">
                        <a:latin typeface="Cambria Math" panose="02040503050406030204" pitchFamily="18" charset="0"/>
                      </a:rPr>
                      <m:t>:</m:t>
                    </m:r>
                  </m:oMath>
                </a14:m>
                <a:r>
                  <a:rPr lang="de-DE" sz="1000" dirty="0"/>
                  <a:t> </a:t>
                </a:r>
                <a:r>
                  <a:rPr lang="en-US" sz="1000" dirty="0"/>
                  <a:t>If the so-called feature vector, i is the ith instance.
</a:t>
                </a:r>
                <a:r>
                  <a:rPr lang="en-US" dirty="0"/>
                  <a:t>h: is the prediction function, also called as a hypothesis.
</a:t>
                </a:r>
                <a:endParaRPr lang="de-DE" dirty="0"/>
              </a:p>
              <a:p>
                <a:r>
                  <a:rPr lang="en-US" dirty="0"/>
                  <a:t>Typically used for regression tasks.
</a:t>
                </a:r>
                <a:endParaRPr lang="de-DE" dirty="0"/>
              </a:p>
              <a:p>
                <a:endParaRPr lang="de-DE" dirty="0"/>
              </a:p>
              <a:p>
                <a:r>
                  <a:rPr lang="de-DE" b="1" dirty="0"/>
                  <a:t>Kreuzentropie (Cross </a:t>
                </a:r>
                <a:r>
                  <a:rPr lang="de-DE" b="1" dirty="0" err="1"/>
                  <a:t>entropy</a:t>
                </a:r>
                <a:r>
                  <a:rPr lang="de-DE" b="1" dirty="0"/>
                  <a:t>):</a:t>
                </a:r>
              </a:p>
              <a:p>
                <a:pPr marL="165655" indent="-165655">
                  <a:buFont typeface="Arial" panose="020B0604020202020204" pitchFamily="34" charset="0"/>
                  <a:buChar char="•"/>
                </a:pPr>
                <a14:m>
                  <m:oMath xmlns:m="http://schemas.openxmlformats.org/officeDocument/2006/math">
                    <m:sSubSup>
                      <m:sSubSupPr>
                        <m:ctrlPr>
                          <a:rPr lang="de-DE" b="0" i="1" dirty="0" smtClean="0">
                            <a:latin typeface="Cambria Math" panose="02040503050406030204" pitchFamily="18" charset="0"/>
                          </a:rPr>
                        </m:ctrlPr>
                      </m:sSubSupPr>
                      <m:e>
                        <m:acc>
                          <m:accPr>
                            <m:chr m:val="̂"/>
                            <m:ctrlPr>
                              <a:rPr lang="de-DE" b="0" i="1" dirty="0" smtClean="0">
                                <a:latin typeface="Cambria Math" panose="02040503050406030204" pitchFamily="18" charset="0"/>
                              </a:rPr>
                            </m:ctrlPr>
                          </m:accPr>
                          <m:e>
                            <m:r>
                              <a:rPr lang="de-DE" b="0" i="1" dirty="0" smtClean="0">
                                <a:latin typeface="Cambria Math" panose="02040503050406030204" pitchFamily="18" charset="0"/>
                              </a:rPr>
                              <m:t>𝑝</m:t>
                            </m:r>
                          </m:e>
                        </m:acc>
                      </m:e>
                      <m:sub>
                        <m:r>
                          <a:rPr lang="de-DE" b="0" i="1" dirty="0" smtClean="0">
                            <a:latin typeface="Cambria Math" panose="02040503050406030204" pitchFamily="18" charset="0"/>
                          </a:rPr>
                          <m:t>𝑘</m:t>
                        </m:r>
                      </m:sub>
                      <m:sup>
                        <m:d>
                          <m:dPr>
                            <m:ctrlPr>
                              <a:rPr lang="de-DE" b="0" i="1" dirty="0" smtClean="0">
                                <a:latin typeface="Cambria Math" panose="02040503050406030204" pitchFamily="18" charset="0"/>
                              </a:rPr>
                            </m:ctrlPr>
                          </m:dPr>
                          <m:e>
                            <m:r>
                              <a:rPr lang="de-DE" b="0" i="1" dirty="0" smtClean="0">
                                <a:latin typeface="Cambria Math" panose="02040503050406030204" pitchFamily="18" charset="0"/>
                              </a:rPr>
                              <m:t>𝑖</m:t>
                            </m:r>
                          </m:e>
                        </m:d>
                      </m:sup>
                    </m:sSubSup>
                    <m:r>
                      <a:rPr lang="de-DE" b="0" i="0" dirty="0" smtClean="0">
                        <a:latin typeface="Cambria Math" panose="02040503050406030204" pitchFamily="18" charset="0"/>
                      </a:rPr>
                      <m:t>:</m:t>
                    </m:r>
                  </m:oMath>
                </a14:m>
                <a:r>
                  <a:rPr lang="de-DE" dirty="0"/>
                  <a:t> Softmax function, introduced above
K: Anzahl der Klassen</a:t>
                </a:r>
              </a:p>
              <a:p>
                <a:pPr marL="165655" indent="-165655">
                  <a:buFont typeface="Arial" panose="020B0604020202020204" pitchFamily="34" charset="0"/>
                  <a:buChar char="•"/>
                </a:pPr>
                <a14:m>
                  <m:oMath xmlns:m="http://schemas.openxmlformats.org/officeDocument/2006/math">
                    <m:sSubSup>
                      <m:sSubSupPr>
                        <m:ctrlPr>
                          <a:rPr lang="de-DE" b="0" i="1" smtClean="0">
                            <a:latin typeface="Cambria Math" panose="02040503050406030204" pitchFamily="18" charset="0"/>
                          </a:rPr>
                        </m:ctrlPr>
                      </m:sSubSupPr>
                      <m:e>
                        <m:r>
                          <a:rPr lang="de-DE" i="1">
                            <a:latin typeface="Cambria Math" panose="02040503050406030204" pitchFamily="18" charset="0"/>
                          </a:rPr>
                          <m:t>𝑦</m:t>
                        </m:r>
                      </m:e>
                      <m:sub>
                        <m:r>
                          <a:rPr lang="de-DE" b="0" i="1" smtClean="0">
                            <a:latin typeface="Cambria Math" panose="02040503050406030204" pitchFamily="18" charset="0"/>
                          </a:rPr>
                          <m:t>𝑘</m:t>
                        </m:r>
                      </m:sub>
                      <m:sup>
                        <m:d>
                          <m:dPr>
                            <m:ctrlPr>
                              <a:rPr lang="de-DE" i="1">
                                <a:latin typeface="Cambria Math" panose="02040503050406030204" pitchFamily="18" charset="0"/>
                              </a:rPr>
                            </m:ctrlPr>
                          </m:dPr>
                          <m:e>
                            <m:r>
                              <a:rPr lang="de-DE" i="1">
                                <a:latin typeface="Cambria Math" panose="02040503050406030204" pitchFamily="18" charset="0"/>
                              </a:rPr>
                              <m:t>𝑖</m:t>
                            </m:r>
                          </m:e>
                        </m:d>
                      </m:sup>
                    </m:sSubSup>
                    <m:r>
                      <a:rPr lang="de-DE" b="0" i="0" smtClean="0">
                        <a:latin typeface="Cambria Math" panose="02040503050406030204" pitchFamily="18" charset="0"/>
                      </a:rPr>
                      <m:t>:</m:t>
                    </m:r>
                  </m:oMath>
                </a14:m>
                <a:r>
                  <a:rPr lang="de-DE" dirty="0"/>
                  <a:t> </a:t>
                </a:r>
                <a:r>
                  <a:rPr lang="en-US" dirty="0"/>
                  <a:t>Target probability of the itane instance belongs to class k (generally 0 or 1).</a:t>
                </a:r>
                <a:br>
                  <a:rPr lang="de-DE" dirty="0"/>
                </a:br>
                <a:endParaRPr lang="de-DE" dirty="0"/>
              </a:p>
              <a:p>
                <a:r>
                  <a:rPr lang="en-US" dirty="0"/>
                  <a:t>Cross entropy is applied for multi-class classification where the output layer activation function is the </a:t>
                </a:r>
                <a:r>
                  <a:rPr lang="en-US" dirty="0" err="1"/>
                  <a:t>Softmax</a:t>
                </a:r>
                <a:r>
                  <a:rPr lang="en-US" dirty="0"/>
                  <a:t> function.
Should I write fundamentally what about (cross) Entropy?
For a binary classification, the sigmoid (or logistic regression) activation </a:t>
                </a:r>
                <a:r>
                  <a:rPr lang="en-US" dirty="0" err="1"/>
                  <a:t>skfuntion</a:t>
                </a:r>
                <a:r>
                  <a:rPr lang="en-US" dirty="0"/>
                  <a:t> is usually used.
</a:t>
                </a:r>
                <a:endParaRPr lang="de-DE" dirty="0"/>
              </a:p>
              <a:p>
                <a:r>
                  <a:rPr lang="de-DE" b="1" dirty="0"/>
                  <a:t>Nachtrag: </a:t>
                </a:r>
                <a:r>
                  <a:rPr lang="de-DE" b="1" dirty="0" err="1"/>
                  <a:t>Sparse</a:t>
                </a:r>
                <a:r>
                  <a:rPr lang="de-DE" b="1" dirty="0"/>
                  <a:t> </a:t>
                </a:r>
                <a:r>
                  <a:rPr lang="de-DE" b="1" dirty="0" err="1"/>
                  <a:t>Categorical</a:t>
                </a:r>
                <a:r>
                  <a:rPr lang="de-DE" b="1" dirty="0"/>
                  <a:t> Cross </a:t>
                </a:r>
                <a:r>
                  <a:rPr lang="de-DE" b="1" dirty="0" err="1"/>
                  <a:t>Entropy</a:t>
                </a:r>
                <a:r>
                  <a:rPr lang="de-DE" b="1" dirty="0"/>
                  <a:t> Vs. </a:t>
                </a:r>
                <a:r>
                  <a:rPr lang="de-DE" b="1" dirty="0" err="1"/>
                  <a:t>Categroical</a:t>
                </a:r>
                <a:r>
                  <a:rPr lang="de-DE" b="1" dirty="0"/>
                  <a:t> Cross </a:t>
                </a:r>
                <a:r>
                  <a:rPr lang="de-DE" b="1" dirty="0" err="1"/>
                  <a:t>Entropy</a:t>
                </a:r>
                <a:endParaRPr lang="de-DE" b="1" dirty="0"/>
              </a:p>
              <a:p>
                <a:r>
                  <a:rPr lang="en-US" dirty="0"/>
                  <a:t>Later in the example implementation, we will use the cost function Sparse Categorical Cross Entropy.
I would therefore like to comment briefly on the difference.
Sparse Categorical Cross Entropy is used when the classes are mutually exclusive (each sample can be mapped to only one class).
If the labels Integer, </a:t>
                </a:r>
                <a:r>
                  <a:rPr lang="en-US" dirty="0" err="1"/>
                  <a:t>e.B.</a:t>
                </a:r>
                <a:r>
                  <a:rPr lang="en-US" dirty="0"/>
                  <a:t> </a:t>
                </a:r>
                <a:r>
                  <a:rPr lang="en-US" dirty="0" err="1"/>
                  <a:t>y_i</a:t>
                </a:r>
                <a:r>
                  <a:rPr lang="en-US" dirty="0"/>
                  <a:t> = [1,2,3] are also used Sparse Categorical Cross Entropy.
Categorical cross entropy is used when a sample can be assigned to multiple classes. In addition, this cost function is used for One-Hot </a:t>
                </a:r>
                <a:r>
                  <a:rPr lang="en-US" dirty="0" err="1"/>
                  <a:t>Endcoded</a:t>
                </a:r>
                <a:r>
                  <a:rPr lang="en-US" dirty="0"/>
                  <a:t> labels.
</a:t>
                </a:r>
                <a:endParaRPr lang="de-DE" dirty="0"/>
              </a:p>
              <a:p>
                <a:endParaRPr lang="de-DE" i="1" dirty="0"/>
              </a:p>
              <a:p>
                <a:endParaRPr lang="de-DE" sz="1000" b="1" dirty="0"/>
              </a:p>
            </p:txBody>
          </p:sp>
        </mc:Choice>
        <mc:Fallback xmlns="">
          <p:sp>
            <p:nvSpPr>
              <p:cNvPr id="3" name="Notizenplatzhalter 2"/>
              <p:cNvSpPr>
                <a:spLocks noGrp="1"/>
              </p:cNvSpPr>
              <p:nvPr>
                <p:ph type="body" idx="1"/>
              </p:nvPr>
            </p:nvSpPr>
            <p:spPr/>
            <p:txBody>
              <a:bodyPr/>
              <a:lstStyle/>
              <a:p>
                <a:r>
                  <a:rPr lang="de-DE" b="1" dirty="0" smtClean="0"/>
                  <a:t>Künstliche </a:t>
                </a:r>
                <a:r>
                  <a:rPr lang="de-DE" b="1" dirty="0"/>
                  <a:t>Neuronale Netze - KNN</a:t>
                </a:r>
                <a:br>
                  <a:rPr lang="de-DE" b="1" dirty="0"/>
                </a:br>
                <a:r>
                  <a:rPr lang="de-DE" sz="1000" b="1" dirty="0" smtClean="0"/>
                  <a:t>Trainieren neuronaler </a:t>
                </a:r>
                <a:r>
                  <a:rPr lang="de-DE" sz="1000" b="1" dirty="0" smtClean="0"/>
                  <a:t>Netze – Kostenfunktion </a:t>
                </a:r>
                <a:r>
                  <a:rPr lang="de-DE" sz="1000" b="1" i="0" smtClean="0">
                    <a:latin typeface="Cambria Math" panose="02040503050406030204" pitchFamily="18" charset="0"/>
                  </a:rPr>
                  <a:t>𝑱(𝝎)</a:t>
                </a:r>
                <a:endParaRPr lang="de-DE" sz="1000" b="1" dirty="0" smtClean="0">
                  <a:hlinkClick r:id="rId4"/>
                </a:endParaRPr>
              </a:p>
              <a:p>
                <a:endParaRPr lang="de-DE" sz="1000" b="1" dirty="0" smtClean="0">
                  <a:hlinkClick r:id="rId4"/>
                </a:endParaRPr>
              </a:p>
              <a:p>
                <a:r>
                  <a:rPr lang="de-DE" sz="1000" b="1" dirty="0" smtClean="0"/>
                  <a:t>Kostenfunktion: </a:t>
                </a:r>
                <a:r>
                  <a:rPr lang="de-DE" sz="1000" dirty="0" smtClean="0"/>
                  <a:t>misst die Abweichung zwischen den Ausgängen </a:t>
                </a:r>
                <a:r>
                  <a:rPr lang="de-DE" sz="1000" b="0" i="0" dirty="0" smtClean="0">
                    <a:latin typeface="Cambria Math" panose="02040503050406030204" pitchFamily="18" charset="0"/>
                  </a:rPr>
                  <a:t>𝑦 ̂^(</a:t>
                </a:r>
                <a:r>
                  <a:rPr lang="de-DE" b="0" i="0" dirty="0" smtClean="0">
                    <a:latin typeface="Cambria Math" panose="02040503050406030204" pitchFamily="18" charset="0"/>
                  </a:rPr>
                  <a:t>(</a:t>
                </a:r>
                <a:r>
                  <a:rPr lang="de-DE" sz="1000" b="0" i="0" dirty="0" smtClean="0">
                    <a:latin typeface="Cambria Math" panose="02040503050406030204" pitchFamily="18" charset="0"/>
                  </a:rPr>
                  <a:t>𝑖))  </a:t>
                </a:r>
                <a:r>
                  <a:rPr lang="de-DE" sz="1000" b="0" i="0" dirty="0" smtClean="0">
                    <a:latin typeface="Cambria Math" panose="02040503050406030204" pitchFamily="18" charset="0"/>
                  </a:rPr>
                  <a:t>=ℎ(</a:t>
                </a:r>
                <a:r>
                  <a:rPr lang="de-DE" sz="1000" b="1" i="0" dirty="0" smtClean="0">
                    <a:latin typeface="Cambria Math" panose="02040503050406030204" pitchFamily="18" charset="0"/>
                  </a:rPr>
                  <a:t>𝒙</a:t>
                </a:r>
                <a:r>
                  <a:rPr lang="de-DE" sz="1000" b="0" i="0" dirty="0" smtClean="0">
                    <a:latin typeface="Cambria Math" panose="02040503050406030204" pitchFamily="18" charset="0"/>
                  </a:rPr>
                  <a:t>^((𝑖) ))</a:t>
                </a:r>
                <a:r>
                  <a:rPr lang="de-DE" sz="1000" dirty="0" smtClean="0"/>
                  <a:t> </a:t>
                </a:r>
                <a:r>
                  <a:rPr lang="de-DE" sz="1000" dirty="0" smtClean="0"/>
                  <a:t>und den entsprechenden Sollwerten </a:t>
                </a:r>
                <a:r>
                  <a:rPr lang="de-DE" sz="1000" b="0" i="0" smtClean="0">
                    <a:latin typeface="Cambria Math" panose="02040503050406030204" pitchFamily="18" charset="0"/>
                  </a:rPr>
                  <a:t>𝑦_𝑖</a:t>
                </a:r>
                <a:endParaRPr lang="de-DE" sz="1000" b="1" dirty="0" smtClean="0"/>
              </a:p>
              <a:p>
                <a:endParaRPr lang="de-DE" sz="1000" b="1" dirty="0" smtClean="0"/>
              </a:p>
              <a:p>
                <a:r>
                  <a:rPr lang="de-DE" sz="1000" b="1" dirty="0" smtClean="0"/>
                  <a:t>Mittleres Abweichungsquadrat (Root </a:t>
                </a:r>
                <a:r>
                  <a:rPr lang="de-DE" sz="1000" b="1" dirty="0" err="1" smtClean="0"/>
                  <a:t>Mean</a:t>
                </a:r>
                <a:r>
                  <a:rPr lang="de-DE" sz="1000" b="1" dirty="0" smtClean="0"/>
                  <a:t> Square </a:t>
                </a:r>
                <a:r>
                  <a:rPr lang="de-DE" sz="1000" b="1" dirty="0" err="1" smtClean="0"/>
                  <a:t>Errror</a:t>
                </a:r>
                <a:r>
                  <a:rPr lang="de-DE" sz="1000" b="1" dirty="0" smtClean="0"/>
                  <a:t>):</a:t>
                </a:r>
                <a:r>
                  <a:rPr lang="de-DE" sz="1000" b="1" baseline="0" dirty="0" smtClean="0"/>
                  <a:t> </a:t>
                </a:r>
                <a:endParaRPr lang="de-DE" sz="1000" b="1" dirty="0" smtClean="0"/>
              </a:p>
              <a:p>
                <a:pPr marL="171450" indent="-171450">
                  <a:buFont typeface="Arial" panose="020B0604020202020204" pitchFamily="34" charset="0"/>
                  <a:buChar char="•"/>
                </a:pPr>
                <a:r>
                  <a:rPr lang="de-DE" sz="1000" b="0" dirty="0" smtClean="0"/>
                  <a:t>N: ist die Anzahl an Instanzen</a:t>
                </a:r>
              </a:p>
              <a:p>
                <a:pPr marL="171450" indent="-171450">
                  <a:buFont typeface="Arial" panose="020B0604020202020204" pitchFamily="34" charset="0"/>
                  <a:buChar char="•"/>
                </a:pPr>
                <a:r>
                  <a:rPr lang="de-DE" sz="1000" b="1" i="0" smtClean="0">
                    <a:latin typeface="Cambria Math" panose="02040503050406030204" pitchFamily="18" charset="0"/>
                  </a:rPr>
                  <a:t>𝒙</a:t>
                </a:r>
                <a:r>
                  <a:rPr lang="de-DE" sz="1000" b="0" i="0" smtClean="0">
                    <a:latin typeface="Cambria Math" panose="02040503050406030204" pitchFamily="18" charset="0"/>
                  </a:rPr>
                  <a:t>^((𝑖)):</a:t>
                </a:r>
                <a:r>
                  <a:rPr lang="de-DE" sz="1000" b="0" dirty="0" smtClean="0"/>
                  <a:t> Ist der sogenannte</a:t>
                </a:r>
                <a:r>
                  <a:rPr lang="de-DE" sz="1000" b="0" baseline="0" dirty="0" smtClean="0"/>
                  <a:t> Feature-Vektor, </a:t>
                </a:r>
                <a:r>
                  <a:rPr lang="de-DE" sz="1000" b="0" i="1" baseline="0" dirty="0" smtClean="0"/>
                  <a:t>i</a:t>
                </a:r>
                <a:r>
                  <a:rPr lang="de-DE" sz="1000" b="0" baseline="0" dirty="0" smtClean="0"/>
                  <a:t> ist die </a:t>
                </a:r>
                <a:r>
                  <a:rPr lang="de-DE" sz="1000" b="0" i="1" baseline="0" dirty="0" smtClean="0"/>
                  <a:t>i</a:t>
                </a:r>
                <a:r>
                  <a:rPr lang="de-DE" sz="1000" b="0" baseline="0" dirty="0" smtClean="0"/>
                  <a:t>-</a:t>
                </a:r>
                <a:r>
                  <a:rPr lang="de-DE" sz="1000" b="0" baseline="0" dirty="0" err="1" smtClean="0"/>
                  <a:t>te</a:t>
                </a:r>
                <a:r>
                  <a:rPr lang="de-DE" sz="1000" b="0" baseline="0" dirty="0" smtClean="0"/>
                  <a:t> Instanz.</a:t>
                </a:r>
                <a:endParaRPr lang="de-DE" sz="1000" b="0" dirty="0" smtClean="0"/>
              </a:p>
              <a:p>
                <a:pPr marL="171450" indent="-171450">
                  <a:buFont typeface="Arial" panose="020B0604020202020204" pitchFamily="34" charset="0"/>
                  <a:buChar char="•"/>
                </a:pPr>
                <a:r>
                  <a:rPr lang="de-DE" sz="1100" b="0" baseline="0" dirty="0" smtClean="0"/>
                  <a:t>h: ist die Vorhersagefunktion, auch genannt als Hypothese.</a:t>
                </a:r>
              </a:p>
              <a:p>
                <a:pPr marL="171450" indent="-171450">
                  <a:buFont typeface="Arial" panose="020B0604020202020204" pitchFamily="34" charset="0"/>
                  <a:buChar char="•"/>
                </a:pPr>
                <a:endParaRPr lang="de-DE" sz="1100" b="0" baseline="0" dirty="0" smtClean="0"/>
              </a:p>
              <a:p>
                <a:pPr marL="0" indent="0">
                  <a:buFont typeface="Arial" panose="020B0604020202020204" pitchFamily="34" charset="0"/>
                  <a:buNone/>
                </a:pPr>
                <a:r>
                  <a:rPr lang="de-DE" sz="1100" b="0" baseline="0" dirty="0" smtClean="0"/>
                  <a:t>Wird typischerweise für Regressionsaufgaben verwendet.</a:t>
                </a:r>
              </a:p>
              <a:p>
                <a:pPr marL="0" indent="0">
                  <a:buFont typeface="Arial" panose="020B0604020202020204" pitchFamily="34" charset="0"/>
                  <a:buNone/>
                </a:pPr>
                <a:endParaRPr lang="de-DE" dirty="0" smtClean="0"/>
              </a:p>
              <a:p>
                <a:pPr marL="0" indent="0">
                  <a:buFont typeface="Arial" panose="020B0604020202020204" pitchFamily="34" charset="0"/>
                  <a:buNone/>
                </a:pPr>
                <a:endParaRPr lang="de-DE" dirty="0" smtClean="0"/>
              </a:p>
              <a:p>
                <a:pPr marL="0" indent="0">
                  <a:buFont typeface="Arial" panose="020B0604020202020204" pitchFamily="34" charset="0"/>
                  <a:buNone/>
                </a:pPr>
                <a:r>
                  <a:rPr lang="de-DE" b="1" dirty="0" smtClean="0"/>
                  <a:t>Kreuzentropie (Cross </a:t>
                </a:r>
                <a:r>
                  <a:rPr lang="de-DE" b="1" dirty="0" err="1" smtClean="0"/>
                  <a:t>entropy</a:t>
                </a:r>
                <a:r>
                  <a:rPr lang="de-DE" b="1" dirty="0" smtClean="0"/>
                  <a:t>):</a:t>
                </a:r>
              </a:p>
              <a:p>
                <a:pPr marL="171450" indent="-171450">
                  <a:buFont typeface="Arial" panose="020B0604020202020204" pitchFamily="34" charset="0"/>
                  <a:buChar char="•"/>
                </a:pPr>
                <a:r>
                  <a:rPr lang="de-DE" b="0" i="0" dirty="0" smtClean="0">
                    <a:latin typeface="Cambria Math" panose="02040503050406030204" pitchFamily="18" charset="0"/>
                  </a:rPr>
                  <a:t>𝑝 ̂</a:t>
                </a:r>
                <a:r>
                  <a:rPr lang="de-DE" b="0" i="0" dirty="0" smtClean="0">
                    <a:latin typeface="Cambria Math" panose="02040503050406030204" pitchFamily="18" charset="0"/>
                  </a:rPr>
                  <a:t>_</a:t>
                </a:r>
                <a:r>
                  <a:rPr lang="de-DE" b="0" i="0" dirty="0" smtClean="0">
                    <a:latin typeface="Cambria Math" panose="02040503050406030204" pitchFamily="18" charset="0"/>
                  </a:rPr>
                  <a:t>𝑘^</a:t>
                </a:r>
                <a:r>
                  <a:rPr lang="de-DE" b="0" i="0" dirty="0" smtClean="0">
                    <a:latin typeface="Cambria Math" panose="02040503050406030204" pitchFamily="18" charset="0"/>
                  </a:rPr>
                  <a:t>((</a:t>
                </a:r>
                <a:r>
                  <a:rPr lang="de-DE" b="0" i="0" dirty="0" smtClean="0">
                    <a:latin typeface="Cambria Math" panose="02040503050406030204" pitchFamily="18" charset="0"/>
                  </a:rPr>
                  <a:t>𝑖) </a:t>
                </a:r>
                <a:r>
                  <a:rPr lang="de-DE" b="0" i="0" dirty="0" smtClean="0">
                    <a:latin typeface="Cambria Math" panose="02040503050406030204" pitchFamily="18" charset="0"/>
                  </a:rPr>
                  <a:t>):</a:t>
                </a:r>
                <a:r>
                  <a:rPr lang="de-DE" dirty="0" smtClean="0"/>
                  <a:t> </a:t>
                </a:r>
                <a:r>
                  <a:rPr lang="de-DE" dirty="0" err="1" smtClean="0"/>
                  <a:t>Softmaxfunktion</a:t>
                </a:r>
                <a:r>
                  <a:rPr lang="de-DE" dirty="0" smtClean="0"/>
                  <a:t>, oben eingeführt</a:t>
                </a:r>
              </a:p>
              <a:p>
                <a:pPr marL="171450" indent="-171450">
                  <a:buFont typeface="Arial" panose="020B0604020202020204" pitchFamily="34" charset="0"/>
                  <a:buChar char="•"/>
                </a:pPr>
                <a:r>
                  <a:rPr lang="de-DE" sz="1100" b="0" baseline="0" dirty="0" smtClean="0"/>
                  <a:t>K: Anzahl der Klassen</a:t>
                </a:r>
              </a:p>
              <a:p>
                <a:pPr marL="171450" indent="-171450">
                  <a:buFont typeface="Arial" panose="020B0604020202020204" pitchFamily="34" charset="0"/>
                  <a:buChar char="•"/>
                </a:pPr>
                <a:r>
                  <a:rPr lang="de-DE" i="0">
                    <a:latin typeface="Cambria Math" panose="02040503050406030204" pitchFamily="18" charset="0"/>
                  </a:rPr>
                  <a:t>𝑦</a:t>
                </a:r>
                <a:r>
                  <a:rPr lang="de-DE" b="0" i="0" smtClean="0">
                    <a:latin typeface="Cambria Math" panose="02040503050406030204" pitchFamily="18" charset="0"/>
                  </a:rPr>
                  <a:t>_</a:t>
                </a:r>
                <a:r>
                  <a:rPr lang="de-DE" b="0" i="0" smtClean="0">
                    <a:latin typeface="Cambria Math" panose="02040503050406030204" pitchFamily="18" charset="0"/>
                  </a:rPr>
                  <a:t>𝑘^</a:t>
                </a:r>
                <a:r>
                  <a:rPr lang="de-DE" b="0" i="0" smtClean="0">
                    <a:latin typeface="Cambria Math" panose="02040503050406030204" pitchFamily="18" charset="0"/>
                  </a:rPr>
                  <a:t>(</a:t>
                </a:r>
                <a:r>
                  <a:rPr lang="de-DE" b="0" i="0">
                    <a:latin typeface="Cambria Math" panose="02040503050406030204" pitchFamily="18" charset="0"/>
                  </a:rPr>
                  <a:t>(</a:t>
                </a:r>
                <a:r>
                  <a:rPr lang="de-DE" i="0">
                    <a:latin typeface="Cambria Math" panose="02040503050406030204" pitchFamily="18" charset="0"/>
                  </a:rPr>
                  <a:t>𝑖) </a:t>
                </a:r>
                <a:r>
                  <a:rPr lang="de-DE" b="0" i="0" smtClean="0">
                    <a:latin typeface="Cambria Math" panose="02040503050406030204" pitchFamily="18" charset="0"/>
                  </a:rPr>
                  <a:t>):</a:t>
                </a:r>
                <a:r>
                  <a:rPr lang="de-DE" sz="1100" b="0" baseline="0" dirty="0" smtClean="0"/>
                  <a:t> Zielwahrscheinlichkeit der i-</a:t>
                </a:r>
                <a:r>
                  <a:rPr lang="de-DE" sz="1100" b="0" baseline="0" dirty="0" err="1" smtClean="0"/>
                  <a:t>ten</a:t>
                </a:r>
                <a:r>
                  <a:rPr lang="de-DE" sz="1100" b="0" baseline="0" dirty="0" smtClean="0"/>
                  <a:t> Instanz zur Klasse k gehört (im allgemeinen 0 oder 1).</a:t>
                </a:r>
                <a:br>
                  <a:rPr lang="de-DE" sz="1100" b="0" baseline="0" dirty="0" smtClean="0"/>
                </a:br>
                <a:endParaRPr lang="de-DE" sz="1100" b="0" baseline="0" dirty="0" smtClean="0"/>
              </a:p>
              <a:p>
                <a:pPr marL="0" indent="0">
                  <a:buFont typeface="Arial" panose="020B0604020202020204" pitchFamily="34" charset="0"/>
                  <a:buNone/>
                </a:pPr>
                <a:r>
                  <a:rPr lang="de-DE" sz="1100" b="0" baseline="0" dirty="0" smtClean="0"/>
                  <a:t>Die Kreuzentropie wird für Mehrklassen-Klassifizierung angewendet bei der die Aktivierungsfunktion der Ausgabeschicht die </a:t>
                </a:r>
                <a:r>
                  <a:rPr lang="de-DE" sz="1100" b="0" baseline="0" dirty="0" err="1" smtClean="0"/>
                  <a:t>Softmax</a:t>
                </a:r>
                <a:r>
                  <a:rPr lang="de-DE" sz="1100" b="0" baseline="0" dirty="0" smtClean="0"/>
                  <a:t>-Funktion ist.</a:t>
                </a:r>
              </a:p>
              <a:p>
                <a:pPr marL="0" indent="0">
                  <a:buFont typeface="Arial" panose="020B0604020202020204" pitchFamily="34" charset="0"/>
                  <a:buNone/>
                </a:pPr>
                <a:r>
                  <a:rPr lang="de-DE" sz="1100" b="0" baseline="0" dirty="0" smtClean="0"/>
                  <a:t>Soll ich grundlegend was zu (Cross) </a:t>
                </a:r>
                <a:r>
                  <a:rPr lang="de-DE" sz="1100" b="0" baseline="0" dirty="0" err="1" smtClean="0"/>
                  <a:t>Entropy</a:t>
                </a:r>
                <a:r>
                  <a:rPr lang="de-DE" sz="1100" b="0" baseline="0" dirty="0" smtClean="0"/>
                  <a:t> schreiben?</a:t>
                </a:r>
              </a:p>
              <a:p>
                <a:pPr marL="0" indent="0">
                  <a:buFont typeface="Arial" panose="020B0604020202020204" pitchFamily="34" charset="0"/>
                  <a:buNone/>
                </a:pPr>
                <a:r>
                  <a:rPr lang="de-DE" sz="1100" b="0" baseline="0" dirty="0" smtClean="0"/>
                  <a:t>Für eine binäre Klassifizierung wird für gewöhnlich die </a:t>
                </a:r>
                <a:r>
                  <a:rPr lang="de-DE" sz="1100" b="0" baseline="0" dirty="0" err="1" smtClean="0"/>
                  <a:t>Sigmoid</a:t>
                </a:r>
                <a:r>
                  <a:rPr lang="de-DE" sz="1100" b="0" baseline="0" dirty="0" smtClean="0"/>
                  <a:t> (bzw. </a:t>
                </a:r>
                <a:r>
                  <a:rPr lang="de-DE" sz="1100" b="0" baseline="0" dirty="0" err="1" smtClean="0"/>
                  <a:t>Logistic</a:t>
                </a:r>
                <a:r>
                  <a:rPr lang="de-DE" sz="1100" b="0" baseline="0" dirty="0" smtClean="0"/>
                  <a:t> Regression) </a:t>
                </a:r>
                <a:r>
                  <a:rPr lang="de-DE" sz="1100" b="0" baseline="0" dirty="0" err="1" smtClean="0"/>
                  <a:t>Aktivierungskfuntion</a:t>
                </a:r>
                <a:r>
                  <a:rPr lang="de-DE" sz="1100" b="0" baseline="0" dirty="0" smtClean="0"/>
                  <a:t> verwendet.</a:t>
                </a:r>
              </a:p>
              <a:p>
                <a:pPr marL="0" indent="0">
                  <a:buFont typeface="Arial" panose="020B0604020202020204" pitchFamily="34" charset="0"/>
                  <a:buNone/>
                </a:pPr>
                <a:endParaRPr lang="de-DE" sz="1100" b="0" baseline="0" dirty="0" smtClean="0"/>
              </a:p>
              <a:p>
                <a:pPr marL="0" indent="0">
                  <a:buFont typeface="Arial" panose="020B0604020202020204" pitchFamily="34" charset="0"/>
                  <a:buNone/>
                </a:pPr>
                <a:r>
                  <a:rPr lang="de-DE" sz="1100" b="1" baseline="0" dirty="0" smtClean="0"/>
                  <a:t>Nachtrag: </a:t>
                </a:r>
                <a:r>
                  <a:rPr lang="de-DE" sz="1100" b="1" baseline="0" dirty="0" err="1" smtClean="0"/>
                  <a:t>Sparse</a:t>
                </a:r>
                <a:r>
                  <a:rPr lang="de-DE" sz="1100" b="1" baseline="0" dirty="0" smtClean="0"/>
                  <a:t> </a:t>
                </a:r>
                <a:r>
                  <a:rPr lang="de-DE" sz="1100" b="1" baseline="0" dirty="0" err="1" smtClean="0"/>
                  <a:t>Categorical</a:t>
                </a:r>
                <a:r>
                  <a:rPr lang="de-DE" sz="1100" b="1" baseline="0" dirty="0" smtClean="0"/>
                  <a:t> Cross </a:t>
                </a:r>
                <a:r>
                  <a:rPr lang="de-DE" sz="1100" b="1" baseline="0" dirty="0" err="1" smtClean="0"/>
                  <a:t>Entropy</a:t>
                </a:r>
                <a:r>
                  <a:rPr lang="de-DE" sz="1100" b="1" baseline="0" dirty="0" smtClean="0"/>
                  <a:t> Vs. </a:t>
                </a:r>
                <a:r>
                  <a:rPr lang="de-DE" sz="1100" b="1" baseline="0" dirty="0" err="1" smtClean="0"/>
                  <a:t>Categroical</a:t>
                </a:r>
                <a:r>
                  <a:rPr lang="de-DE" sz="1100" b="1" baseline="0" dirty="0" smtClean="0"/>
                  <a:t> Cross </a:t>
                </a:r>
                <a:r>
                  <a:rPr lang="de-DE" sz="1100" b="1" baseline="0" dirty="0" err="1" smtClean="0"/>
                  <a:t>Entropy</a:t>
                </a:r>
                <a:endParaRPr lang="de-DE" sz="1100" b="1" baseline="0" dirty="0" smtClean="0"/>
              </a:p>
              <a:p>
                <a:pPr marL="0" indent="0">
                  <a:buFont typeface="Arial" panose="020B0604020202020204" pitchFamily="34" charset="0"/>
                  <a:buNone/>
                </a:pPr>
                <a:r>
                  <a:rPr lang="de-DE" sz="1100" b="0" baseline="0" dirty="0" smtClean="0"/>
                  <a:t>Wir werden später in der Beispielimplementierung künstliche neuronale Netze die Kostenfunktion </a:t>
                </a:r>
                <a:r>
                  <a:rPr lang="de-DE" sz="1100" b="0" i="1" baseline="0" dirty="0" err="1" smtClean="0"/>
                  <a:t>Sparse</a:t>
                </a:r>
                <a:r>
                  <a:rPr lang="de-DE" sz="1100" b="0" i="1" baseline="0" dirty="0" smtClean="0"/>
                  <a:t> </a:t>
                </a:r>
                <a:r>
                  <a:rPr lang="de-DE" sz="1100" b="0" i="1" baseline="0" dirty="0" err="1" smtClean="0"/>
                  <a:t>Categorical</a:t>
                </a:r>
                <a:r>
                  <a:rPr lang="de-DE" sz="1100" b="0" i="1" baseline="0" dirty="0" smtClean="0"/>
                  <a:t> Cross </a:t>
                </a:r>
                <a:r>
                  <a:rPr lang="de-DE" sz="1100" b="0" i="1" baseline="0" dirty="0" err="1" smtClean="0"/>
                  <a:t>Entropy</a:t>
                </a:r>
                <a:r>
                  <a:rPr lang="de-DE" sz="1100" b="0" i="1" baseline="0" dirty="0" smtClean="0"/>
                  <a:t> </a:t>
                </a:r>
                <a:r>
                  <a:rPr lang="de-DE" sz="1100" b="0" i="0" baseline="0" dirty="0" smtClean="0"/>
                  <a:t>nutzen.</a:t>
                </a:r>
              </a:p>
              <a:p>
                <a:pPr marL="0" indent="0">
                  <a:buFont typeface="Arial" panose="020B0604020202020204" pitchFamily="34" charset="0"/>
                  <a:buNone/>
                </a:pPr>
                <a:r>
                  <a:rPr lang="de-DE" sz="1100" b="0" i="0" baseline="0" dirty="0" smtClean="0"/>
                  <a:t>Daher möchte ich kurz auf den Unterschied eingehen.</a:t>
                </a:r>
              </a:p>
              <a:p>
                <a:pPr marL="0" indent="0">
                  <a:buFont typeface="Arial" panose="020B0604020202020204" pitchFamily="34" charset="0"/>
                  <a:buNone/>
                </a:pPr>
                <a:r>
                  <a:rPr lang="de-DE" sz="1100" b="0" i="0" baseline="0" dirty="0" err="1" smtClean="0"/>
                  <a:t>Sparse</a:t>
                </a:r>
                <a:r>
                  <a:rPr lang="de-DE" sz="1100" b="0" i="0" baseline="0" dirty="0" smtClean="0"/>
                  <a:t> </a:t>
                </a:r>
                <a:r>
                  <a:rPr lang="de-DE" sz="1100" b="0" i="0" baseline="0" dirty="0" err="1" smtClean="0"/>
                  <a:t>Categorical</a:t>
                </a:r>
                <a:r>
                  <a:rPr lang="de-DE" sz="1100" b="0" i="0" baseline="0" dirty="0" smtClean="0"/>
                  <a:t> Cross Entropie wird genutzt, wenn sich die Klassen gegenseitig ausschließen (jedes Sample nur einer Klasse zugeordnet werden kann).</a:t>
                </a:r>
              </a:p>
              <a:p>
                <a:pPr marL="0" indent="0">
                  <a:buFont typeface="Arial" panose="020B0604020202020204" pitchFamily="34" charset="0"/>
                  <a:buNone/>
                </a:pPr>
                <a:r>
                  <a:rPr lang="de-DE" sz="1100" b="0" i="0" baseline="0" dirty="0" smtClean="0"/>
                  <a:t>Sind die Labels Integer, z.B. </a:t>
                </a:r>
                <a:r>
                  <a:rPr lang="de-DE" sz="1100" b="0" i="0" baseline="0" dirty="0" err="1" smtClean="0"/>
                  <a:t>y_i</a:t>
                </a:r>
                <a:r>
                  <a:rPr lang="de-DE" sz="1100" b="0" i="0" baseline="0" dirty="0" smtClean="0"/>
                  <a:t> = [1,2,3] wird auch </a:t>
                </a:r>
                <a:r>
                  <a:rPr lang="de-DE" sz="1100" b="0" i="0" baseline="0" dirty="0" err="1" smtClean="0"/>
                  <a:t>Sparse</a:t>
                </a:r>
                <a:r>
                  <a:rPr lang="de-DE" sz="1100" b="0" i="0" baseline="0" dirty="0" smtClean="0"/>
                  <a:t> </a:t>
                </a:r>
                <a:r>
                  <a:rPr lang="de-DE" sz="1100" b="0" i="0" baseline="0" dirty="0" err="1" smtClean="0"/>
                  <a:t>Categorical</a:t>
                </a:r>
                <a:r>
                  <a:rPr lang="de-DE" sz="1100" b="0" i="0" baseline="0" dirty="0" smtClean="0"/>
                  <a:t> Cross Entropie  verwendet.</a:t>
                </a:r>
              </a:p>
              <a:p>
                <a:pPr marL="0" indent="0">
                  <a:buFont typeface="Arial" panose="020B0604020202020204" pitchFamily="34" charset="0"/>
                  <a:buNone/>
                </a:pPr>
                <a:r>
                  <a:rPr lang="de-DE" sz="1100" b="0" i="0" baseline="0" dirty="0" err="1" smtClean="0"/>
                  <a:t>Categorical</a:t>
                </a:r>
                <a:r>
                  <a:rPr lang="de-DE" sz="1100" b="0" i="0" baseline="0" dirty="0" smtClean="0"/>
                  <a:t> Cross Entropie wird genutzt wenn ein Sample mehreren Klassen zugeordnet werden kann. Zudem wird diese Kostenfunktion bei </a:t>
                </a:r>
                <a:r>
                  <a:rPr lang="de-DE" sz="1100" b="0" i="0" baseline="0" dirty="0" err="1" smtClean="0"/>
                  <a:t>One</a:t>
                </a:r>
                <a:r>
                  <a:rPr lang="de-DE" sz="1100" b="0" i="0" baseline="0" dirty="0" smtClean="0"/>
                  <a:t>-Hot </a:t>
                </a:r>
                <a:r>
                  <a:rPr lang="de-DE" sz="1100" b="0" i="0" baseline="0" dirty="0" err="1" smtClean="0"/>
                  <a:t>Endcoded</a:t>
                </a:r>
                <a:r>
                  <a:rPr lang="de-DE" sz="1100" b="0" i="0" baseline="0" dirty="0" smtClean="0"/>
                  <a:t> Labels verwendet.</a:t>
                </a:r>
              </a:p>
              <a:p>
                <a:pPr marL="0" indent="0">
                  <a:buFont typeface="Arial" panose="020B0604020202020204" pitchFamily="34" charset="0"/>
                  <a:buNone/>
                </a:pPr>
                <a:endParaRPr lang="de-DE" sz="1100" b="0" i="0" baseline="0" dirty="0" smtClean="0"/>
              </a:p>
              <a:p>
                <a:pPr marL="0" indent="0">
                  <a:buFont typeface="Arial" panose="020B0604020202020204" pitchFamily="34" charset="0"/>
                  <a:buNone/>
                </a:pPr>
                <a:endParaRPr lang="de-DE" sz="1100" b="0" i="1" baseline="0" dirty="0" smtClean="0"/>
              </a:p>
              <a:p>
                <a:pPr marL="0" indent="0">
                  <a:buFont typeface="Arial" panose="020B0604020202020204" pitchFamily="34" charset="0"/>
                  <a:buNone/>
                </a:pPr>
                <a:endParaRPr lang="de-DE" sz="1000" b="1" dirty="0" smtClean="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89190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a:fld id="{825F15A7-03F4-43D7-82C5-3E23DA2F108C}" type="mathplaceholder">
                        <a:rPr lang="de-DE" i="1" smtClean="0">
                          <a:latin typeface="Cambria Math" panose="02040503050406030204" pitchFamily="18" charset="0"/>
                        </a:rPr>
                        <a:t>Geben Sie hier eine Formel ein.</a:t>
                      </a:fld>
                    </m:oMath>
                  </m:oMathPara>
                </a14:m>
                <a:endParaRPr lang="de-DE" dirty="0"/>
              </a:p>
            </p:txBody>
          </p:sp>
        </mc:Choice>
        <mc:Fallback xmlns="">
          <p:sp>
            <p:nvSpPr>
              <p:cNvPr id="3" name="Notizenplatzhalter 2"/>
              <p:cNvSpPr>
                <a:spLocks noGrp="1"/>
              </p:cNvSpPr>
              <p:nvPr>
                <p:ph type="body" idx="1"/>
              </p:nvPr>
            </p:nvSpPr>
            <p:spPr/>
            <p:txBody>
              <a:bodyPr/>
              <a:lstStyle/>
              <a:p>
                <a:r>
                  <a:rPr lang="de-DE" i="0" smtClean="0">
                    <a:latin typeface="Cambria Math" panose="02040503050406030204" pitchFamily="18" charset="0"/>
                  </a:rPr>
                  <a:t>"Geben Sie hier eine Formel ein."</a:t>
                </a:r>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9000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74518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2B995A5E-A5D4-47BF-91A4-42DE3CD78B1C}" type="slidenum">
              <a:rPr kumimoji="0" lang="de-DE" altLang="de-DE"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34</a:t>
            </a:fld>
            <a:endParaRPr kumimoji="0" lang="de-DE" altLang="de-DE"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0043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b="1" dirty="0" err="1"/>
              <a:t>Performancemetriken</a:t>
            </a:r>
            <a:r>
              <a:rPr lang="de-DE" b="1" dirty="0"/>
              <a:t> – Wie gut ist mein neuronales Netz?</a:t>
            </a:r>
          </a:p>
          <a:p>
            <a:endParaRPr lang="de-DE" dirty="0"/>
          </a:p>
          <a:p>
            <a:r>
              <a:rPr lang="en-US" dirty="0"/>
              <a:t>An ideal classifier classifies all healthy patients as healthy and all sick patients as sick.
A misclassification occurs when a healthy patient is classified as sick or a sick patient is classified as healthy.
These two variants of misclassifications have very different meanings and effects.
They are therefore distinguished in determining the quality of the classification.
For a classification result, the following 4 cases are possible:</a:t>
            </a:r>
          </a:p>
          <a:p>
            <a:r>
              <a:rPr lang="en-US" dirty="0"/>
              <a:t>
</a:t>
            </a:r>
            <a:r>
              <a:rPr lang="de-DE" b="1" dirty="0"/>
              <a:t>TP</a:t>
            </a:r>
            <a:r>
              <a:rPr lang="de-DE" dirty="0"/>
              <a:t>:</a:t>
            </a:r>
            <a:r>
              <a:rPr lang="de-DE" baseline="0" dirty="0"/>
              <a:t> </a:t>
            </a:r>
            <a:r>
              <a:rPr lang="en-US" baseline="0" dirty="0"/>
              <a:t>a sick patient is classified as sick
</a:t>
            </a:r>
            <a:r>
              <a:rPr lang="de-DE" b="1" baseline="0" dirty="0"/>
              <a:t>TN</a:t>
            </a:r>
            <a:r>
              <a:rPr lang="de-DE" baseline="0" dirty="0"/>
              <a:t>: </a:t>
            </a:r>
            <a:r>
              <a:rPr lang="en-US" baseline="0" dirty="0"/>
              <a:t>a healthy patient is classified as healthy
</a:t>
            </a:r>
            <a:r>
              <a:rPr lang="de-DE" b="1" baseline="0" dirty="0"/>
              <a:t>FP</a:t>
            </a:r>
            <a:r>
              <a:rPr lang="de-DE" baseline="0" dirty="0"/>
              <a:t>: </a:t>
            </a:r>
            <a:r>
              <a:rPr lang="en-US" baseline="0" dirty="0"/>
              <a:t>a healthy patient is classified as ill
</a:t>
            </a:r>
            <a:r>
              <a:rPr lang="de-DE" b="1" baseline="0" dirty="0"/>
              <a:t>FN</a:t>
            </a:r>
            <a:r>
              <a:rPr lang="de-DE" baseline="0" dirty="0"/>
              <a:t>: </a:t>
            </a:r>
            <a:r>
              <a:rPr lang="en-US" baseline="0" dirty="0"/>
              <a:t>a sick patient is classified as healthy</a:t>
            </a:r>
            <a:br>
              <a:rPr lang="de-DE" dirty="0"/>
            </a:br>
            <a:endParaRPr lang="de-DE" dirty="0"/>
          </a:p>
          <a:p>
            <a:r>
              <a:rPr lang="en-US" dirty="0"/>
              <a:t>To evaluate a classifier:
The following example shows a correct positive rate of 100% (all sick people have been correctly classified).
This can be achieved by a very trivial classifier that simply classifies all patients as sick.
However, such a trivial classifier also leads to a false positive rate (proportion of people classified as sick but actually healthy) of 100%.
Let's look at a few criteria:
</a:t>
            </a:r>
            <a:r>
              <a:rPr lang="de-DE" b="1" baseline="0" dirty="0" err="1"/>
              <a:t>Accuracy</a:t>
            </a:r>
            <a:r>
              <a:rPr lang="de-DE" baseline="0" dirty="0"/>
              <a:t>: (TP + TN) / (P + N)</a:t>
            </a:r>
            <a:br>
              <a:rPr lang="de-DE" baseline="0" dirty="0"/>
            </a:br>
            <a:r>
              <a:rPr lang="en-US" baseline="0" dirty="0"/>
              <a:t>Example: Percentage of correctly classified patients.</a:t>
            </a:r>
            <a:endParaRPr lang="de-DE" baseline="0" dirty="0"/>
          </a:p>
          <a:p>
            <a:pPr marL="165655" indent="-165655">
              <a:buFont typeface="Arial" panose="020B0604020202020204" pitchFamily="34" charset="0"/>
              <a:buChar char="•"/>
            </a:pPr>
            <a:r>
              <a:rPr lang="de-DE" b="1" i="0" baseline="0" dirty="0"/>
              <a:t>Recall:</a:t>
            </a:r>
            <a:r>
              <a:rPr lang="de-DE" baseline="0" dirty="0"/>
              <a:t> TP / (TP + FN)</a:t>
            </a:r>
            <a:br>
              <a:rPr lang="de-DE" baseline="0" dirty="0"/>
            </a:br>
            <a:r>
              <a:rPr lang="en-US" dirty="0"/>
              <a:t>Example: Percentage of patients who have also been diagnosed with the disease
</a:t>
            </a:r>
            <a:r>
              <a:rPr lang="de-DE" b="1" dirty="0"/>
              <a:t>Precision</a:t>
            </a:r>
            <a:r>
              <a:rPr lang="de-DE" dirty="0"/>
              <a:t>: TP / (TP + FP)</a:t>
            </a:r>
            <a:br>
              <a:rPr lang="de-DE" dirty="0"/>
            </a:br>
            <a:r>
              <a:rPr lang="en-US" dirty="0"/>
              <a:t>Example: Percentage of people who are actually sick who have been diagnosed with the disease.
</a:t>
            </a:r>
            <a:endParaRPr lang="de-DE" dirty="0"/>
          </a:p>
          <a:p>
            <a:r>
              <a:rPr lang="en-US" dirty="0"/>
              <a:t>It therefore makes sense to consider 2 or more criteria when evaluating a classifier.
One possible approach is the Receiver Operating Characteristics (ROC) curve.
This is a scatterplot of Correct Positive Rate (TPR) and False Positive Rate (FPR).
The quality of a particular classifier with specific parameter values on a given data set can be represented as a point in the ROC chart.
The variation of the parameters creates a ROC curve.
-An ideal classifier is characterized by a TPR = 100% and FPR = 0%, corresponding to the upper left corner.</a:t>
            </a:r>
            <a:br>
              <a:rPr lang="en-US" dirty="0"/>
            </a:br>
            <a:r>
              <a:rPr lang="en-US" dirty="0"/>
              <a:t>So a good classifier is close to the upper left corner.
-A classifier that always delivers the result positively (our example), corresponds to the upper right corner, TPR=100% and FPR=100%.
-A classifier that always returns the result negative corresponds to the lower left corner, TPR=0%, FPR=0%.
-A classifier that always returns the wrong result corresponds to the lower right corner, TPR=0%, FPR=100%.</a:t>
            </a:r>
            <a:br>
              <a:rPr lang="en-US" dirty="0"/>
            </a:br>
            <a:r>
              <a:rPr lang="en-US" dirty="0"/>
              <a:t>Such a classifier can be transferred to an ideal classifier by inversion</a:t>
            </a:r>
            <a:r>
              <a:rPr lang="de-DE" dirty="0"/>
              <a:t>.</a:t>
            </a:r>
          </a:p>
          <a:p>
            <a:pPr marL="165655" indent="-165655">
              <a:buFont typeface="Arial" panose="020B0604020202020204" pitchFamily="34" charset="0"/>
              <a:buChar char="•"/>
            </a:pPr>
            <a:endParaRPr lang="de-DE" dirty="0"/>
          </a:p>
          <a:p>
            <a:r>
              <a:rPr lang="de-DE" b="1" dirty="0"/>
              <a:t>Quellen</a:t>
            </a:r>
            <a:br>
              <a:rPr lang="de-DE" dirty="0"/>
            </a:br>
            <a:r>
              <a:rPr lang="de-DE" dirty="0"/>
              <a:t>Unser Buch Data-Mining</a:t>
            </a:r>
          </a:p>
          <a:p>
            <a:endParaRPr lang="de-DE" baseline="0" dirty="0"/>
          </a:p>
          <a:p>
            <a:pPr marL="165655" indent="-165655">
              <a:buFont typeface="Arial" panose="020B0604020202020204" pitchFamily="34" charset="0"/>
              <a:buChar char="•"/>
            </a:pPr>
            <a:endParaRPr lang="de-DE" baseline="0" dirty="0"/>
          </a:p>
          <a:p>
            <a:endParaRPr lang="de-DE" baseline="0" dirty="0"/>
          </a:p>
          <a:p>
            <a:endParaRPr lang="de-DE"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11596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b="1" dirty="0"/>
              <a:t>Kompilieren des Modells</a:t>
            </a:r>
          </a:p>
          <a:p>
            <a:r>
              <a:rPr lang="en-US" b="0" dirty="0"/>
              <a:t>After a model is created, the compile() method must be called to specify the loss function and the optimizer to use.
Optionally, a list of metrics can be specified, which are evaluated during the training.
</a:t>
            </a:r>
            <a:endParaRPr lang="de-DE" b="0" baseline="0" dirty="0"/>
          </a:p>
          <a:p>
            <a:r>
              <a:rPr lang="de-DE" b="1" baseline="0" dirty="0" err="1"/>
              <a:t>Sparse_categorical_crossentropy</a:t>
            </a:r>
            <a:br>
              <a:rPr lang="de-DE" b="1" baseline="0" dirty="0"/>
            </a:br>
            <a:r>
              <a:rPr lang="en-US" b="0" baseline="0" dirty="0"/>
              <a:t>Used because the labels are available as sparse labels (for each instance there is only one target class index, in this case from 0 to 9) and the classes are exclusive.
However, if there were one-hot vectors, you would only use </a:t>
            </a:r>
            <a:r>
              <a:rPr lang="en-US" b="0" baseline="0" dirty="0" err="1"/>
              <a:t>categorical_crossentropy</a:t>
            </a:r>
            <a:r>
              <a:rPr lang="en-US" b="0" baseline="0" dirty="0"/>
              <a:t> as a loss function.
For the binary classification then use sigmoid as a loss function and instead of </a:t>
            </a:r>
            <a:r>
              <a:rPr lang="en-US" b="0" baseline="0" dirty="0" err="1"/>
              <a:t>softmax</a:t>
            </a:r>
            <a:r>
              <a:rPr lang="en-US" b="0" baseline="0" dirty="0"/>
              <a:t> the </a:t>
            </a:r>
            <a:r>
              <a:rPr lang="en-US" b="0" baseline="0" dirty="0" err="1"/>
              <a:t>binary_crossentropy</a:t>
            </a:r>
            <a:r>
              <a:rPr lang="en-US" b="0" baseline="0" dirty="0"/>
              <a:t>.
</a:t>
            </a:r>
            <a:endParaRPr lang="de-DE" b="0" i="0" baseline="0" dirty="0"/>
          </a:p>
          <a:p>
            <a:r>
              <a:rPr lang="de-DE" b="1" i="0" baseline="0" dirty="0"/>
              <a:t>SGD</a:t>
            </a:r>
          </a:p>
          <a:p>
            <a:r>
              <a:rPr lang="en-US" b="0" i="0" baseline="0" dirty="0"/>
              <a:t>The Optimizer is simply Stochastic Gradient Descent.
Since no further information on the learning rate was given here, </a:t>
            </a:r>
            <a:r>
              <a:rPr lang="en-US" b="0" i="0" baseline="0" dirty="0" err="1"/>
              <a:t>Keras</a:t>
            </a:r>
            <a:r>
              <a:rPr lang="en-US" b="0" i="0" baseline="0" dirty="0"/>
              <a:t> uses </a:t>
            </a:r>
            <a:r>
              <a:rPr lang="en-US" b="0" i="0" baseline="0" dirty="0" err="1"/>
              <a:t>lr</a:t>
            </a:r>
            <a:r>
              <a:rPr lang="en-US" b="0" i="0" baseline="0" dirty="0"/>
              <a:t>=0.01 as the default value.
</a:t>
            </a:r>
            <a:endParaRPr lang="de-DE" b="0" i="0" baseline="0" dirty="0"/>
          </a:p>
          <a:p>
            <a:r>
              <a:rPr lang="de-DE" b="1" i="0" baseline="0" dirty="0" err="1"/>
              <a:t>Accuracy</a:t>
            </a:r>
            <a:endParaRPr lang="de-DE" b="1" i="0" baseline="0" dirty="0"/>
          </a:p>
          <a:p>
            <a:r>
              <a:rPr lang="en-US" b="0" i="0" baseline="0" dirty="0"/>
              <a:t>Since we train a classifier here, it makes sense to evaluate accuracy as a metric.
</a:t>
            </a:r>
            <a:endParaRPr lang="de-DE" b="0" i="0" baseline="0" dirty="0"/>
          </a:p>
          <a:p>
            <a:endParaRPr lang="de-DE" b="0" i="0" baseline="0" dirty="0"/>
          </a:p>
          <a:p>
            <a:r>
              <a:rPr lang="de-DE" b="1" i="0" baseline="0" dirty="0"/>
              <a:t>Trainieren des Modells</a:t>
            </a:r>
          </a:p>
          <a:p>
            <a:r>
              <a:rPr lang="en-US" b="0" i="0" baseline="0" dirty="0"/>
              <a:t>Now the model is ready to be trained. For this, the fit() method is called on the model.
The fit() method passes the input features (</a:t>
            </a:r>
            <a:r>
              <a:rPr lang="en-US" b="0" i="0" baseline="0" dirty="0" err="1"/>
              <a:t>X_train</a:t>
            </a:r>
            <a:r>
              <a:rPr lang="en-US" b="0" i="0" baseline="0" dirty="0"/>
              <a:t>) and target classes (</a:t>
            </a:r>
            <a:r>
              <a:rPr lang="en-US" b="0" i="0" baseline="0" dirty="0" err="1"/>
              <a:t>y_train</a:t>
            </a:r>
            <a:r>
              <a:rPr lang="en-US" b="0" i="0" baseline="0" dirty="0"/>
              <a:t>), as well as the number of epochs to train (here: 30) (default: 1).
Optionally, as here, a validation set can be passed. 
At the end of each epoch, </a:t>
            </a:r>
            <a:r>
              <a:rPr lang="en-US" b="0" i="0" baseline="0" dirty="0" err="1"/>
              <a:t>Keras</a:t>
            </a:r>
            <a:r>
              <a:rPr lang="en-US" b="0" i="0" baseline="0" dirty="0"/>
              <a:t> calculates the loss as well as the accuracy. 
We see that after the 30th epoch the model performed better on the training data than on the validation data.
This could be in reference to a possible overfitting!
The fit() method returns a history.
This includes the training parameters (</a:t>
            </a:r>
            <a:r>
              <a:rPr lang="en-US" b="0" i="0" baseline="0" dirty="0" err="1"/>
              <a:t>history.params</a:t>
            </a:r>
            <a:r>
              <a:rPr lang="en-US" b="0" i="0" baseline="0" dirty="0"/>
              <a:t>), a list of epochs (</a:t>
            </a:r>
            <a:r>
              <a:rPr lang="en-US" b="0" i="0" baseline="0" dirty="0" err="1"/>
              <a:t>history.epoch</a:t>
            </a:r>
            <a:r>
              <a:rPr lang="en-US" b="0" i="0" baseline="0" dirty="0"/>
              <a:t>) and a dictionary (</a:t>
            </a:r>
            <a:r>
              <a:rPr lang="en-US" b="0" i="0" baseline="0" dirty="0" err="1"/>
              <a:t>history.history</a:t>
            </a:r>
            <a:r>
              <a:rPr lang="en-US" b="0" i="0" baseline="0" dirty="0"/>
              <a:t>) which contains the Loss and Accuracy for all epochs for the training and validation set.
In the following we plot the dictionary with the help of pandas.
</a:t>
            </a:r>
            <a:endParaRPr lang="de-DE" b="0" i="0" baseline="0" dirty="0"/>
          </a:p>
          <a:p>
            <a:endParaRPr lang="de-DE" b="0" i="0" baseline="0" dirty="0"/>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36</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74705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b="1" dirty="0"/>
              <a:t>Kompilieren des Modells</a:t>
            </a:r>
          </a:p>
          <a:p>
            <a:r>
              <a:rPr lang="de-DE" b="0" dirty="0"/>
              <a:t>Nachdem ein Modell erstellt wurde, muss die </a:t>
            </a:r>
            <a:r>
              <a:rPr lang="de-DE" b="0" i="1" dirty="0" err="1"/>
              <a:t>compile</a:t>
            </a:r>
            <a:r>
              <a:rPr lang="de-DE" b="0" i="1" dirty="0"/>
              <a:t>()</a:t>
            </a:r>
            <a:r>
              <a:rPr lang="de-DE" b="0" dirty="0"/>
              <a:t>-Methode aufrufen werden, um die Verlustfunktion und den zu verwendenden Optimierer anzugeben.</a:t>
            </a:r>
          </a:p>
          <a:p>
            <a:r>
              <a:rPr lang="de-DE" b="0" dirty="0"/>
              <a:t>Optional </a:t>
            </a:r>
            <a:r>
              <a:rPr lang="de-DE" b="0" baseline="0" dirty="0"/>
              <a:t>kann eine Liste mit Metriken angegeben werden, welche während des Trainings ausgewertet werden.</a:t>
            </a:r>
          </a:p>
          <a:p>
            <a:endParaRPr lang="de-DE" b="0" baseline="0" dirty="0"/>
          </a:p>
          <a:p>
            <a:r>
              <a:rPr lang="de-DE" b="1" baseline="0" dirty="0" err="1"/>
              <a:t>Sparse_categorical_crossentropy</a:t>
            </a:r>
            <a:br>
              <a:rPr lang="de-DE" b="1" baseline="0" dirty="0"/>
            </a:br>
            <a:r>
              <a:rPr lang="de-DE" b="0" baseline="0" dirty="0"/>
              <a:t>Wird genutzt, da die Labels als </a:t>
            </a:r>
            <a:r>
              <a:rPr lang="de-DE" b="0" i="1" baseline="0" dirty="0" err="1"/>
              <a:t>sparse</a:t>
            </a:r>
            <a:r>
              <a:rPr lang="de-DE" b="0" i="1" baseline="0" dirty="0"/>
              <a:t> </a:t>
            </a:r>
            <a:r>
              <a:rPr lang="de-DE" b="0" i="1" baseline="0" dirty="0" err="1"/>
              <a:t>labels</a:t>
            </a:r>
            <a:r>
              <a:rPr lang="de-DE" b="0" i="1" baseline="0" dirty="0"/>
              <a:t> </a:t>
            </a:r>
            <a:r>
              <a:rPr lang="de-DE" b="0" baseline="0" dirty="0"/>
              <a:t>vorliegen (für jede Instanz gibt es nur einen Zielklassenindex, in diesem Fall von 0 bis 9) und die Klassen sind </a:t>
            </a:r>
            <a:r>
              <a:rPr lang="de-DE" b="0" baseline="0" dirty="0" err="1"/>
              <a:t>exclusiv</a:t>
            </a:r>
            <a:r>
              <a:rPr lang="de-DE" b="0" baseline="0" dirty="0"/>
              <a:t>.</a:t>
            </a:r>
          </a:p>
          <a:p>
            <a:r>
              <a:rPr lang="de-DE" b="0" baseline="0" dirty="0"/>
              <a:t>Würden jedoch </a:t>
            </a:r>
            <a:r>
              <a:rPr lang="de-DE" b="0" baseline="0" dirty="0" err="1"/>
              <a:t>One-hot</a:t>
            </a:r>
            <a:r>
              <a:rPr lang="de-DE" b="0" baseline="0" dirty="0"/>
              <a:t> Vektoren vorliegen, würde man nur </a:t>
            </a:r>
            <a:r>
              <a:rPr lang="de-DE" b="0" i="1" baseline="0" dirty="0" err="1"/>
              <a:t>categorical_crossentropy</a:t>
            </a:r>
            <a:r>
              <a:rPr lang="de-DE" b="0" baseline="0" dirty="0"/>
              <a:t> als </a:t>
            </a:r>
            <a:r>
              <a:rPr lang="de-DE" b="0" baseline="0" dirty="0" err="1"/>
              <a:t>loss</a:t>
            </a:r>
            <a:r>
              <a:rPr lang="de-DE" b="0" baseline="0" dirty="0"/>
              <a:t>-Funktion nutzen.</a:t>
            </a:r>
          </a:p>
          <a:p>
            <a:r>
              <a:rPr lang="de-DE" b="0" baseline="0" dirty="0"/>
              <a:t>Für die binäre Klassifikation dann </a:t>
            </a:r>
            <a:r>
              <a:rPr lang="de-DE" b="0" i="1" baseline="0" dirty="0" err="1"/>
              <a:t>sigmoid</a:t>
            </a:r>
            <a:r>
              <a:rPr lang="de-DE" b="0" i="0" baseline="0" dirty="0"/>
              <a:t> als </a:t>
            </a:r>
            <a:r>
              <a:rPr lang="de-DE" b="0" i="0" baseline="0" dirty="0" err="1"/>
              <a:t>loss</a:t>
            </a:r>
            <a:r>
              <a:rPr lang="de-DE" b="0" i="0" baseline="0" dirty="0"/>
              <a:t>-Funktion und anstelle </a:t>
            </a:r>
            <a:r>
              <a:rPr lang="de-DE" b="0" i="1" baseline="0" dirty="0" err="1"/>
              <a:t>softmax</a:t>
            </a:r>
            <a:r>
              <a:rPr lang="de-DE" b="0" i="0" baseline="0" dirty="0"/>
              <a:t> die </a:t>
            </a:r>
            <a:r>
              <a:rPr lang="de-DE" b="0" i="1" baseline="0" dirty="0" err="1"/>
              <a:t>binary_crossentropy</a:t>
            </a:r>
            <a:r>
              <a:rPr lang="de-DE" b="0" i="0" baseline="0" dirty="0"/>
              <a:t> verwenden.</a:t>
            </a:r>
          </a:p>
          <a:p>
            <a:endParaRPr lang="de-DE" b="0" i="0" baseline="0" dirty="0"/>
          </a:p>
          <a:p>
            <a:r>
              <a:rPr lang="de-DE" b="1" i="0" baseline="0" dirty="0"/>
              <a:t>SGD</a:t>
            </a:r>
          </a:p>
          <a:p>
            <a:r>
              <a:rPr lang="de-DE" b="0" i="0" baseline="0" dirty="0"/>
              <a:t>Als </a:t>
            </a:r>
            <a:r>
              <a:rPr lang="de-DE" b="0" i="0" baseline="0" dirty="0" err="1"/>
              <a:t>Optimizer</a:t>
            </a:r>
            <a:r>
              <a:rPr lang="de-DE" b="0" i="0" baseline="0" dirty="0"/>
              <a:t> wird </a:t>
            </a:r>
            <a:r>
              <a:rPr lang="de-DE" b="0" i="0" baseline="0" dirty="0" err="1"/>
              <a:t>wird</a:t>
            </a:r>
            <a:r>
              <a:rPr lang="de-DE" b="0" i="0" baseline="0" dirty="0"/>
              <a:t> schlicht </a:t>
            </a:r>
            <a:r>
              <a:rPr lang="de-DE" b="0" i="0" baseline="0" dirty="0" err="1"/>
              <a:t>Stochastic</a:t>
            </a:r>
            <a:r>
              <a:rPr lang="de-DE" b="0" i="0" baseline="0" dirty="0"/>
              <a:t> Gradient </a:t>
            </a:r>
            <a:r>
              <a:rPr lang="de-DE" b="0" i="0" baseline="0" dirty="0" err="1"/>
              <a:t>Descent</a:t>
            </a:r>
            <a:r>
              <a:rPr lang="de-DE" b="0" i="0" baseline="0" dirty="0"/>
              <a:t> verwendet.</a:t>
            </a:r>
          </a:p>
          <a:p>
            <a:r>
              <a:rPr lang="de-DE" b="0" i="0" baseline="0" dirty="0"/>
              <a:t>Da hier keine weitere Angaben zur </a:t>
            </a:r>
            <a:r>
              <a:rPr lang="de-DE" b="0" i="0" baseline="0" dirty="0" err="1"/>
              <a:t>Lernrate</a:t>
            </a:r>
            <a:r>
              <a:rPr lang="de-DE" b="0" i="0" baseline="0" dirty="0"/>
              <a:t> gemacht wurde, nutzt </a:t>
            </a:r>
            <a:r>
              <a:rPr lang="de-DE" b="0" i="0" baseline="0" dirty="0" err="1"/>
              <a:t>Keras</a:t>
            </a:r>
            <a:r>
              <a:rPr lang="de-DE" b="0" i="0" baseline="0" dirty="0"/>
              <a:t> </a:t>
            </a:r>
            <a:r>
              <a:rPr lang="de-DE" b="0" i="0" baseline="0" dirty="0" err="1"/>
              <a:t>lr</a:t>
            </a:r>
            <a:r>
              <a:rPr lang="de-DE" b="0" i="0" baseline="0" dirty="0"/>
              <a:t>=0.01 als Standardwert.</a:t>
            </a:r>
          </a:p>
          <a:p>
            <a:endParaRPr lang="de-DE" b="0" i="0" baseline="0" dirty="0"/>
          </a:p>
          <a:p>
            <a:r>
              <a:rPr lang="de-DE" b="1" i="0" baseline="0" dirty="0" err="1"/>
              <a:t>Accuracy</a:t>
            </a:r>
            <a:endParaRPr lang="de-DE" b="1" i="0" baseline="0" dirty="0"/>
          </a:p>
          <a:p>
            <a:r>
              <a:rPr lang="de-DE" b="0" i="0" baseline="0" dirty="0"/>
              <a:t>Da wir hier ein </a:t>
            </a:r>
            <a:r>
              <a:rPr lang="de-DE" b="0" i="0" baseline="0" dirty="0" err="1"/>
              <a:t>Klassifizierer</a:t>
            </a:r>
            <a:r>
              <a:rPr lang="de-DE" b="0" i="0" baseline="0" dirty="0"/>
              <a:t> trainieren, macht es Sinn als Metrik die </a:t>
            </a:r>
            <a:r>
              <a:rPr lang="de-DE" b="0" i="0" baseline="0" dirty="0" err="1"/>
              <a:t>Accuracy</a:t>
            </a:r>
            <a:r>
              <a:rPr lang="de-DE" b="0" i="0" baseline="0" dirty="0"/>
              <a:t> auszuwerten.</a:t>
            </a:r>
          </a:p>
          <a:p>
            <a:endParaRPr lang="de-DE" b="0" i="0" baseline="0" dirty="0"/>
          </a:p>
          <a:p>
            <a:endParaRPr lang="de-DE" b="0" i="0" baseline="0" dirty="0"/>
          </a:p>
          <a:p>
            <a:r>
              <a:rPr lang="de-DE" b="1" i="0" baseline="0" dirty="0"/>
              <a:t>Trainieren des Modells</a:t>
            </a:r>
          </a:p>
          <a:p>
            <a:r>
              <a:rPr lang="en-US" b="0" i="0" baseline="0" dirty="0"/>
              <a:t>Now the model is ready to be trained. For this, the fit() method is called on the model.
The fit() method passes the input features (</a:t>
            </a:r>
            <a:r>
              <a:rPr lang="en-US" b="0" i="0" baseline="0" dirty="0" err="1"/>
              <a:t>X_train</a:t>
            </a:r>
            <a:r>
              <a:rPr lang="en-US" b="0" i="0" baseline="0" dirty="0"/>
              <a:t>) and target classes (</a:t>
            </a:r>
            <a:r>
              <a:rPr lang="en-US" b="0" i="0" baseline="0" dirty="0" err="1"/>
              <a:t>y_train</a:t>
            </a:r>
            <a:r>
              <a:rPr lang="en-US" b="0" i="0" baseline="0" dirty="0"/>
              <a:t>), as well as the number of epochs to train (here: 30) (default: 1).
Optionally, as here, a validation set can be passed. 
At the end of each epoch, </a:t>
            </a:r>
            <a:r>
              <a:rPr lang="en-US" b="0" i="0" baseline="0" dirty="0" err="1"/>
              <a:t>Keras</a:t>
            </a:r>
            <a:r>
              <a:rPr lang="en-US" b="0" i="0" baseline="0" dirty="0"/>
              <a:t> calculates the loss as well as the accuracy. 
We see that after the 30th epoch the model performed better on the training data than on the validation data.
This could be in reference to a possible overfitting!
The fit() method returns a history.
This includes the training parameters (</a:t>
            </a:r>
            <a:r>
              <a:rPr lang="en-US" b="0" i="0" baseline="0" dirty="0" err="1"/>
              <a:t>history.params</a:t>
            </a:r>
            <a:r>
              <a:rPr lang="en-US" b="0" i="0" baseline="0" dirty="0"/>
              <a:t>), a list of epochs (</a:t>
            </a:r>
            <a:r>
              <a:rPr lang="en-US" b="0" i="0" baseline="0" dirty="0" err="1"/>
              <a:t>history.epoch</a:t>
            </a:r>
            <a:r>
              <a:rPr lang="en-US" b="0" i="0" baseline="0" dirty="0"/>
              <a:t>) and a dictionary (</a:t>
            </a:r>
            <a:r>
              <a:rPr lang="en-US" b="0" i="0" baseline="0" dirty="0" err="1"/>
              <a:t>history.history</a:t>
            </a:r>
            <a:r>
              <a:rPr lang="en-US" b="0" i="0" baseline="0" dirty="0"/>
              <a:t>) which contains the Loss and Accuracy for all epochs for the training and validation set.
In the following we plot the dictionary with the help of pandas.
</a:t>
            </a:r>
            <a:endParaRPr lang="de-DE" b="0" i="0" baseline="0" dirty="0"/>
          </a:p>
          <a:p>
            <a:endParaRPr lang="de-DE" b="0" i="0" baseline="0" dirty="0"/>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37</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6862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38</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32754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39</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339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Die künstliche Neurone</a:t>
                </a:r>
              </a:p>
              <a:p>
                <a:endParaRPr lang="de-DE" sz="1000" dirty="0"/>
              </a:p>
              <a:p>
                <a:r>
                  <a:rPr lang="en-US" dirty="0"/>
                  <a:t>We now want to adopt the basic principles just presented and introduce artificial neurons.
The artificial neuron has a number of inputs x0, x1, x2, ... (Dendrites).</a:t>
                </a:r>
                <a:br>
                  <a:rPr lang="en-US" dirty="0"/>
                </a:br>
                <a:r>
                  <a:rPr lang="en-US" dirty="0"/>
                  <a:t>Each input is weighted with a </a:t>
                </a:r>
                <a:r>
                  <a:rPr lang="en-US" dirty="0" err="1"/>
                  <a:t>weightof</a:t>
                </a:r>
                <a:r>
                  <a:rPr lang="en-US" dirty="0"/>
                  <a:t> the number of inputs, which are a regularization of the inputs.
The weighted sum is then calculated over the inputs and a bias offset is added up (cell body).
Finally, an activation function is applied over the weighted sum.</a:t>
                </a:r>
                <a:br>
                  <a:rPr lang="en-US" dirty="0"/>
                </a:br>
                <a:r>
                  <a:rPr lang="en-US" dirty="0"/>
                  <a:t>This is in the simplest case a simple step function which is one if this value exceeds a certain otherwise zero.</a:t>
                </a:r>
                <a:br>
                  <a:rPr lang="en-US" dirty="0"/>
                </a:br>
                <a:r>
                  <a:rPr lang="en-US" dirty="0"/>
                  <a:t>The networking of many of these artificial neurons forms a neural network.
</a:t>
                </a:r>
                <a:endParaRPr lang="de-DE" baseline="0"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smtClean="0"/>
                  <a:t>Die künstliche Neurone</a:t>
                </a:r>
              </a:p>
              <a:p>
                <a:endParaRPr lang="de-DE" sz="1000" b="0" dirty="0" smtClean="0"/>
              </a:p>
              <a:p>
                <a:r>
                  <a:rPr lang="de-DE" dirty="0" smtClean="0"/>
                  <a:t>Das eben</a:t>
                </a:r>
                <a:r>
                  <a:rPr lang="de-DE" baseline="0" dirty="0" smtClean="0"/>
                  <a:t> vorgestellten Grundprinzipien wollen wir nun übernehmen und die künstliche Neurone einführen.</a:t>
                </a:r>
              </a:p>
              <a:p>
                <a:pPr marL="171450" indent="-171450">
                  <a:buFont typeface="Symbol" panose="05050102010706020507" pitchFamily="18" charset="2"/>
                  <a:buChar char="-"/>
                </a:pPr>
                <a:r>
                  <a:rPr lang="de-DE" baseline="0" dirty="0" smtClean="0"/>
                  <a:t>Die künstliche Neurone verfügt über eine Anzahl von Eingängen x0, x1, x2, …(Dendriten).</a:t>
                </a:r>
                <a:br>
                  <a:rPr lang="de-DE" baseline="0" dirty="0" smtClean="0"/>
                </a:br>
                <a:r>
                  <a:rPr lang="de-DE" baseline="0" dirty="0" smtClean="0"/>
                  <a:t>Dabei wird jeder Eingang gewichtet mit </a:t>
                </a:r>
                <a:r>
                  <a:rPr lang="de-DE" b="0" i="0" baseline="0" smtClean="0">
                    <a:latin typeface="Cambria Math" panose="02040503050406030204" pitchFamily="18" charset="0"/>
                  </a:rPr>
                  <a:t>ω_1</a:t>
                </a:r>
                <a:r>
                  <a:rPr lang="de-DE" b="0" baseline="0" dirty="0" smtClean="0"/>
                  <a:t>, </a:t>
                </a:r>
                <a:r>
                  <a:rPr lang="de-DE" b="0" i="0" baseline="0" smtClean="0">
                    <a:latin typeface="Cambria Math" panose="02040503050406030204" pitchFamily="18" charset="0"/>
                  </a:rPr>
                  <a:t>ω</a:t>
                </a:r>
                <a:r>
                  <a:rPr lang="de-DE" b="0" i="0" baseline="0" smtClean="0">
                    <a:latin typeface="Cambria Math" panose="02040503050406030204" pitchFamily="18" charset="0"/>
                  </a:rPr>
                  <a:t>_2</a:t>
                </a:r>
                <a:r>
                  <a:rPr lang="de-DE" b="0" baseline="0" dirty="0" smtClean="0"/>
                  <a:t>, </a:t>
                </a:r>
                <a:r>
                  <a:rPr lang="de-DE" b="0" i="0" baseline="0" smtClean="0">
                    <a:latin typeface="Cambria Math" panose="02040503050406030204" pitchFamily="18" charset="0"/>
                  </a:rPr>
                  <a:t>ω</a:t>
                </a:r>
                <a:r>
                  <a:rPr lang="de-DE" b="0" i="0" baseline="0" smtClean="0">
                    <a:latin typeface="Cambria Math" panose="02040503050406030204" pitchFamily="18" charset="0"/>
                  </a:rPr>
                  <a:t>_3</a:t>
                </a:r>
                <a:r>
                  <a:rPr lang="de-DE" b="0" baseline="0" dirty="0" smtClean="0"/>
                  <a:t>, welche eine </a:t>
                </a:r>
                <a:r>
                  <a:rPr lang="de-DE" b="0" baseline="0" dirty="0" err="1" smtClean="0"/>
                  <a:t>Regularisierung</a:t>
                </a:r>
                <a:r>
                  <a:rPr lang="de-DE" b="0" baseline="0" dirty="0" smtClean="0"/>
                  <a:t> der Eingänge darstellen.</a:t>
                </a:r>
                <a:endParaRPr lang="de-DE" baseline="0" dirty="0" smtClean="0"/>
              </a:p>
              <a:p>
                <a:pPr marL="171450" indent="-171450">
                  <a:buFont typeface="Symbol" panose="05050102010706020507" pitchFamily="18" charset="2"/>
                  <a:buChar char="-"/>
                </a:pPr>
                <a:r>
                  <a:rPr lang="de-DE" baseline="0" dirty="0" smtClean="0"/>
                  <a:t>Anschließend wird die gewichtete Summe über die Eingänge berechnet und ein Bias Offset) aufaddiert (Zellkörper).</a:t>
                </a:r>
              </a:p>
              <a:p>
                <a:pPr marL="171450" indent="-171450">
                  <a:buFont typeface="Symbol" panose="05050102010706020507" pitchFamily="18" charset="2"/>
                  <a:buChar char="-"/>
                </a:pPr>
                <a:r>
                  <a:rPr lang="de-DE" baseline="0" dirty="0" smtClean="0"/>
                  <a:t>Zuletzt wird eine Aktivierungsfunktion über die gewichtete Summe angewendet.</a:t>
                </a:r>
                <a:br>
                  <a:rPr lang="de-DE" baseline="0" dirty="0" smtClean="0"/>
                </a:br>
                <a:r>
                  <a:rPr lang="de-DE" baseline="0" dirty="0" smtClean="0"/>
                  <a:t>Diese ist im einfachsten Fall eine einfache Stufenfunktion die Eins ist falls dieser Wert ein gewissen überschreitet andernfalls Null ist.</a:t>
                </a:r>
                <a:br>
                  <a:rPr lang="de-DE" baseline="0" dirty="0" smtClean="0"/>
                </a:br>
                <a:r>
                  <a:rPr lang="de-DE" baseline="0" dirty="0" smtClean="0"/>
                  <a:t>Die Vernetzung vieler dieser künstlichen Neuronen bilden ein neuronales Netz.</a:t>
                </a:r>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93958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Regularisierung</a:t>
            </a:r>
            <a:endParaRPr lang="de-DE" sz="1000" b="1" dirty="0"/>
          </a:p>
          <a:p>
            <a:endParaRPr lang="de-DE" dirty="0"/>
          </a:p>
          <a:p>
            <a:r>
              <a:rPr lang="de-DE" b="1" i="0" dirty="0"/>
              <a:t>Problemstellung</a:t>
            </a:r>
          </a:p>
          <a:p>
            <a:r>
              <a:rPr lang="en-US" dirty="0"/>
              <a:t>Again, we start with a problem that can often occur in the training of various ML methods: overfitting.
A neural network can have a thousand to millions of degrees of freedom, allowing it to adapt to a wide variety of complex data sets.
However, this great flexibility has a price to pay, because these networks are prone to overfitting the training set. 
We need </a:t>
            </a:r>
            <a:r>
              <a:rPr lang="en-US" dirty="0" err="1"/>
              <a:t>regularisation</a:t>
            </a:r>
            <a:r>
              <a:rPr lang="en-US" dirty="0"/>
              <a:t>.
The following are some regularization techniques to avoid overfitting.
</a:t>
            </a:r>
            <a:endParaRPr lang="de-DE" b="0" baseline="0" dirty="0"/>
          </a:p>
          <a:p>
            <a:r>
              <a:rPr lang="de-DE" b="1" baseline="0" dirty="0"/>
              <a:t>Frühes stoppen (Early </a:t>
            </a:r>
            <a:r>
              <a:rPr lang="de-DE" b="1" baseline="0" dirty="0" err="1"/>
              <a:t>stopping</a:t>
            </a:r>
            <a:r>
              <a:rPr lang="de-DE" b="1" baseline="0" dirty="0"/>
              <a:t>)</a:t>
            </a:r>
          </a:p>
          <a:p>
            <a:r>
              <a:rPr lang="en-US" b="0" baseline="0" dirty="0"/>
              <a:t>One of the best regularization techniques is early stopping.
As the algorithm runs through the epochs and learns, its prediction error on the training set goes back, along with its prediction error on the validation set. After a while, however, the validation error stops decreasing and begins to rise again. This indicates that the model has begun to over-adjust the training data.
</a:t>
            </a:r>
            <a:endParaRPr lang="de-DE" b="0" baseline="0" dirty="0"/>
          </a:p>
          <a:p>
            <a:r>
              <a:rPr lang="de-DE" b="1" baseline="0" dirty="0"/>
              <a:t>L1 und L2 </a:t>
            </a:r>
            <a:r>
              <a:rPr lang="de-DE" b="1" baseline="0" dirty="0" err="1"/>
              <a:t>Regularisierung</a:t>
            </a:r>
            <a:endParaRPr lang="de-DE" b="1" baseline="0" dirty="0"/>
          </a:p>
          <a:p>
            <a:r>
              <a:rPr lang="en-US" b="0" baseline="0" dirty="0"/>
              <a:t>L2 regularization is the most common type of regularization techniques and is also commonly known as Ridge Regression.
The regularization term Ω is defined as the Euclidean norm (or L2 standard) of the weight matrices, which is the sum over all squared weight values of a weight matrix. The regularization term is divided by the scalar alpha value divided by two and added to the regular cost function.
Alpha is sometimes referred to as the regularization rate and is an additional hyperparameter that we introduce into the neural network. Simply put, Alpha determines how much we regularize our model.
In the case of L1 regularization (also known as lasso regression), we simply use a different term Ω. This term is the sum of the absolute values of the weight parameters in a weight matrix.
The mathematical derivation of this regularization is the reason why this method of reducing overfitting works.
The only difference with and without the regularization term is that by adding the regularization term, we introduce an additional subtraction from the current weights. In other words, regardless of the gradient of the loss function, we make our weights a little smaller each time we update.
</a:t>
            </a:r>
            <a:endParaRPr lang="de-DE" b="0" baseline="0" dirty="0"/>
          </a:p>
          <a:p>
            <a:r>
              <a:rPr lang="de-DE" b="1" baseline="0" dirty="0"/>
              <a:t>Dropout</a:t>
            </a:r>
          </a:p>
          <a:p>
            <a:r>
              <a:rPr lang="en-US" b="0" baseline="0" dirty="0"/>
              <a:t>In addition to L2 and L1 regularization, there is another famous and powerful regularization technique known as dropout regularization. The procedure behind the dropout regulation is quite simple.
In short, dropout means that during training, a neuron of the neural network is switched off with a certain probability. In the case of P=0.5, it can be observed that about half of neurons are not active and are not considered part of the neural network. And as you can observe, the neural network becomes easier. A simpler version of the neural network results in less complexity, which can reduce overfitting. Deactivation of neurons with a certain probability P is applied at each step of forward propagation and weight update</a:t>
            </a:r>
            <a:r>
              <a:rPr lang="de-DE" b="0" baseline="0" dirty="0"/>
              <a:t>.</a:t>
            </a:r>
          </a:p>
          <a:p>
            <a:endParaRPr lang="de-DE" b="0" baseline="0" dirty="0"/>
          </a:p>
          <a:p>
            <a:r>
              <a:rPr lang="de-DE" b="0" baseline="0" dirty="0"/>
              <a:t>Quellen</a:t>
            </a:r>
          </a:p>
          <a:p>
            <a:r>
              <a:rPr lang="de-DE" b="0" baseline="0" dirty="0"/>
              <a:t>https://www.deeplearning-academy.com/p/ai-wiki-regularization</a:t>
            </a:r>
          </a:p>
          <a:p>
            <a:r>
              <a:rPr lang="de-DE" b="0" baseline="0" dirty="0"/>
              <a:t>Bild: https://www.educative.io/edpresso/overfitting-and-underfitting</a:t>
            </a:r>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36436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Regularisierung</a:t>
            </a:r>
            <a:endParaRPr lang="de-DE" sz="1000" b="1" dirty="0"/>
          </a:p>
          <a:p>
            <a:endParaRPr lang="de-DE" dirty="0"/>
          </a:p>
          <a:p>
            <a:r>
              <a:rPr lang="de-DE" b="1" i="0" dirty="0"/>
              <a:t>Problemstellung</a:t>
            </a:r>
          </a:p>
          <a:p>
            <a:r>
              <a:rPr lang="en-US" dirty="0"/>
              <a:t>Again, we start with a problem that can often occur in the training of various ML methods: overfitting.
A neural network can have a thousand to millions of degrees of freedom, allowing it to adapt to a wide variety of complex data sets.
However, this great flexibility has a price to pay, because these networks are prone to overfitting the training set. 
We need </a:t>
            </a:r>
            <a:r>
              <a:rPr lang="en-US" dirty="0" err="1"/>
              <a:t>regularisation</a:t>
            </a:r>
            <a:r>
              <a:rPr lang="en-US" dirty="0"/>
              <a:t>.
the following are some regularization techniques to avoid overfitting</a:t>
            </a:r>
            <a:r>
              <a:rPr lang="de-DE" b="0" baseline="0" dirty="0"/>
              <a:t>.</a:t>
            </a:r>
          </a:p>
          <a:p>
            <a:endParaRPr lang="de-DE" b="0" baseline="0" dirty="0"/>
          </a:p>
          <a:p>
            <a:r>
              <a:rPr lang="de-DE" b="1" baseline="0" dirty="0"/>
              <a:t>Frühes stoppen (Early </a:t>
            </a:r>
            <a:r>
              <a:rPr lang="de-DE" b="1" baseline="0" dirty="0" err="1"/>
              <a:t>stopping</a:t>
            </a:r>
            <a:r>
              <a:rPr lang="de-DE" b="1" baseline="0" dirty="0"/>
              <a:t>)</a:t>
            </a:r>
          </a:p>
          <a:p>
            <a:r>
              <a:rPr lang="en-US" b="0" baseline="0" dirty="0"/>
              <a:t>One of the best regularization techniques is early stopping.
As the algorithm runs through the epochs and learns, its prediction error on the training set goes back, along with its prediction error on the validation set. After a while, however, the validation error stops decreasing and begins to rise again. This indicates that the model has started to over-adjust the training data</a:t>
            </a:r>
            <a:r>
              <a:rPr lang="de-DE" b="0" baseline="0" dirty="0"/>
              <a:t>.</a:t>
            </a:r>
          </a:p>
          <a:p>
            <a:endParaRPr lang="de-DE" b="0" baseline="0" dirty="0"/>
          </a:p>
          <a:p>
            <a:r>
              <a:rPr lang="de-DE" b="1" baseline="0" dirty="0"/>
              <a:t>L1 und L2 </a:t>
            </a:r>
            <a:r>
              <a:rPr lang="de-DE" b="1" baseline="0" dirty="0" err="1"/>
              <a:t>Regularisierung</a:t>
            </a:r>
            <a:endParaRPr lang="de-DE" b="1" baseline="0" dirty="0"/>
          </a:p>
          <a:p>
            <a:r>
              <a:rPr lang="de-DE" b="0" baseline="0" dirty="0"/>
              <a:t>Die L2-Regularisierung ist die gebräuchlichste Art aller </a:t>
            </a:r>
            <a:r>
              <a:rPr lang="de-DE" b="0" baseline="0" dirty="0" err="1"/>
              <a:t>Regularisierungstechniken</a:t>
            </a:r>
            <a:r>
              <a:rPr lang="de-DE" b="0" baseline="0" dirty="0"/>
              <a:t> und ist auch allgemein als </a:t>
            </a:r>
            <a:r>
              <a:rPr lang="de-DE" b="0" baseline="0" dirty="0" err="1"/>
              <a:t>Ridge</a:t>
            </a:r>
            <a:r>
              <a:rPr lang="de-DE" b="0" baseline="0" dirty="0"/>
              <a:t> Regression bekannt.</a:t>
            </a:r>
          </a:p>
          <a:p>
            <a:r>
              <a:rPr lang="de-DE" b="0" baseline="0" dirty="0"/>
              <a:t>Der </a:t>
            </a:r>
            <a:r>
              <a:rPr lang="de-DE" b="0" baseline="0" dirty="0" err="1"/>
              <a:t>Regularisierungsterm</a:t>
            </a:r>
            <a:r>
              <a:rPr lang="de-DE" b="0" baseline="0" dirty="0"/>
              <a:t> Ω ist definiert als die euklidische Norm (oder L2-Norm) der Gewichtsmatrizen, die die Summe über alle quadrierten Gewichtswerte einer Gewichtsmatrix ist. Der </a:t>
            </a:r>
            <a:r>
              <a:rPr lang="de-DE" b="0" baseline="0" dirty="0" err="1"/>
              <a:t>Regularisierungsterm</a:t>
            </a:r>
            <a:r>
              <a:rPr lang="de-DE" b="0" baseline="0" dirty="0"/>
              <a:t> wird durch den skalaren Alpha-Wert geteilt durch zwei geteilt und zur regulären Kostenfunktion addiert.</a:t>
            </a:r>
          </a:p>
          <a:p>
            <a:r>
              <a:rPr lang="de-DE" b="0" baseline="0" dirty="0"/>
              <a:t>Alpha wird manchmal als </a:t>
            </a:r>
            <a:r>
              <a:rPr lang="de-DE" b="0" baseline="0" dirty="0" err="1"/>
              <a:t>Regularisierungsrate</a:t>
            </a:r>
            <a:r>
              <a:rPr lang="de-DE" b="0" baseline="0" dirty="0"/>
              <a:t> bezeichnet und ist ein zusätzlicher Hyperparameter, den wir in das neuronale Netz einführen. Einfach ausgedrückt bestimmt Alpha, wie stark wir unser Modell </a:t>
            </a:r>
            <a:r>
              <a:rPr lang="de-DE" b="0" baseline="0" dirty="0" err="1"/>
              <a:t>regularisieren</a:t>
            </a:r>
            <a:r>
              <a:rPr lang="de-DE" b="0" baseline="0" dirty="0"/>
              <a:t>.</a:t>
            </a:r>
          </a:p>
          <a:p>
            <a:endParaRPr lang="de-DE" b="0" baseline="0" dirty="0"/>
          </a:p>
          <a:p>
            <a:r>
              <a:rPr lang="de-DE" b="0" baseline="0" dirty="0"/>
              <a:t>Im Falle der L1-Regularisierung (auch als Lasso-Regression bekannt) verwenden wir einfach einen anderen </a:t>
            </a:r>
            <a:r>
              <a:rPr lang="de-DE" b="0" baseline="0" dirty="0" err="1"/>
              <a:t>Regularisierungsbegriff</a:t>
            </a:r>
            <a:r>
              <a:rPr lang="de-DE" b="0" baseline="0" dirty="0"/>
              <a:t> Ω. Dieser Begriff ist die Summe der absoluten Werte der Gewichtsparameter in einer Gewichtsmatrix.</a:t>
            </a:r>
          </a:p>
          <a:p>
            <a:endParaRPr lang="de-DE" b="0" baseline="0" dirty="0"/>
          </a:p>
          <a:p>
            <a:r>
              <a:rPr lang="de-DE" b="0" baseline="0" dirty="0"/>
              <a:t>Die mathematische Ableitung dieser </a:t>
            </a:r>
            <a:r>
              <a:rPr lang="de-DE" b="0" baseline="0" dirty="0" err="1"/>
              <a:t>Regularisierung</a:t>
            </a:r>
            <a:r>
              <a:rPr lang="de-DE" b="0" baseline="0" dirty="0"/>
              <a:t> ist der Grund, warum diese Methode zur Reduzierung des </a:t>
            </a:r>
            <a:r>
              <a:rPr lang="de-DE" b="0" baseline="0" dirty="0" err="1"/>
              <a:t>Overfittings</a:t>
            </a:r>
            <a:r>
              <a:rPr lang="de-DE" b="0" baseline="0" dirty="0"/>
              <a:t> funktioniert.</a:t>
            </a:r>
          </a:p>
          <a:p>
            <a:r>
              <a:rPr lang="de-DE" b="0" baseline="0" dirty="0"/>
              <a:t>Der einzige Unterschied mit und ohne </a:t>
            </a:r>
            <a:r>
              <a:rPr lang="de-DE" b="0" baseline="0" dirty="0" err="1"/>
              <a:t>Regularisierungsterm</a:t>
            </a:r>
            <a:r>
              <a:rPr lang="de-DE" b="0" baseline="0" dirty="0"/>
              <a:t> besteht darin, dass wir durch die Addition des </a:t>
            </a:r>
            <a:r>
              <a:rPr lang="de-DE" b="0" baseline="0" dirty="0" err="1"/>
              <a:t>Regularisierungsterms</a:t>
            </a:r>
            <a:r>
              <a:rPr lang="de-DE" b="0" baseline="0" dirty="0"/>
              <a:t> eine zusätzliche Subtraktion von den aktuellen Gewichten einführen. Mit anderen Worten, unabhängig vom Gradienten der Verlustfunktion machen wir unsere Gewichte bei jeder Aktualisierung ein wenig kleiner.</a:t>
            </a:r>
          </a:p>
          <a:p>
            <a:endParaRPr lang="de-DE" b="0" baseline="0" dirty="0"/>
          </a:p>
          <a:p>
            <a:r>
              <a:rPr lang="de-DE" b="1" baseline="0" dirty="0"/>
              <a:t>Dropout</a:t>
            </a:r>
          </a:p>
          <a:p>
            <a:r>
              <a:rPr lang="de-DE" b="0" baseline="0" dirty="0"/>
              <a:t>Neben der L2- und L1-Regularisierung gibt es eine weitere berühmte und mächtige </a:t>
            </a:r>
            <a:r>
              <a:rPr lang="de-DE" b="0" baseline="0" dirty="0" err="1"/>
              <a:t>Regularisierungstechnik</a:t>
            </a:r>
            <a:r>
              <a:rPr lang="de-DE" b="0" baseline="0" dirty="0"/>
              <a:t>, die als Dropout-</a:t>
            </a:r>
            <a:r>
              <a:rPr lang="de-DE" b="0" baseline="0" dirty="0" err="1"/>
              <a:t>Regularisierung</a:t>
            </a:r>
            <a:r>
              <a:rPr lang="de-DE" b="0" baseline="0" dirty="0"/>
              <a:t> bekannt ist. Das Verfahren hinter der Dropout-Regulierung ist recht einfach.</a:t>
            </a:r>
          </a:p>
          <a:p>
            <a:r>
              <a:rPr lang="de-DE" b="0" baseline="0" dirty="0"/>
              <a:t>Kurz gesagt bedeutet Dropout, dass während des Trainings mit einer gewissen Wahrscheinlichkeit P ein Neuron des neuronalen Netzes während des Trainings ausgeschaltet wird. Im Fall von P=0,5 kann man beobachten, dass etwa die Hälfte der Neuronen nicht aktiv ist und nicht als Teil des neuronalen Netzes betrachtet wird. Und wie man beobachten kann, wird das neuronale Netz </a:t>
            </a:r>
            <a:r>
              <a:rPr lang="de-DE" b="0" baseline="0" dirty="0" err="1"/>
              <a:t>einfacher.Eine</a:t>
            </a:r>
            <a:r>
              <a:rPr lang="de-DE" b="0" baseline="0" dirty="0"/>
              <a:t> einfachere Version des neuronalen Netzes führt zu einer geringeren Komplexität, die die Überanpassung reduzieren kann. Die Deaktivierung von Neuronen mit einer bestimmten Wahrscheinlichkeit P wird bei jedem Schritt der Vorwärtsfortpflanzung und Gewichtsaktualisierung angewendet.</a:t>
            </a:r>
          </a:p>
          <a:p>
            <a:endParaRPr lang="de-DE" b="0" baseline="0" dirty="0"/>
          </a:p>
          <a:p>
            <a:r>
              <a:rPr lang="de-DE" b="0" baseline="0" dirty="0"/>
              <a:t>Quellen</a:t>
            </a:r>
          </a:p>
          <a:p>
            <a:r>
              <a:rPr lang="de-DE" b="0" baseline="0" dirty="0"/>
              <a:t>https://www.deeplearning-academy.com/p/ai-wiki-regularization</a:t>
            </a:r>
          </a:p>
          <a:p>
            <a:r>
              <a:rPr lang="de-DE" b="0" baseline="0" dirty="0"/>
              <a:t>Bild: https://www.educative.io/edpresso/overfitting-and-underfitting</a:t>
            </a:r>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54725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Regularisierung</a:t>
            </a:r>
            <a:endParaRPr lang="de-DE" sz="1000" b="1" dirty="0"/>
          </a:p>
          <a:p>
            <a:endParaRPr lang="de-DE" dirty="0"/>
          </a:p>
          <a:p>
            <a:r>
              <a:rPr lang="de-DE" b="1" i="0" dirty="0"/>
              <a:t>Problemstellung</a:t>
            </a:r>
          </a:p>
          <a:p>
            <a:r>
              <a:rPr lang="de-DE" dirty="0"/>
              <a:t>Auch hier beginnen wir wieder mit einem</a:t>
            </a:r>
            <a:r>
              <a:rPr lang="de-DE" baseline="0" dirty="0"/>
              <a:t> Problem welches häufig im Training verschiedener ML-Methoden in Erscheinung treten kann: </a:t>
            </a:r>
            <a:r>
              <a:rPr lang="de-DE" b="1" baseline="0" dirty="0" err="1"/>
              <a:t>Overfitting</a:t>
            </a:r>
            <a:r>
              <a:rPr lang="de-DE" b="1" baseline="0" dirty="0"/>
              <a:t>.</a:t>
            </a:r>
          </a:p>
          <a:p>
            <a:r>
              <a:rPr lang="de-DE" b="0" baseline="0" dirty="0"/>
              <a:t>Ein Neuronales Netz kann Tausend bis Millionen Freiheitsgrade haben und dadurch können diese sich einer großen Vielzahl komplexer Datensätze anpassen.</a:t>
            </a:r>
          </a:p>
          <a:p>
            <a:r>
              <a:rPr lang="de-DE" b="0" baseline="0" dirty="0"/>
              <a:t>Diese große Flexibilität hat aber ihren Preis, denn diese Netzwerke sind anfällig für </a:t>
            </a:r>
            <a:r>
              <a:rPr lang="de-DE" b="0" baseline="0" dirty="0" err="1"/>
              <a:t>Overfitting</a:t>
            </a:r>
            <a:r>
              <a:rPr lang="de-DE" b="0" baseline="0" dirty="0"/>
              <a:t> des Trainingssatzes. </a:t>
            </a:r>
          </a:p>
          <a:p>
            <a:endParaRPr lang="de-DE" b="0" baseline="0" dirty="0"/>
          </a:p>
          <a:p>
            <a:r>
              <a:rPr lang="de-DE" b="0" baseline="0" dirty="0"/>
              <a:t>Wir brauchen eine </a:t>
            </a:r>
            <a:r>
              <a:rPr lang="de-DE" b="0" baseline="0" dirty="0" err="1"/>
              <a:t>Regularisierung</a:t>
            </a:r>
            <a:r>
              <a:rPr lang="de-DE" b="0" baseline="0" dirty="0"/>
              <a:t>.</a:t>
            </a:r>
          </a:p>
          <a:p>
            <a:r>
              <a:rPr lang="de-DE" b="0" baseline="0" dirty="0"/>
              <a:t>Im folgenden werden einige </a:t>
            </a:r>
            <a:r>
              <a:rPr lang="de-DE" b="0" baseline="0" dirty="0" err="1"/>
              <a:t>Regularisierungstechniken</a:t>
            </a:r>
            <a:r>
              <a:rPr lang="de-DE" b="0" baseline="0" dirty="0"/>
              <a:t> vorgestellt, um </a:t>
            </a:r>
            <a:r>
              <a:rPr lang="de-DE" b="0" baseline="0" dirty="0" err="1"/>
              <a:t>Overfitting</a:t>
            </a:r>
            <a:r>
              <a:rPr lang="de-DE" b="0" baseline="0" dirty="0"/>
              <a:t> zu vermeiden.</a:t>
            </a:r>
          </a:p>
          <a:p>
            <a:endParaRPr lang="de-DE" b="0" baseline="0" dirty="0"/>
          </a:p>
          <a:p>
            <a:r>
              <a:rPr lang="de-DE" b="1" baseline="0" dirty="0"/>
              <a:t>Frühes stoppen (Early </a:t>
            </a:r>
            <a:r>
              <a:rPr lang="de-DE" b="1" baseline="0" dirty="0" err="1"/>
              <a:t>stopping</a:t>
            </a:r>
            <a:r>
              <a:rPr lang="de-DE" b="1" baseline="0" dirty="0"/>
              <a:t>)</a:t>
            </a:r>
          </a:p>
          <a:p>
            <a:r>
              <a:rPr lang="de-DE" b="0" baseline="0" dirty="0"/>
              <a:t>Eine der besten </a:t>
            </a:r>
            <a:r>
              <a:rPr lang="de-DE" b="0" baseline="0" dirty="0" err="1"/>
              <a:t>Regularisierungstechniken</a:t>
            </a:r>
            <a:r>
              <a:rPr lang="de-DE" b="0" baseline="0" dirty="0"/>
              <a:t> ist Early </a:t>
            </a:r>
            <a:r>
              <a:rPr lang="de-DE" b="0" baseline="0" dirty="0" err="1"/>
              <a:t>stopping</a:t>
            </a:r>
            <a:r>
              <a:rPr lang="de-DE" b="0" baseline="0" dirty="0"/>
              <a:t>.</a:t>
            </a:r>
          </a:p>
          <a:p>
            <a:r>
              <a:rPr lang="de-DE" b="0" baseline="0" dirty="0"/>
              <a:t>Während  der Algorithmus durch die Epochen läuft und lernt, geht sein Vorhersagefehler auf dem Trainingssatz zurück, zusammen mit seinem Vorhersagefehler auf dem Validierungssatz. Nach einer Weile jedoch hört der Validierungsfehler auf, sich zu verringern, und beginnt wieder zu steigen. Dies deutet darauf hin, dass das Modell begonnen hat, die Trainingsdaten zu überanpassen.</a:t>
            </a:r>
          </a:p>
          <a:p>
            <a:endParaRPr lang="de-DE" b="0" baseline="0" dirty="0"/>
          </a:p>
          <a:p>
            <a:r>
              <a:rPr lang="de-DE" b="1" baseline="0" dirty="0"/>
              <a:t>L1 und L2 </a:t>
            </a:r>
            <a:r>
              <a:rPr lang="de-DE" b="1" baseline="0" dirty="0" err="1"/>
              <a:t>Regularisierung</a:t>
            </a:r>
            <a:endParaRPr lang="de-DE" b="1" baseline="0" dirty="0"/>
          </a:p>
          <a:p>
            <a:r>
              <a:rPr lang="de-DE" b="0" baseline="0" dirty="0"/>
              <a:t>Die L2-Regularisierung ist die gebräuchlichste Art aller </a:t>
            </a:r>
            <a:r>
              <a:rPr lang="de-DE" b="0" baseline="0" dirty="0" err="1"/>
              <a:t>Regularisierungstechniken</a:t>
            </a:r>
            <a:r>
              <a:rPr lang="de-DE" b="0" baseline="0" dirty="0"/>
              <a:t> und ist auch allgemein als </a:t>
            </a:r>
            <a:r>
              <a:rPr lang="de-DE" b="0" baseline="0" dirty="0" err="1"/>
              <a:t>Ridge</a:t>
            </a:r>
            <a:r>
              <a:rPr lang="de-DE" b="0" baseline="0" dirty="0"/>
              <a:t> Regression bekannt.</a:t>
            </a:r>
          </a:p>
          <a:p>
            <a:r>
              <a:rPr lang="de-DE" b="0" baseline="0" dirty="0"/>
              <a:t>Der </a:t>
            </a:r>
            <a:r>
              <a:rPr lang="de-DE" b="0" baseline="0" dirty="0" err="1"/>
              <a:t>Regularisierungsterm</a:t>
            </a:r>
            <a:r>
              <a:rPr lang="de-DE" b="0" baseline="0" dirty="0"/>
              <a:t> Ω ist definiert als die euklidische Norm (oder L2-Norm) der Gewichtsmatrizen, die die Summe über alle quadrierten Gewichtswerte einer Gewichtsmatrix ist. Der </a:t>
            </a:r>
            <a:r>
              <a:rPr lang="de-DE" b="0" baseline="0" dirty="0" err="1"/>
              <a:t>Regularisierungsterm</a:t>
            </a:r>
            <a:r>
              <a:rPr lang="de-DE" b="0" baseline="0" dirty="0"/>
              <a:t> wird durch den skalaren Alpha-Wert geteilt durch zwei geteilt und zur regulären Kostenfunktion addiert.</a:t>
            </a:r>
          </a:p>
          <a:p>
            <a:r>
              <a:rPr lang="de-DE" b="0" baseline="0" dirty="0"/>
              <a:t>Alpha wird manchmal als </a:t>
            </a:r>
            <a:r>
              <a:rPr lang="de-DE" b="0" baseline="0" dirty="0" err="1"/>
              <a:t>Regularisierungsrate</a:t>
            </a:r>
            <a:r>
              <a:rPr lang="de-DE" b="0" baseline="0" dirty="0"/>
              <a:t> bezeichnet und ist ein zusätzlicher Hyperparameter, den wir in das neuronale Netz einführen. Einfach ausgedrückt bestimmt Alpha, wie stark wir unser Modell </a:t>
            </a:r>
            <a:r>
              <a:rPr lang="de-DE" b="0" baseline="0" dirty="0" err="1"/>
              <a:t>regularisieren</a:t>
            </a:r>
            <a:r>
              <a:rPr lang="de-DE" b="0" baseline="0" dirty="0"/>
              <a:t>.</a:t>
            </a:r>
          </a:p>
          <a:p>
            <a:endParaRPr lang="de-DE" b="0" baseline="0" dirty="0"/>
          </a:p>
          <a:p>
            <a:r>
              <a:rPr lang="de-DE" b="0" baseline="0" dirty="0"/>
              <a:t>Im Falle der L1-Regularisierung (auch als Lasso-Regression bekannt) verwenden wir einfach einen anderen </a:t>
            </a:r>
            <a:r>
              <a:rPr lang="de-DE" b="0" baseline="0" dirty="0" err="1"/>
              <a:t>Regularisierungsbegriff</a:t>
            </a:r>
            <a:r>
              <a:rPr lang="de-DE" b="0" baseline="0" dirty="0"/>
              <a:t> Ω. Dieser Begriff ist die Summe der absoluten Werte der Gewichtsparameter in einer Gewichtsmatrix.</a:t>
            </a:r>
          </a:p>
          <a:p>
            <a:endParaRPr lang="de-DE" b="0" baseline="0" dirty="0"/>
          </a:p>
          <a:p>
            <a:r>
              <a:rPr lang="de-DE" b="0" baseline="0" dirty="0"/>
              <a:t>Die mathematische Ableitung dieser </a:t>
            </a:r>
            <a:r>
              <a:rPr lang="de-DE" b="0" baseline="0" dirty="0" err="1"/>
              <a:t>Regularisierung</a:t>
            </a:r>
            <a:r>
              <a:rPr lang="de-DE" b="0" baseline="0" dirty="0"/>
              <a:t> ist der Grund, warum diese Methode zur Reduzierung des </a:t>
            </a:r>
            <a:r>
              <a:rPr lang="de-DE" b="0" baseline="0" dirty="0" err="1"/>
              <a:t>Overfittings</a:t>
            </a:r>
            <a:r>
              <a:rPr lang="de-DE" b="0" baseline="0" dirty="0"/>
              <a:t> funktioniert.</a:t>
            </a:r>
          </a:p>
          <a:p>
            <a:r>
              <a:rPr lang="de-DE" b="0" baseline="0" dirty="0"/>
              <a:t>Der einzige Unterschied mit und ohne </a:t>
            </a:r>
            <a:r>
              <a:rPr lang="de-DE" b="0" baseline="0" dirty="0" err="1"/>
              <a:t>Regularisierungsterm</a:t>
            </a:r>
            <a:r>
              <a:rPr lang="de-DE" b="0" baseline="0" dirty="0"/>
              <a:t> besteht darin, dass wir durch die Addition des </a:t>
            </a:r>
            <a:r>
              <a:rPr lang="de-DE" b="0" baseline="0" dirty="0" err="1"/>
              <a:t>Regularisierungsterms</a:t>
            </a:r>
            <a:r>
              <a:rPr lang="de-DE" b="0" baseline="0" dirty="0"/>
              <a:t> eine zusätzliche Subtraktion von den aktuellen Gewichten einführen. Mit anderen Worten, unabhängig vom Gradienten der Verlustfunktion machen wir unsere Gewichte bei jeder Aktualisierung ein wenig kleiner.</a:t>
            </a:r>
          </a:p>
          <a:p>
            <a:endParaRPr lang="de-DE" b="0" baseline="0" dirty="0"/>
          </a:p>
          <a:p>
            <a:r>
              <a:rPr lang="de-DE" b="1" baseline="0" dirty="0"/>
              <a:t>Dropout</a:t>
            </a:r>
          </a:p>
          <a:p>
            <a:r>
              <a:rPr lang="de-DE" b="0" baseline="0" dirty="0"/>
              <a:t>Neben der L2- und L1-Regularisierung gibt es eine weitere berühmte und mächtige </a:t>
            </a:r>
            <a:r>
              <a:rPr lang="de-DE" b="0" baseline="0" dirty="0" err="1"/>
              <a:t>Regularisierungstechnik</a:t>
            </a:r>
            <a:r>
              <a:rPr lang="de-DE" b="0" baseline="0" dirty="0"/>
              <a:t>, die als Dropout-</a:t>
            </a:r>
            <a:r>
              <a:rPr lang="de-DE" b="0" baseline="0" dirty="0" err="1"/>
              <a:t>Regularisierung</a:t>
            </a:r>
            <a:r>
              <a:rPr lang="de-DE" b="0" baseline="0" dirty="0"/>
              <a:t> bekannt ist. Das Verfahren hinter der Dropout-Regulierung ist recht einfach.</a:t>
            </a:r>
          </a:p>
          <a:p>
            <a:r>
              <a:rPr lang="de-DE" b="0" baseline="0" dirty="0"/>
              <a:t>Kurz gesagt bedeutet Dropout, dass während des Trainings mit einer gewissen Wahrscheinlichkeit P ein Neuron des neuronalen Netzes während des Trainings ausgeschaltet wird. Im Fall von P=0,5 kann man beobachten, dass etwa die Hälfte der Neuronen nicht aktiv ist und nicht als Teil des neuronalen Netzes betrachtet wird. Und wie man beobachten kann, wird das neuronale Netz </a:t>
            </a:r>
            <a:r>
              <a:rPr lang="de-DE" b="0" baseline="0" dirty="0" err="1"/>
              <a:t>einfacher.Eine</a:t>
            </a:r>
            <a:r>
              <a:rPr lang="de-DE" b="0" baseline="0" dirty="0"/>
              <a:t> einfachere Version des neuronalen Netzes führt zu einer geringeren Komplexität, die die Überanpassung reduzieren kann. Die Deaktivierung von Neuronen mit einer bestimmten Wahrscheinlichkeit P wird bei jedem Schritt der Vorwärtsfortpflanzung und Gewichtsaktualisierung angewendet.</a:t>
            </a:r>
          </a:p>
          <a:p>
            <a:endParaRPr lang="de-DE" b="0" baseline="0" dirty="0"/>
          </a:p>
          <a:p>
            <a:r>
              <a:rPr lang="de-DE" b="0" baseline="0" dirty="0"/>
              <a:t>Quellen</a:t>
            </a:r>
          </a:p>
          <a:p>
            <a:r>
              <a:rPr lang="de-DE" b="0" baseline="0" dirty="0"/>
              <a:t>https://www.deeplearning-academy.com/p/ai-wiki-regularization</a:t>
            </a:r>
          </a:p>
          <a:p>
            <a:r>
              <a:rPr lang="de-DE" b="0" baseline="0" dirty="0"/>
              <a:t>Bild: https://www.educative.io/edpresso/overfitting-and-underfitting</a:t>
            </a:r>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23440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Regularisierung</a:t>
            </a:r>
            <a:endParaRPr lang="de-DE" sz="1000" b="1" dirty="0"/>
          </a:p>
          <a:p>
            <a:endParaRPr lang="de-DE" dirty="0"/>
          </a:p>
          <a:p>
            <a:r>
              <a:rPr lang="de-DE" b="1" i="0" dirty="0"/>
              <a:t>Problemstellung</a:t>
            </a:r>
          </a:p>
          <a:p>
            <a:r>
              <a:rPr lang="de-DE" dirty="0"/>
              <a:t>Auch hier beginnen wir wieder mit einem</a:t>
            </a:r>
            <a:r>
              <a:rPr lang="de-DE" baseline="0" dirty="0"/>
              <a:t> Problem welches häufig im Training verschiedener ML-Methoden in Erscheinung treten kann: </a:t>
            </a:r>
            <a:r>
              <a:rPr lang="de-DE" b="1" baseline="0" dirty="0" err="1"/>
              <a:t>Overfitting</a:t>
            </a:r>
            <a:r>
              <a:rPr lang="de-DE" b="1" baseline="0" dirty="0"/>
              <a:t>.</a:t>
            </a:r>
          </a:p>
          <a:p>
            <a:r>
              <a:rPr lang="de-DE" b="0" baseline="0" dirty="0"/>
              <a:t>Ein Neuronales Netz kann Tausend bis Millionen Freiheitsgrade haben und dadurch können diese sich einer großen Vielzahl komplexer Datensätze anpassen.</a:t>
            </a:r>
          </a:p>
          <a:p>
            <a:r>
              <a:rPr lang="de-DE" b="0" baseline="0" dirty="0"/>
              <a:t>Diese große Flexibilität hat aber ihren Preis, denn diese Netzwerke sind anfällig für </a:t>
            </a:r>
            <a:r>
              <a:rPr lang="de-DE" b="0" baseline="0" dirty="0" err="1"/>
              <a:t>Overfitting</a:t>
            </a:r>
            <a:r>
              <a:rPr lang="de-DE" b="0" baseline="0" dirty="0"/>
              <a:t> des Trainingssatzes. </a:t>
            </a:r>
          </a:p>
          <a:p>
            <a:endParaRPr lang="de-DE" b="0" baseline="0" dirty="0"/>
          </a:p>
          <a:p>
            <a:r>
              <a:rPr lang="de-DE" b="0" baseline="0" dirty="0"/>
              <a:t>Wir brauchen eine </a:t>
            </a:r>
            <a:r>
              <a:rPr lang="de-DE" b="0" baseline="0" dirty="0" err="1"/>
              <a:t>Regularisierung</a:t>
            </a:r>
            <a:r>
              <a:rPr lang="de-DE" b="0" baseline="0" dirty="0"/>
              <a:t>.</a:t>
            </a:r>
          </a:p>
          <a:p>
            <a:r>
              <a:rPr lang="de-DE" b="0" baseline="0" dirty="0"/>
              <a:t>Im folgenden werden einige </a:t>
            </a:r>
            <a:r>
              <a:rPr lang="de-DE" b="0" baseline="0" dirty="0" err="1"/>
              <a:t>Regularisierungstechniken</a:t>
            </a:r>
            <a:r>
              <a:rPr lang="de-DE" b="0" baseline="0" dirty="0"/>
              <a:t> vorgestellt, um </a:t>
            </a:r>
            <a:r>
              <a:rPr lang="de-DE" b="0" baseline="0" dirty="0" err="1"/>
              <a:t>Overfitting</a:t>
            </a:r>
            <a:r>
              <a:rPr lang="de-DE" b="0" baseline="0" dirty="0"/>
              <a:t> zu vermeiden.</a:t>
            </a:r>
          </a:p>
          <a:p>
            <a:endParaRPr lang="de-DE" b="0" baseline="0" dirty="0"/>
          </a:p>
          <a:p>
            <a:r>
              <a:rPr lang="de-DE" b="1" baseline="0" dirty="0"/>
              <a:t>Frühes stoppen (Early </a:t>
            </a:r>
            <a:r>
              <a:rPr lang="de-DE" b="1" baseline="0" dirty="0" err="1"/>
              <a:t>stopping</a:t>
            </a:r>
            <a:r>
              <a:rPr lang="de-DE" b="1" baseline="0" dirty="0"/>
              <a:t>)</a:t>
            </a:r>
          </a:p>
          <a:p>
            <a:r>
              <a:rPr lang="de-DE" b="0" baseline="0" dirty="0"/>
              <a:t>Eine der besten </a:t>
            </a:r>
            <a:r>
              <a:rPr lang="de-DE" b="0" baseline="0" dirty="0" err="1"/>
              <a:t>Regularisierungstechniken</a:t>
            </a:r>
            <a:r>
              <a:rPr lang="de-DE" b="0" baseline="0" dirty="0"/>
              <a:t> ist Early </a:t>
            </a:r>
            <a:r>
              <a:rPr lang="de-DE" b="0" baseline="0" dirty="0" err="1"/>
              <a:t>stopping</a:t>
            </a:r>
            <a:r>
              <a:rPr lang="de-DE" b="0" baseline="0" dirty="0"/>
              <a:t>.</a:t>
            </a:r>
          </a:p>
          <a:p>
            <a:r>
              <a:rPr lang="de-DE" b="0" baseline="0" dirty="0"/>
              <a:t>Während  der Algorithmus durch die Epochen läuft und lernt, geht sein Vorhersagefehler auf dem Trainingssatz zurück, zusammen mit seinem Vorhersagefehler auf dem Validierungssatz. Nach einer Weile jedoch hört der Validierungsfehler auf, sich zu verringern, und beginnt wieder zu steigen. Dies deutet darauf hin, dass das Modell begonnen hat, die Trainingsdaten zu überanpassen.</a:t>
            </a:r>
          </a:p>
          <a:p>
            <a:endParaRPr lang="de-DE" b="0" baseline="0" dirty="0"/>
          </a:p>
          <a:p>
            <a:r>
              <a:rPr lang="de-DE" b="1" baseline="0" dirty="0"/>
              <a:t>L1 und L2 </a:t>
            </a:r>
            <a:r>
              <a:rPr lang="de-DE" b="1" baseline="0" dirty="0" err="1"/>
              <a:t>Regularisierung</a:t>
            </a:r>
            <a:endParaRPr lang="de-DE" b="1" baseline="0" dirty="0"/>
          </a:p>
          <a:p>
            <a:r>
              <a:rPr lang="de-DE" b="0" baseline="0" dirty="0"/>
              <a:t>Die L2-Regularisierung ist die gebräuchlichste Art aller </a:t>
            </a:r>
            <a:r>
              <a:rPr lang="de-DE" b="0" baseline="0" dirty="0" err="1"/>
              <a:t>Regularisierungstechniken</a:t>
            </a:r>
            <a:r>
              <a:rPr lang="de-DE" b="0" baseline="0" dirty="0"/>
              <a:t> und ist auch allgemein als </a:t>
            </a:r>
            <a:r>
              <a:rPr lang="de-DE" b="0" baseline="0" dirty="0" err="1"/>
              <a:t>Ridge</a:t>
            </a:r>
            <a:r>
              <a:rPr lang="de-DE" b="0" baseline="0" dirty="0"/>
              <a:t> Regression bekannt.</a:t>
            </a:r>
          </a:p>
          <a:p>
            <a:r>
              <a:rPr lang="de-DE" b="0" baseline="0" dirty="0"/>
              <a:t>Der </a:t>
            </a:r>
            <a:r>
              <a:rPr lang="de-DE" b="0" baseline="0" dirty="0" err="1"/>
              <a:t>Regularisierungsterm</a:t>
            </a:r>
            <a:r>
              <a:rPr lang="de-DE" b="0" baseline="0" dirty="0"/>
              <a:t> Ω ist definiert als die euklidische Norm (oder L2-Norm) der Gewichtsmatrizen, die die Summe über alle quadrierten Gewichtswerte einer Gewichtsmatrix ist. Der </a:t>
            </a:r>
            <a:r>
              <a:rPr lang="de-DE" b="0" baseline="0" dirty="0" err="1"/>
              <a:t>Regularisierungsterm</a:t>
            </a:r>
            <a:r>
              <a:rPr lang="de-DE" b="0" baseline="0" dirty="0"/>
              <a:t> wird durch den skalaren Alpha-Wert geteilt durch zwei geteilt und zur regulären Kostenfunktion addiert.</a:t>
            </a:r>
          </a:p>
          <a:p>
            <a:r>
              <a:rPr lang="de-DE" b="0" baseline="0" dirty="0"/>
              <a:t>Alpha wird manchmal als </a:t>
            </a:r>
            <a:r>
              <a:rPr lang="de-DE" b="0" baseline="0" dirty="0" err="1"/>
              <a:t>Regularisierungsrate</a:t>
            </a:r>
            <a:r>
              <a:rPr lang="de-DE" b="0" baseline="0" dirty="0"/>
              <a:t> bezeichnet und ist ein zusätzlicher Hyperparameter, den wir in das neuronale Netz einführen. Einfach ausgedrückt bestimmt Alpha, wie stark wir unser Modell </a:t>
            </a:r>
            <a:r>
              <a:rPr lang="de-DE" b="0" baseline="0" dirty="0" err="1"/>
              <a:t>regularisieren</a:t>
            </a:r>
            <a:r>
              <a:rPr lang="de-DE" b="0" baseline="0" dirty="0"/>
              <a:t>.</a:t>
            </a:r>
          </a:p>
          <a:p>
            <a:endParaRPr lang="de-DE" b="0" baseline="0" dirty="0"/>
          </a:p>
          <a:p>
            <a:r>
              <a:rPr lang="de-DE" b="0" baseline="0" dirty="0"/>
              <a:t>Im Falle der L1-Regularisierung (auch als Lasso-Regression bekannt) verwenden wir einfach einen anderen </a:t>
            </a:r>
            <a:r>
              <a:rPr lang="de-DE" b="0" baseline="0" dirty="0" err="1"/>
              <a:t>Regularisierungsbegriff</a:t>
            </a:r>
            <a:r>
              <a:rPr lang="de-DE" b="0" baseline="0" dirty="0"/>
              <a:t> Ω. Dieser Begriff ist die Summe der absoluten Werte der Gewichtsparameter in einer Gewichtsmatrix.</a:t>
            </a:r>
          </a:p>
          <a:p>
            <a:endParaRPr lang="de-DE" b="0" baseline="0" dirty="0"/>
          </a:p>
          <a:p>
            <a:r>
              <a:rPr lang="de-DE" b="0" baseline="0" dirty="0"/>
              <a:t>Die mathematische Ableitung dieser </a:t>
            </a:r>
            <a:r>
              <a:rPr lang="de-DE" b="0" baseline="0" dirty="0" err="1"/>
              <a:t>Regularisierung</a:t>
            </a:r>
            <a:r>
              <a:rPr lang="de-DE" b="0" baseline="0" dirty="0"/>
              <a:t> ist der Grund, warum diese Methode zur Reduzierung des </a:t>
            </a:r>
            <a:r>
              <a:rPr lang="de-DE" b="0" baseline="0" dirty="0" err="1"/>
              <a:t>Overfittings</a:t>
            </a:r>
            <a:r>
              <a:rPr lang="de-DE" b="0" baseline="0" dirty="0"/>
              <a:t> funktioniert.</a:t>
            </a:r>
          </a:p>
          <a:p>
            <a:r>
              <a:rPr lang="de-DE" b="0" baseline="0" dirty="0"/>
              <a:t>Der einzige Unterschied mit und ohne </a:t>
            </a:r>
            <a:r>
              <a:rPr lang="de-DE" b="0" baseline="0" dirty="0" err="1"/>
              <a:t>Regularisierungsterm</a:t>
            </a:r>
            <a:r>
              <a:rPr lang="de-DE" b="0" baseline="0" dirty="0"/>
              <a:t> besteht darin, dass wir durch die Addition des </a:t>
            </a:r>
            <a:r>
              <a:rPr lang="de-DE" b="0" baseline="0" dirty="0" err="1"/>
              <a:t>Regularisierungsterms</a:t>
            </a:r>
            <a:r>
              <a:rPr lang="de-DE" b="0" baseline="0" dirty="0"/>
              <a:t> eine zusätzliche Subtraktion von den aktuellen Gewichten einführen. Mit anderen Worten, unabhängig vom Gradienten der Verlustfunktion machen wir unsere Gewichte bei jeder Aktualisierung ein wenig kleiner.</a:t>
            </a:r>
          </a:p>
          <a:p>
            <a:endParaRPr lang="de-DE" b="0" baseline="0" dirty="0"/>
          </a:p>
          <a:p>
            <a:r>
              <a:rPr lang="de-DE" b="1" baseline="0" dirty="0"/>
              <a:t>Dropout</a:t>
            </a:r>
          </a:p>
          <a:p>
            <a:r>
              <a:rPr lang="de-DE" b="0" baseline="0" dirty="0"/>
              <a:t>Neben der L2- und L1-Regularisierung gibt es eine weitere berühmte und mächtige </a:t>
            </a:r>
            <a:r>
              <a:rPr lang="de-DE" b="0" baseline="0" dirty="0" err="1"/>
              <a:t>Regularisierungstechnik</a:t>
            </a:r>
            <a:r>
              <a:rPr lang="de-DE" b="0" baseline="0" dirty="0"/>
              <a:t>, die als Dropout-</a:t>
            </a:r>
            <a:r>
              <a:rPr lang="de-DE" b="0" baseline="0" dirty="0" err="1"/>
              <a:t>Regularisierung</a:t>
            </a:r>
            <a:r>
              <a:rPr lang="de-DE" b="0" baseline="0" dirty="0"/>
              <a:t> bekannt ist. Das Verfahren hinter der Dropout-Regulierung ist recht einfach.</a:t>
            </a:r>
          </a:p>
          <a:p>
            <a:r>
              <a:rPr lang="de-DE" b="0" baseline="0" dirty="0"/>
              <a:t>Kurz gesagt bedeutet Dropout, dass während des Trainings mit einer gewissen Wahrscheinlichkeit P ein Neuron des neuronalen Netzes während des Trainings ausgeschaltet wird. Im Fall von P=0,5 kann man beobachten, dass etwa die Hälfte der Neuronen nicht aktiv ist und nicht als Teil des neuronalen Netzes betrachtet wird. Und wie man beobachten kann, wird das neuronale Netz </a:t>
            </a:r>
            <a:r>
              <a:rPr lang="de-DE" b="0" baseline="0" dirty="0" err="1"/>
              <a:t>einfacher.Eine</a:t>
            </a:r>
            <a:r>
              <a:rPr lang="de-DE" b="0" baseline="0" dirty="0"/>
              <a:t> einfachere Version des neuronalen Netzes führt zu einer geringeren Komplexität, die die Überanpassung reduzieren kann. Die Deaktivierung von Neuronen mit einer bestimmten Wahrscheinlichkeit P wird bei jedem Schritt der Vorwärtsfortpflanzung und Gewichtsaktualisierung angewendet.</a:t>
            </a:r>
          </a:p>
          <a:p>
            <a:endParaRPr lang="de-DE" b="0" baseline="0" dirty="0"/>
          </a:p>
          <a:p>
            <a:r>
              <a:rPr lang="de-DE" b="0" baseline="0" dirty="0"/>
              <a:t>Quellen</a:t>
            </a:r>
          </a:p>
          <a:p>
            <a:r>
              <a:rPr lang="de-DE" b="0" baseline="0" dirty="0"/>
              <a:t>https://www.deeplearning-academy.com/p/ai-wiki-regularization</a:t>
            </a:r>
          </a:p>
          <a:p>
            <a:r>
              <a:rPr lang="de-DE" b="0" baseline="0" dirty="0"/>
              <a:t>Bild: https://www.educative.io/edpresso/overfitting-and-underfitting</a:t>
            </a:r>
          </a:p>
          <a:p>
            <a:endParaRPr lang="de-DE" b="0" baseline="0" dirty="0"/>
          </a:p>
          <a:p>
            <a:r>
              <a:rPr lang="en-US" b="0" baseline="0" dirty="0"/>
              <a:t>https://github.com/keras-team/keras/issues/96</a:t>
            </a:r>
          </a:p>
          <a:p>
            <a:r>
              <a:rPr lang="en-US" b="0" baseline="0" dirty="0"/>
              <a:t>Dropout on the input layer is actually pretty common</a:t>
            </a:r>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90153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44</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10625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Gewichtsinitializierung</a:t>
            </a:r>
            <a:endParaRPr lang="de-DE" dirty="0"/>
          </a:p>
          <a:p>
            <a:r>
              <a:rPr lang="en-US" dirty="0"/>
              <a:t>As we have seen, our training procedure begins to initialize the weights.
Before addressing some different methods of initializing weights, let's first mention some possible issues that
Which can occur during deep learning training.
</a:t>
            </a:r>
            <a:endParaRPr lang="de-DE" baseline="0" dirty="0"/>
          </a:p>
          <a:p>
            <a:r>
              <a:rPr lang="de-DE" b="1" baseline="0" dirty="0" err="1"/>
              <a:t>Vanishing</a:t>
            </a:r>
            <a:r>
              <a:rPr lang="de-DE" b="1" baseline="0" dirty="0"/>
              <a:t> </a:t>
            </a:r>
            <a:r>
              <a:rPr lang="de-DE" b="1" baseline="0" dirty="0" err="1"/>
              <a:t>Gradients</a:t>
            </a:r>
            <a:r>
              <a:rPr lang="de-DE" b="1" baseline="0" dirty="0"/>
              <a:t> und </a:t>
            </a:r>
            <a:r>
              <a:rPr lang="de-DE" b="1" baseline="0" dirty="0" err="1"/>
              <a:t>Exploding</a:t>
            </a:r>
            <a:r>
              <a:rPr lang="de-DE" b="1" baseline="0" dirty="0"/>
              <a:t> </a:t>
            </a:r>
            <a:r>
              <a:rPr lang="de-DE" b="1" baseline="0" dirty="0" err="1"/>
              <a:t>Gradients</a:t>
            </a:r>
            <a:endParaRPr lang="de-DE" b="1" baseline="0" dirty="0"/>
          </a:p>
          <a:p>
            <a:r>
              <a:rPr lang="en-US" baseline="0" dirty="0"/>
              <a:t>These two problems are that weights become smaller and smaller or bigger and bigger, the deeper and deeper one goes in the neural network (in the sense of baking propagation).
</a:t>
            </a:r>
            <a:endParaRPr lang="de-DE" baseline="0" dirty="0"/>
          </a:p>
          <a:p>
            <a:r>
              <a:rPr lang="de-DE" baseline="0" dirty="0"/>
              <a:t>Frage an Zuhörer: Warum werden Gewichte kleiner bzw. größer?</a:t>
            </a:r>
          </a:p>
          <a:p>
            <a:endParaRPr lang="de-DE" baseline="0" dirty="0"/>
          </a:p>
          <a:p>
            <a:r>
              <a:rPr lang="de-DE" b="1" baseline="0" dirty="0"/>
              <a:t>Sättigung</a:t>
            </a:r>
          </a:p>
          <a:p>
            <a:r>
              <a:rPr lang="en-US" baseline="0" dirty="0"/>
              <a:t>With regard to the sigmoid function, extremely small or extremely large input signals are mapped to 0 or 1 with a gradient close to 0.
This reduces the effect of baking propagation and slows down the training</a:t>
            </a:r>
            <a:r>
              <a:rPr lang="de-DE" baseline="0" dirty="0"/>
              <a:t>.</a:t>
            </a:r>
          </a:p>
          <a:p>
            <a:endParaRPr lang="de-DE" b="1" baseline="0" dirty="0"/>
          </a:p>
          <a:p>
            <a:r>
              <a:rPr lang="de-DE" b="1" baseline="0" dirty="0"/>
              <a:t>Kein Symmetriebruch</a:t>
            </a:r>
          </a:p>
          <a:p>
            <a:r>
              <a:rPr lang="en-US" baseline="0" dirty="0"/>
              <a:t>If all weights are set to zero, all neurons of all layers perform the same calculations, resulting in the same output and rendering the entire network unusable. If the weights are zero, the complexity of the entire network would be the same as that of a single neuron, and the predictions would be no better than a random one. Zero initialization is therefore pointless. One goal is therefore to choose an initialization that breaks the symmetry.
</a:t>
            </a:r>
            <a:endParaRPr lang="de-DE" baseline="0" dirty="0"/>
          </a:p>
          <a:p>
            <a:r>
              <a:rPr lang="de-DE" b="1" baseline="0" dirty="0"/>
              <a:t>Aussterbender Signalfluss</a:t>
            </a:r>
          </a:p>
          <a:p>
            <a:r>
              <a:rPr lang="en-US" baseline="0" dirty="0"/>
              <a:t>The aim is therefore not to allow the signal to die out forward (by a prediction) and backwards (through back propagation) through the network.
This can be achieved by the variance of the input signal of a layer corresponding to the output signal of the layer</a:t>
            </a:r>
            <a:r>
              <a:rPr lang="de-DE" baseline="0" dirty="0"/>
              <a:t>.</a:t>
            </a:r>
          </a:p>
          <a:p>
            <a:endParaRPr lang="de-DE" baseline="0" dirty="0"/>
          </a:p>
          <a:p>
            <a:r>
              <a:rPr lang="de-DE" b="1" baseline="0" dirty="0"/>
              <a:t>Initialisierungen</a:t>
            </a:r>
          </a:p>
          <a:p>
            <a:r>
              <a:rPr lang="en-US" baseline="0" dirty="0"/>
              <a:t>Stable signal flow in both directions cannot be guaranteed unless a layer has the same number of input and output neurons designated with </a:t>
            </a:r>
            <a:r>
              <a:rPr lang="en-US" baseline="0" dirty="0" err="1"/>
              <a:t>fan_in</a:t>
            </a:r>
            <a:r>
              <a:rPr lang="en-US" baseline="0" dirty="0"/>
              <a:t> and </a:t>
            </a:r>
            <a:r>
              <a:rPr lang="en-US" baseline="0" dirty="0" err="1"/>
              <a:t>fan_out</a:t>
            </a:r>
            <a:r>
              <a:rPr lang="en-US" baseline="0" dirty="0"/>
              <a:t>. </a:t>
            </a:r>
            <a:r>
              <a:rPr lang="en-US" baseline="0" dirty="0" err="1"/>
              <a:t>Glorot</a:t>
            </a:r>
            <a:r>
              <a:rPr lang="en-US" baseline="0" dirty="0"/>
              <a:t> and </a:t>
            </a:r>
            <a:r>
              <a:rPr lang="en-US" baseline="0" dirty="0" err="1"/>
              <a:t>Bengio</a:t>
            </a:r>
            <a:r>
              <a:rPr lang="en-US" baseline="0" dirty="0"/>
              <a:t> found a good compromise. The weights of each layer are randomly initialized according to a normal distribution (Mean = 0, std = See table). Further initials, He Normal and </a:t>
            </a:r>
            <a:r>
              <a:rPr lang="en-US" baseline="0" dirty="0" err="1"/>
              <a:t>LeCun</a:t>
            </a:r>
            <a:r>
              <a:rPr lang="en-US" baseline="0" dirty="0"/>
              <a:t> followed.
These initializations increased the training speed and led to one of the successes of deep learning.
</a:t>
            </a:r>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52273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Gewichtsinitializierung</a:t>
            </a:r>
            <a:endParaRPr lang="de-DE" dirty="0"/>
          </a:p>
          <a:p>
            <a:r>
              <a:rPr lang="de-DE" dirty="0"/>
              <a:t>Wie wir gesehen haben,</a:t>
            </a:r>
            <a:r>
              <a:rPr lang="de-DE" baseline="0" dirty="0"/>
              <a:t> beginnt unser Trainingsverfahren damit die Gewichte zu initialisieren.</a:t>
            </a:r>
          </a:p>
          <a:p>
            <a:r>
              <a:rPr lang="de-DE" baseline="0" dirty="0"/>
              <a:t>Bevor einige verschiedene Methoden zur Initialisierung von Gewichten ansprechen, erwähnen wir zunächst einige mögliche Probleme,</a:t>
            </a:r>
          </a:p>
          <a:p>
            <a:r>
              <a:rPr lang="de-DE" baseline="0" dirty="0"/>
              <a:t>Die während des Trainings des </a:t>
            </a:r>
            <a:r>
              <a:rPr lang="de-DE" baseline="0" dirty="0" err="1"/>
              <a:t>Deep</a:t>
            </a:r>
            <a:r>
              <a:rPr lang="de-DE" baseline="0" dirty="0"/>
              <a:t> </a:t>
            </a:r>
            <a:r>
              <a:rPr lang="de-DE" baseline="0" dirty="0" err="1"/>
              <a:t>Learnings</a:t>
            </a:r>
            <a:r>
              <a:rPr lang="de-DE" baseline="0" dirty="0"/>
              <a:t> auftreten können.</a:t>
            </a:r>
          </a:p>
          <a:p>
            <a:endParaRPr lang="de-DE" baseline="0" dirty="0"/>
          </a:p>
          <a:p>
            <a:r>
              <a:rPr lang="de-DE" b="1" baseline="0" dirty="0" err="1"/>
              <a:t>Vanishing</a:t>
            </a:r>
            <a:r>
              <a:rPr lang="de-DE" b="1" baseline="0" dirty="0"/>
              <a:t> </a:t>
            </a:r>
            <a:r>
              <a:rPr lang="de-DE" b="1" baseline="0" dirty="0" err="1"/>
              <a:t>Gradients</a:t>
            </a:r>
            <a:r>
              <a:rPr lang="de-DE" b="1" baseline="0" dirty="0"/>
              <a:t> und </a:t>
            </a:r>
            <a:r>
              <a:rPr lang="de-DE" b="1" baseline="0" dirty="0" err="1"/>
              <a:t>Exploding</a:t>
            </a:r>
            <a:r>
              <a:rPr lang="de-DE" b="1" baseline="0" dirty="0"/>
              <a:t> </a:t>
            </a:r>
            <a:r>
              <a:rPr lang="de-DE" b="1" baseline="0" dirty="0" err="1"/>
              <a:t>Gradients</a:t>
            </a:r>
            <a:endParaRPr lang="de-DE" b="1" baseline="0" dirty="0"/>
          </a:p>
          <a:p>
            <a:r>
              <a:rPr lang="de-DE" baseline="0" dirty="0"/>
              <a:t>Bei diesen beiden Problemen handelt es sich darum, dass Gewichte immer kleiner und kleiner bzw. größer und  größer werden, desto tiefer und tiefer man im Neuronalen Netz geht (im Sinne der Backpropagation).</a:t>
            </a:r>
          </a:p>
          <a:p>
            <a:endParaRPr lang="de-DE" baseline="0" dirty="0"/>
          </a:p>
          <a:p>
            <a:r>
              <a:rPr lang="de-DE" baseline="0" dirty="0"/>
              <a:t>Frage an Zuhörer: Warum werden Gewichte kleiner bzw. größer?</a:t>
            </a:r>
          </a:p>
          <a:p>
            <a:endParaRPr lang="de-DE" baseline="0" dirty="0"/>
          </a:p>
          <a:p>
            <a:r>
              <a:rPr lang="de-DE" b="1" baseline="0" dirty="0"/>
              <a:t>Sättigung</a:t>
            </a:r>
          </a:p>
          <a:p>
            <a:r>
              <a:rPr lang="de-DE" baseline="0" dirty="0"/>
              <a:t>Im Hinblick auf die </a:t>
            </a:r>
            <a:r>
              <a:rPr lang="de-DE" baseline="0" dirty="0" err="1"/>
              <a:t>Sigmoid</a:t>
            </a:r>
            <a:r>
              <a:rPr lang="de-DE" baseline="0" dirty="0"/>
              <a:t>-Funktion werden extrem kleine oder extrem große Eingangssignale auf 0 oder 1 abgebildet mit einem Gradienten nahe 0.</a:t>
            </a:r>
          </a:p>
          <a:p>
            <a:r>
              <a:rPr lang="de-DE" baseline="0" dirty="0"/>
              <a:t>Dies mindert die Auswirkung der Backpropagation und verlangsamt das Training.</a:t>
            </a:r>
          </a:p>
          <a:p>
            <a:endParaRPr lang="de-DE" b="1" baseline="0" dirty="0"/>
          </a:p>
          <a:p>
            <a:r>
              <a:rPr lang="de-DE" b="1" baseline="0" dirty="0"/>
              <a:t>Kein Symmetriebruch</a:t>
            </a:r>
          </a:p>
          <a:p>
            <a:r>
              <a:rPr lang="de-DE" baseline="0" dirty="0"/>
              <a:t>Werden alle Gewichte auf Null gesetzt, dann führen alle Neuronen aller Schichten die  gleiche Berechnungen durch, was die gleiche Ausgabe ergibt und das ganze Netz unbrauchbar macht. Wenn die Gewichte Null sind, wäre die Komplexität des gesamten Netzes die gleiche, wie die eines einzelnen Neurons und die Vorhersagen wären nicht besser als eine Zufällige. Eine Null-Initialisierung ist daher sinnlos. Ein Ziel ist es daher eine Initialisierung zu wählen, welche die Symmetrie bricht.</a:t>
            </a:r>
          </a:p>
          <a:p>
            <a:endParaRPr lang="de-DE" baseline="0" dirty="0"/>
          </a:p>
          <a:p>
            <a:r>
              <a:rPr lang="de-DE" b="1" baseline="0" dirty="0"/>
              <a:t>Aussterbender Signalfluss</a:t>
            </a:r>
          </a:p>
          <a:p>
            <a:r>
              <a:rPr lang="de-DE" baseline="0" dirty="0"/>
              <a:t>Ziel ist es daher, das Signal vorwärts (durch eine </a:t>
            </a:r>
            <a:r>
              <a:rPr lang="de-DE" baseline="0" dirty="0" err="1"/>
              <a:t>Prediction</a:t>
            </a:r>
            <a:r>
              <a:rPr lang="de-DE" baseline="0" dirty="0"/>
              <a:t>) sowie rückwärts (durch die Backpropagation) durch das Netz nicht aussterben zulassen.</a:t>
            </a:r>
          </a:p>
          <a:p>
            <a:r>
              <a:rPr lang="de-DE" baseline="0" dirty="0"/>
              <a:t>Dies kann dadurch erzielt werden indem die Varianz des Eingangssignals eines </a:t>
            </a:r>
            <a:r>
              <a:rPr lang="de-DE" baseline="0" dirty="0" err="1"/>
              <a:t>Layers</a:t>
            </a:r>
            <a:r>
              <a:rPr lang="de-DE" baseline="0" dirty="0"/>
              <a:t> dem Ausgangssignals des </a:t>
            </a:r>
            <a:r>
              <a:rPr lang="de-DE" baseline="0" dirty="0" err="1"/>
              <a:t>Layers</a:t>
            </a:r>
            <a:r>
              <a:rPr lang="de-DE" baseline="0" dirty="0"/>
              <a:t> entspricht.</a:t>
            </a:r>
          </a:p>
          <a:p>
            <a:endParaRPr lang="de-DE" baseline="0" dirty="0"/>
          </a:p>
          <a:p>
            <a:r>
              <a:rPr lang="de-DE" b="1" baseline="0" dirty="0"/>
              <a:t>Initialisierungen</a:t>
            </a:r>
          </a:p>
          <a:p>
            <a:r>
              <a:rPr lang="de-DE" baseline="0" dirty="0"/>
              <a:t>Ein stabiler Signalfluss in beide Richtungen kann nicht garantiert werden, es sei denn eine Schicht hat die gleiche Anzahl an Ein- und Ausgangsneuronen bezeichnet mit </a:t>
            </a:r>
            <a:r>
              <a:rPr lang="de-DE" baseline="0" dirty="0" err="1"/>
              <a:t>fan_in</a:t>
            </a:r>
            <a:r>
              <a:rPr lang="de-DE" baseline="0" dirty="0"/>
              <a:t> und </a:t>
            </a:r>
            <a:r>
              <a:rPr lang="de-DE" baseline="0" dirty="0" err="1"/>
              <a:t>fan_out</a:t>
            </a:r>
            <a:r>
              <a:rPr lang="de-DE" baseline="0" dirty="0"/>
              <a:t>. </a:t>
            </a:r>
            <a:r>
              <a:rPr lang="de-DE" baseline="0" dirty="0" err="1"/>
              <a:t>Glorot</a:t>
            </a:r>
            <a:r>
              <a:rPr lang="de-DE" baseline="0" dirty="0"/>
              <a:t> und </a:t>
            </a:r>
            <a:r>
              <a:rPr lang="de-DE" baseline="0" dirty="0" err="1"/>
              <a:t>Bengio</a:t>
            </a:r>
            <a:r>
              <a:rPr lang="de-DE" baseline="0" dirty="0"/>
              <a:t> fanden ein guten Kompromiss. Dabei werden die Gewichte jeder Schicht zufällig nach einer Normalverteilung (</a:t>
            </a:r>
            <a:r>
              <a:rPr lang="de-DE" baseline="0" dirty="0" err="1"/>
              <a:t>Mean</a:t>
            </a:r>
            <a:r>
              <a:rPr lang="de-DE" baseline="0" dirty="0"/>
              <a:t> = 0, </a:t>
            </a:r>
            <a:r>
              <a:rPr lang="de-DE" baseline="0" dirty="0" err="1"/>
              <a:t>std</a:t>
            </a:r>
            <a:r>
              <a:rPr lang="de-DE" baseline="0" dirty="0"/>
              <a:t> = Siehe Tabelle) initialisiert. Weitere </a:t>
            </a:r>
            <a:r>
              <a:rPr lang="de-DE" baseline="0" dirty="0" err="1"/>
              <a:t>Initializierungen</a:t>
            </a:r>
            <a:r>
              <a:rPr lang="de-DE" baseline="0" dirty="0"/>
              <a:t>, He Normal und </a:t>
            </a:r>
            <a:r>
              <a:rPr lang="de-DE" baseline="0" dirty="0" err="1"/>
              <a:t>LeCun</a:t>
            </a:r>
            <a:r>
              <a:rPr lang="de-DE" baseline="0" dirty="0"/>
              <a:t> folgten.</a:t>
            </a:r>
          </a:p>
          <a:p>
            <a:r>
              <a:rPr lang="de-DE" baseline="0" dirty="0"/>
              <a:t>Diese Initialisierungen erhöhten die Trainingsgeschwindigkeit und führten zu einem der Erfolge des </a:t>
            </a:r>
            <a:r>
              <a:rPr lang="de-DE" baseline="0" dirty="0" err="1"/>
              <a:t>Deep</a:t>
            </a:r>
            <a:r>
              <a:rPr lang="de-DE" baseline="0" dirty="0"/>
              <a:t> </a:t>
            </a:r>
            <a:r>
              <a:rPr lang="de-DE" baseline="0" dirty="0" err="1"/>
              <a:t>Learnings</a:t>
            </a:r>
            <a:r>
              <a:rPr lang="de-DE" baseline="0" dirty="0"/>
              <a:t>.</a:t>
            </a:r>
          </a:p>
          <a:p>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46</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49623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Gewichtsinitializierung</a:t>
            </a:r>
            <a:endParaRPr lang="de-DE" dirty="0"/>
          </a:p>
          <a:p>
            <a:r>
              <a:rPr lang="de-DE" dirty="0"/>
              <a:t>Wie wir gesehen haben,</a:t>
            </a:r>
            <a:r>
              <a:rPr lang="de-DE" baseline="0" dirty="0"/>
              <a:t> beginnt unser Trainingsverfahren damit die Gewichte zu initialisieren.</a:t>
            </a:r>
          </a:p>
          <a:p>
            <a:r>
              <a:rPr lang="de-DE" baseline="0" dirty="0"/>
              <a:t>Bevor einige verschiedene Methoden zur Initialisierung von Gewichten ansprechen, erwähnen wir zunächst einige mögliche Probleme,</a:t>
            </a:r>
          </a:p>
          <a:p>
            <a:r>
              <a:rPr lang="de-DE" baseline="0" dirty="0"/>
              <a:t>Die während des Trainings des </a:t>
            </a:r>
            <a:r>
              <a:rPr lang="de-DE" baseline="0" dirty="0" err="1"/>
              <a:t>Deep</a:t>
            </a:r>
            <a:r>
              <a:rPr lang="de-DE" baseline="0" dirty="0"/>
              <a:t> </a:t>
            </a:r>
            <a:r>
              <a:rPr lang="de-DE" baseline="0" dirty="0" err="1"/>
              <a:t>Learnings</a:t>
            </a:r>
            <a:r>
              <a:rPr lang="de-DE" baseline="0" dirty="0"/>
              <a:t> auftreten können.</a:t>
            </a:r>
          </a:p>
          <a:p>
            <a:endParaRPr lang="de-DE" baseline="0" dirty="0"/>
          </a:p>
          <a:p>
            <a:r>
              <a:rPr lang="de-DE" b="1" baseline="0" dirty="0" err="1"/>
              <a:t>Vanishing</a:t>
            </a:r>
            <a:r>
              <a:rPr lang="de-DE" b="1" baseline="0" dirty="0"/>
              <a:t> </a:t>
            </a:r>
            <a:r>
              <a:rPr lang="de-DE" b="1" baseline="0" dirty="0" err="1"/>
              <a:t>Gradients</a:t>
            </a:r>
            <a:r>
              <a:rPr lang="de-DE" b="1" baseline="0" dirty="0"/>
              <a:t> und </a:t>
            </a:r>
            <a:r>
              <a:rPr lang="de-DE" b="1" baseline="0" dirty="0" err="1"/>
              <a:t>Exploding</a:t>
            </a:r>
            <a:r>
              <a:rPr lang="de-DE" b="1" baseline="0" dirty="0"/>
              <a:t> </a:t>
            </a:r>
            <a:r>
              <a:rPr lang="de-DE" b="1" baseline="0" dirty="0" err="1"/>
              <a:t>Gradients</a:t>
            </a:r>
            <a:endParaRPr lang="de-DE" b="1" baseline="0" dirty="0"/>
          </a:p>
          <a:p>
            <a:r>
              <a:rPr lang="de-DE" baseline="0" dirty="0"/>
              <a:t>Bei diesen beiden Problemen handelt es sich darum, dass Gewichte immer kleiner und kleiner bzw. größer und  größer werden, desto tiefer und tiefer man im Neuronalen Netz geht (im Sinne der Backpropagation).</a:t>
            </a:r>
          </a:p>
          <a:p>
            <a:endParaRPr lang="de-DE" baseline="0" dirty="0"/>
          </a:p>
          <a:p>
            <a:r>
              <a:rPr lang="de-DE" baseline="0" dirty="0"/>
              <a:t>Frage an Zuhörer: Warum werden Gewichte kleiner bzw. größer?</a:t>
            </a:r>
          </a:p>
          <a:p>
            <a:endParaRPr lang="de-DE" baseline="0" dirty="0"/>
          </a:p>
          <a:p>
            <a:r>
              <a:rPr lang="de-DE" b="1" baseline="0" dirty="0"/>
              <a:t>Sättigung</a:t>
            </a:r>
          </a:p>
          <a:p>
            <a:r>
              <a:rPr lang="de-DE" baseline="0" dirty="0"/>
              <a:t>Im Hinblick auf die </a:t>
            </a:r>
            <a:r>
              <a:rPr lang="de-DE" baseline="0" dirty="0" err="1"/>
              <a:t>Sigmoid</a:t>
            </a:r>
            <a:r>
              <a:rPr lang="de-DE" baseline="0" dirty="0"/>
              <a:t>-Funktion werden extrem kleine oder extrem große Eingangssignale auf 0 oder 1 abgebildet mit einem Gradienten nahe 0.</a:t>
            </a:r>
          </a:p>
          <a:p>
            <a:r>
              <a:rPr lang="de-DE" baseline="0" dirty="0"/>
              <a:t>Dies mindert die Auswirkung der Backpropagation und verlangsamt das Training.</a:t>
            </a:r>
          </a:p>
          <a:p>
            <a:endParaRPr lang="de-DE" b="1" baseline="0" dirty="0"/>
          </a:p>
          <a:p>
            <a:r>
              <a:rPr lang="de-DE" b="1" baseline="0" dirty="0"/>
              <a:t>Kein Symmetriebruch</a:t>
            </a:r>
          </a:p>
          <a:p>
            <a:r>
              <a:rPr lang="de-DE" baseline="0" dirty="0"/>
              <a:t>Werden alle Gewichte auf Null gesetzt, dann führen alle Neuronen aller Schichten die  gleiche Berechnungen durch, was die gleiche Ausgabe ergibt und das ganze Netz unbrauchbar macht. Wenn die Gewichte Null sind, wäre die Komplexität des gesamten Netzes die gleiche, wie die eines einzelnen Neurons und die Vorhersagen wären nicht besser als eine Zufällige. Eine Null-Initialisierung ist daher sinnlos. Ein Ziel ist es daher eine Initialisierung zu wählen, welche die Symmetrie bricht.</a:t>
            </a:r>
          </a:p>
          <a:p>
            <a:endParaRPr lang="de-DE" baseline="0" dirty="0"/>
          </a:p>
          <a:p>
            <a:r>
              <a:rPr lang="de-DE" b="1" baseline="0" dirty="0"/>
              <a:t>Aussterbender Signalfluss</a:t>
            </a:r>
          </a:p>
          <a:p>
            <a:r>
              <a:rPr lang="de-DE" baseline="0" dirty="0"/>
              <a:t>Ziel ist es daher, das Signal vorwärts (durch eine </a:t>
            </a:r>
            <a:r>
              <a:rPr lang="de-DE" baseline="0" dirty="0" err="1"/>
              <a:t>Prediction</a:t>
            </a:r>
            <a:r>
              <a:rPr lang="de-DE" baseline="0" dirty="0"/>
              <a:t>) sowie rückwärts (durch die Backpropagation) durch das Netz nicht aussterben zulassen.</a:t>
            </a:r>
          </a:p>
          <a:p>
            <a:r>
              <a:rPr lang="de-DE" baseline="0" dirty="0"/>
              <a:t>Dies kann dadurch erzielt werden indem die Varianz des Eingangssignals eines </a:t>
            </a:r>
            <a:r>
              <a:rPr lang="de-DE" baseline="0" dirty="0" err="1"/>
              <a:t>Layers</a:t>
            </a:r>
            <a:r>
              <a:rPr lang="de-DE" baseline="0" dirty="0"/>
              <a:t> dem Ausgangssignals des </a:t>
            </a:r>
            <a:r>
              <a:rPr lang="de-DE" baseline="0" dirty="0" err="1"/>
              <a:t>Layers</a:t>
            </a:r>
            <a:r>
              <a:rPr lang="de-DE" baseline="0" dirty="0"/>
              <a:t> entspricht.</a:t>
            </a:r>
          </a:p>
          <a:p>
            <a:endParaRPr lang="de-DE" baseline="0" dirty="0"/>
          </a:p>
          <a:p>
            <a:r>
              <a:rPr lang="de-DE" b="1" baseline="0" dirty="0"/>
              <a:t>Initialisierungen</a:t>
            </a:r>
          </a:p>
          <a:p>
            <a:r>
              <a:rPr lang="de-DE" baseline="0" dirty="0"/>
              <a:t>Ein stabiler Signalfluss in beide Richtungen kann nicht garantiert werden, es sei denn eine Schicht hat die gleiche Anzahl an Ein- und Ausgangsneuronen bezeichnet mit </a:t>
            </a:r>
            <a:r>
              <a:rPr lang="de-DE" baseline="0" dirty="0" err="1"/>
              <a:t>fan_in</a:t>
            </a:r>
            <a:r>
              <a:rPr lang="de-DE" baseline="0" dirty="0"/>
              <a:t> und </a:t>
            </a:r>
            <a:r>
              <a:rPr lang="de-DE" baseline="0" dirty="0" err="1"/>
              <a:t>fan_out</a:t>
            </a:r>
            <a:r>
              <a:rPr lang="de-DE" baseline="0" dirty="0"/>
              <a:t>. </a:t>
            </a:r>
            <a:r>
              <a:rPr lang="de-DE" baseline="0" dirty="0" err="1"/>
              <a:t>Glorot</a:t>
            </a:r>
            <a:r>
              <a:rPr lang="de-DE" baseline="0" dirty="0"/>
              <a:t> und </a:t>
            </a:r>
            <a:r>
              <a:rPr lang="de-DE" baseline="0" dirty="0" err="1"/>
              <a:t>Bengio</a:t>
            </a:r>
            <a:r>
              <a:rPr lang="de-DE" baseline="0" dirty="0"/>
              <a:t> fanden ein guten Kompromiss. Dabei werden die Gewichte jeder Schicht zufällig nach einer Normalverteilung (</a:t>
            </a:r>
            <a:r>
              <a:rPr lang="de-DE" baseline="0" dirty="0" err="1"/>
              <a:t>Mean</a:t>
            </a:r>
            <a:r>
              <a:rPr lang="de-DE" baseline="0" dirty="0"/>
              <a:t> = 0, </a:t>
            </a:r>
            <a:r>
              <a:rPr lang="de-DE" baseline="0" dirty="0" err="1"/>
              <a:t>std</a:t>
            </a:r>
            <a:r>
              <a:rPr lang="de-DE" baseline="0" dirty="0"/>
              <a:t> = Siehe Tabelle) initialisiert. Weitere </a:t>
            </a:r>
            <a:r>
              <a:rPr lang="de-DE" baseline="0" dirty="0" err="1"/>
              <a:t>Initializierungen</a:t>
            </a:r>
            <a:r>
              <a:rPr lang="de-DE" baseline="0" dirty="0"/>
              <a:t>, He Normal und </a:t>
            </a:r>
            <a:r>
              <a:rPr lang="de-DE" baseline="0" dirty="0" err="1"/>
              <a:t>LeCun</a:t>
            </a:r>
            <a:r>
              <a:rPr lang="de-DE" baseline="0" dirty="0"/>
              <a:t> folgten.</a:t>
            </a:r>
          </a:p>
          <a:p>
            <a:r>
              <a:rPr lang="de-DE" baseline="0" dirty="0"/>
              <a:t>Diese Initialisierungen erhöhten die Trainingsgeschwindigkeit und führten zu einem der Erfolge des </a:t>
            </a:r>
            <a:r>
              <a:rPr lang="de-DE" baseline="0" dirty="0" err="1"/>
              <a:t>Deep</a:t>
            </a:r>
            <a:r>
              <a:rPr lang="de-DE" baseline="0" dirty="0"/>
              <a:t> </a:t>
            </a:r>
            <a:r>
              <a:rPr lang="de-DE" baseline="0" dirty="0" err="1"/>
              <a:t>Learnings</a:t>
            </a:r>
            <a:r>
              <a:rPr lang="de-DE" baseline="0" dirty="0"/>
              <a:t>.</a:t>
            </a:r>
          </a:p>
          <a:p>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47</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88736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Gewichtsinitializierung</a:t>
            </a:r>
            <a:endParaRPr lang="de-DE" dirty="0"/>
          </a:p>
          <a:p>
            <a:r>
              <a:rPr lang="de-DE" dirty="0"/>
              <a:t>Wie wir gesehen haben,</a:t>
            </a:r>
            <a:r>
              <a:rPr lang="de-DE" baseline="0" dirty="0"/>
              <a:t> beginnt unser Trainingsverfahren damit die Gewichte zu initialisieren.</a:t>
            </a:r>
          </a:p>
          <a:p>
            <a:r>
              <a:rPr lang="de-DE" baseline="0" dirty="0"/>
              <a:t>Bevor einige verschiedene Methoden zur Initialisierung von Gewichten ansprechen, erwähnen wir zunächst einige mögliche Probleme,</a:t>
            </a:r>
          </a:p>
          <a:p>
            <a:r>
              <a:rPr lang="de-DE" baseline="0" dirty="0"/>
              <a:t>Die während des Trainings des </a:t>
            </a:r>
            <a:r>
              <a:rPr lang="de-DE" baseline="0" dirty="0" err="1"/>
              <a:t>Deep</a:t>
            </a:r>
            <a:r>
              <a:rPr lang="de-DE" baseline="0" dirty="0"/>
              <a:t> </a:t>
            </a:r>
            <a:r>
              <a:rPr lang="de-DE" baseline="0" dirty="0" err="1"/>
              <a:t>Learnings</a:t>
            </a:r>
            <a:r>
              <a:rPr lang="de-DE" baseline="0" dirty="0"/>
              <a:t> auftreten können.</a:t>
            </a:r>
          </a:p>
          <a:p>
            <a:endParaRPr lang="de-DE" baseline="0" dirty="0"/>
          </a:p>
          <a:p>
            <a:r>
              <a:rPr lang="de-DE" b="1" baseline="0" dirty="0" err="1"/>
              <a:t>Vanishing</a:t>
            </a:r>
            <a:r>
              <a:rPr lang="de-DE" b="1" baseline="0" dirty="0"/>
              <a:t> </a:t>
            </a:r>
            <a:r>
              <a:rPr lang="de-DE" b="1" baseline="0" dirty="0" err="1"/>
              <a:t>Gradients</a:t>
            </a:r>
            <a:r>
              <a:rPr lang="de-DE" b="1" baseline="0" dirty="0"/>
              <a:t> und </a:t>
            </a:r>
            <a:r>
              <a:rPr lang="de-DE" b="1" baseline="0" dirty="0" err="1"/>
              <a:t>Exploding</a:t>
            </a:r>
            <a:r>
              <a:rPr lang="de-DE" b="1" baseline="0" dirty="0"/>
              <a:t> </a:t>
            </a:r>
            <a:r>
              <a:rPr lang="de-DE" b="1" baseline="0" dirty="0" err="1"/>
              <a:t>Gradients</a:t>
            </a:r>
            <a:endParaRPr lang="de-DE" b="1" baseline="0" dirty="0"/>
          </a:p>
          <a:p>
            <a:r>
              <a:rPr lang="de-DE" baseline="0" dirty="0"/>
              <a:t>Bei diesen beiden Problemen handelt es sich darum, dass Gewichte immer kleiner und kleiner bzw. größer und  größer werden, desto tiefer und tiefer man im Neuronalen Netz geht (im Sinne der Backpropagation).</a:t>
            </a:r>
          </a:p>
          <a:p>
            <a:endParaRPr lang="de-DE" baseline="0" dirty="0"/>
          </a:p>
          <a:p>
            <a:r>
              <a:rPr lang="de-DE" baseline="0" dirty="0"/>
              <a:t>Frage an Zuhörer: Warum werden Gewichte kleiner bzw. größer?</a:t>
            </a:r>
          </a:p>
          <a:p>
            <a:endParaRPr lang="de-DE" baseline="0" dirty="0"/>
          </a:p>
          <a:p>
            <a:r>
              <a:rPr lang="de-DE" b="1" baseline="0" dirty="0"/>
              <a:t>Sättigung</a:t>
            </a:r>
          </a:p>
          <a:p>
            <a:r>
              <a:rPr lang="de-DE" baseline="0" dirty="0"/>
              <a:t>Im Hinblick auf die </a:t>
            </a:r>
            <a:r>
              <a:rPr lang="de-DE" baseline="0" dirty="0" err="1"/>
              <a:t>Sigmoid</a:t>
            </a:r>
            <a:r>
              <a:rPr lang="de-DE" baseline="0" dirty="0"/>
              <a:t>-Funktion werden extrem kleine oder extrem große Eingangssignale auf 0 oder 1 abgebildet mit einem Gradienten nahe 0.</a:t>
            </a:r>
          </a:p>
          <a:p>
            <a:r>
              <a:rPr lang="de-DE" baseline="0" dirty="0"/>
              <a:t>Dies mindert die Auswirkung der Backpropagation und verlangsamt das Training.</a:t>
            </a:r>
          </a:p>
          <a:p>
            <a:endParaRPr lang="de-DE" b="1" baseline="0" dirty="0"/>
          </a:p>
          <a:p>
            <a:r>
              <a:rPr lang="de-DE" b="1" baseline="0" dirty="0"/>
              <a:t>Kein Symmetriebruch</a:t>
            </a:r>
          </a:p>
          <a:p>
            <a:r>
              <a:rPr lang="de-DE" baseline="0" dirty="0"/>
              <a:t>Werden alle Gewichte auf Null gesetzt, dann führen alle Neuronen aller Schichten die  gleiche Berechnungen durch, was die gleiche Ausgabe ergibt und das ganze Netz unbrauchbar macht. Wenn die Gewichte Null sind, wäre die Komplexität des gesamten Netzes die gleiche, wie die eines einzelnen Neurons und die Vorhersagen wären nicht besser als eine Zufällige. Eine Null-Initialisierung ist daher sinnlos. Ein Ziel ist es daher eine Initialisierung zu wählen, welche die Symmetrie bricht.</a:t>
            </a:r>
          </a:p>
          <a:p>
            <a:endParaRPr lang="de-DE" baseline="0" dirty="0"/>
          </a:p>
          <a:p>
            <a:r>
              <a:rPr lang="de-DE" b="1" baseline="0" dirty="0"/>
              <a:t>Aussterbender Signalfluss</a:t>
            </a:r>
          </a:p>
          <a:p>
            <a:r>
              <a:rPr lang="de-DE" baseline="0" dirty="0"/>
              <a:t>Ziel ist es daher, das Signal vorwärts (durch eine </a:t>
            </a:r>
            <a:r>
              <a:rPr lang="de-DE" baseline="0" dirty="0" err="1"/>
              <a:t>Prediction</a:t>
            </a:r>
            <a:r>
              <a:rPr lang="de-DE" baseline="0" dirty="0"/>
              <a:t>) sowie rückwärts (durch die Backpropagation) durch das Netz nicht aussterben zulassen.</a:t>
            </a:r>
          </a:p>
          <a:p>
            <a:r>
              <a:rPr lang="de-DE" baseline="0" dirty="0"/>
              <a:t>Dies kann dadurch erzielt werden indem die Varianz des Eingangssignals eines </a:t>
            </a:r>
            <a:r>
              <a:rPr lang="de-DE" baseline="0" dirty="0" err="1"/>
              <a:t>Layers</a:t>
            </a:r>
            <a:r>
              <a:rPr lang="de-DE" baseline="0" dirty="0"/>
              <a:t> dem Ausgangssignals des </a:t>
            </a:r>
            <a:r>
              <a:rPr lang="de-DE" baseline="0" dirty="0" err="1"/>
              <a:t>Layers</a:t>
            </a:r>
            <a:r>
              <a:rPr lang="de-DE" baseline="0" dirty="0"/>
              <a:t> entspricht.</a:t>
            </a:r>
          </a:p>
          <a:p>
            <a:endParaRPr lang="de-DE" baseline="0" dirty="0"/>
          </a:p>
          <a:p>
            <a:r>
              <a:rPr lang="de-DE" b="1" baseline="0" dirty="0"/>
              <a:t>Initialisierungen</a:t>
            </a:r>
          </a:p>
          <a:p>
            <a:r>
              <a:rPr lang="de-DE" baseline="0" dirty="0"/>
              <a:t>Ein stabiler Signalfluss in beide Richtungen kann nicht garantiert werden, es sei denn eine Schicht hat die gleiche Anzahl an Ein- und Ausgangsneuronen bezeichnet mit </a:t>
            </a:r>
            <a:r>
              <a:rPr lang="de-DE" baseline="0" dirty="0" err="1"/>
              <a:t>fan_in</a:t>
            </a:r>
            <a:r>
              <a:rPr lang="de-DE" baseline="0" dirty="0"/>
              <a:t> und </a:t>
            </a:r>
            <a:r>
              <a:rPr lang="de-DE" baseline="0" dirty="0" err="1"/>
              <a:t>fan_out</a:t>
            </a:r>
            <a:r>
              <a:rPr lang="de-DE" baseline="0" dirty="0"/>
              <a:t>. </a:t>
            </a:r>
            <a:r>
              <a:rPr lang="de-DE" baseline="0" dirty="0" err="1"/>
              <a:t>Glorot</a:t>
            </a:r>
            <a:r>
              <a:rPr lang="de-DE" baseline="0" dirty="0"/>
              <a:t> und </a:t>
            </a:r>
            <a:r>
              <a:rPr lang="de-DE" baseline="0" dirty="0" err="1"/>
              <a:t>Bengio</a:t>
            </a:r>
            <a:r>
              <a:rPr lang="de-DE" baseline="0" dirty="0"/>
              <a:t> fanden ein guten Kompromiss. Dabei werden die Gewichte jeder Schicht zufällig nach einer Normalverteilung (</a:t>
            </a:r>
            <a:r>
              <a:rPr lang="de-DE" baseline="0" dirty="0" err="1"/>
              <a:t>Mean</a:t>
            </a:r>
            <a:r>
              <a:rPr lang="de-DE" baseline="0" dirty="0"/>
              <a:t> = 0, </a:t>
            </a:r>
            <a:r>
              <a:rPr lang="de-DE" baseline="0" dirty="0" err="1"/>
              <a:t>std</a:t>
            </a:r>
            <a:r>
              <a:rPr lang="de-DE" baseline="0" dirty="0"/>
              <a:t> = Siehe Tabelle) initialisiert. Weitere </a:t>
            </a:r>
            <a:r>
              <a:rPr lang="de-DE" baseline="0" dirty="0" err="1"/>
              <a:t>Initializierungen</a:t>
            </a:r>
            <a:r>
              <a:rPr lang="de-DE" baseline="0" dirty="0"/>
              <a:t>, He Normal und </a:t>
            </a:r>
            <a:r>
              <a:rPr lang="de-DE" baseline="0" dirty="0" err="1"/>
              <a:t>LeCun</a:t>
            </a:r>
            <a:r>
              <a:rPr lang="de-DE" baseline="0" dirty="0"/>
              <a:t> folgten.</a:t>
            </a:r>
          </a:p>
          <a:p>
            <a:r>
              <a:rPr lang="de-DE" baseline="0" dirty="0"/>
              <a:t>Diese Initialisierungen erhöhten die Trainingsgeschwindigkeit und führten zu einem der Erfolge des </a:t>
            </a:r>
            <a:r>
              <a:rPr lang="de-DE" baseline="0" dirty="0" err="1"/>
              <a:t>Deep</a:t>
            </a:r>
            <a:r>
              <a:rPr lang="de-DE" baseline="0" dirty="0"/>
              <a:t> </a:t>
            </a:r>
            <a:r>
              <a:rPr lang="de-DE" baseline="0" dirty="0" err="1"/>
              <a:t>Learnings</a:t>
            </a:r>
            <a:r>
              <a:rPr lang="de-DE" baseline="0" dirty="0"/>
              <a:t>.</a:t>
            </a:r>
          </a:p>
          <a:p>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48</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99405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Gewichtsinitializierung</a:t>
            </a:r>
            <a:endParaRPr lang="de-DE" dirty="0"/>
          </a:p>
          <a:p>
            <a:r>
              <a:rPr lang="de-DE" dirty="0"/>
              <a:t>Wie wir gesehen haben,</a:t>
            </a:r>
            <a:r>
              <a:rPr lang="de-DE" baseline="0" dirty="0"/>
              <a:t> beginnt unser Trainingsverfahren damit die Gewichte zu initialisieren.</a:t>
            </a:r>
          </a:p>
          <a:p>
            <a:r>
              <a:rPr lang="de-DE" baseline="0" dirty="0"/>
              <a:t>Bevor einige verschiedene Methoden zur Initialisierung von Gewichten ansprechen, erwähnen wir zunächst einige mögliche Probleme,</a:t>
            </a:r>
          </a:p>
          <a:p>
            <a:r>
              <a:rPr lang="de-DE" baseline="0" dirty="0"/>
              <a:t>Die während des Trainings des </a:t>
            </a:r>
            <a:r>
              <a:rPr lang="de-DE" baseline="0" dirty="0" err="1"/>
              <a:t>Deep</a:t>
            </a:r>
            <a:r>
              <a:rPr lang="de-DE" baseline="0" dirty="0"/>
              <a:t> </a:t>
            </a:r>
            <a:r>
              <a:rPr lang="de-DE" baseline="0" dirty="0" err="1"/>
              <a:t>Learnings</a:t>
            </a:r>
            <a:r>
              <a:rPr lang="de-DE" baseline="0" dirty="0"/>
              <a:t> auftreten können.</a:t>
            </a:r>
          </a:p>
          <a:p>
            <a:endParaRPr lang="de-DE" baseline="0" dirty="0"/>
          </a:p>
          <a:p>
            <a:r>
              <a:rPr lang="de-DE" b="1" baseline="0" dirty="0" err="1"/>
              <a:t>Vanishing</a:t>
            </a:r>
            <a:r>
              <a:rPr lang="de-DE" b="1" baseline="0" dirty="0"/>
              <a:t> </a:t>
            </a:r>
            <a:r>
              <a:rPr lang="de-DE" b="1" baseline="0" dirty="0" err="1"/>
              <a:t>Gradients</a:t>
            </a:r>
            <a:r>
              <a:rPr lang="de-DE" b="1" baseline="0" dirty="0"/>
              <a:t> und </a:t>
            </a:r>
            <a:r>
              <a:rPr lang="de-DE" b="1" baseline="0" dirty="0" err="1"/>
              <a:t>Exploding</a:t>
            </a:r>
            <a:r>
              <a:rPr lang="de-DE" b="1" baseline="0" dirty="0"/>
              <a:t> </a:t>
            </a:r>
            <a:r>
              <a:rPr lang="de-DE" b="1" baseline="0" dirty="0" err="1"/>
              <a:t>Gradients</a:t>
            </a:r>
            <a:endParaRPr lang="de-DE" b="1" baseline="0" dirty="0"/>
          </a:p>
          <a:p>
            <a:r>
              <a:rPr lang="de-DE" baseline="0" dirty="0"/>
              <a:t>Bei diesen beiden Problemen handelt es sich darum, dass Gewichte immer kleiner und kleiner bzw. größer und  größer werden, desto tiefer und tiefer man im Neuronalen Netz geht (im Sinne der Backpropagation).</a:t>
            </a:r>
          </a:p>
          <a:p>
            <a:endParaRPr lang="de-DE" baseline="0" dirty="0"/>
          </a:p>
          <a:p>
            <a:r>
              <a:rPr lang="de-DE" baseline="0" dirty="0"/>
              <a:t>Frage an Zuhörer: Warum werden Gewichte kleiner bzw. größer?</a:t>
            </a:r>
          </a:p>
          <a:p>
            <a:endParaRPr lang="de-DE" baseline="0" dirty="0"/>
          </a:p>
          <a:p>
            <a:r>
              <a:rPr lang="de-DE" b="1" baseline="0" dirty="0"/>
              <a:t>Sättigung</a:t>
            </a:r>
          </a:p>
          <a:p>
            <a:r>
              <a:rPr lang="de-DE" baseline="0" dirty="0"/>
              <a:t>Im Hinblick auf die </a:t>
            </a:r>
            <a:r>
              <a:rPr lang="de-DE" baseline="0" dirty="0" err="1"/>
              <a:t>Sigmoid</a:t>
            </a:r>
            <a:r>
              <a:rPr lang="de-DE" baseline="0" dirty="0"/>
              <a:t>-Funktion werden extrem kleine oder extrem große Eingangssignale auf 0 oder 1 abgebildet mit einem Gradienten nahe 0.</a:t>
            </a:r>
          </a:p>
          <a:p>
            <a:r>
              <a:rPr lang="de-DE" baseline="0" dirty="0"/>
              <a:t>Dies mindert die Auswirkung der Backpropagation und verlangsamt das Training.</a:t>
            </a:r>
          </a:p>
          <a:p>
            <a:endParaRPr lang="de-DE" b="1" baseline="0" dirty="0"/>
          </a:p>
          <a:p>
            <a:r>
              <a:rPr lang="de-DE" b="1" baseline="0" dirty="0"/>
              <a:t>Kein Symmetriebruch</a:t>
            </a:r>
          </a:p>
          <a:p>
            <a:r>
              <a:rPr lang="de-DE" baseline="0" dirty="0"/>
              <a:t>Werden alle Gewichte auf Null gesetzt, dann führen alle Neuronen aller Schichten die  gleiche Berechnungen durch, was die gleiche Ausgabe ergibt und das ganze Netz unbrauchbar macht. Wenn die Gewichte Null sind, wäre die Komplexität des gesamten Netzes die gleiche, wie die eines einzelnen Neurons und die Vorhersagen wären nicht besser als eine Zufällige. Eine Null-Initialisierung ist daher sinnlos. Ein Ziel ist es daher eine Initialisierung zu wählen, welche die Symmetrie bricht.</a:t>
            </a:r>
          </a:p>
          <a:p>
            <a:endParaRPr lang="de-DE" baseline="0" dirty="0"/>
          </a:p>
          <a:p>
            <a:r>
              <a:rPr lang="de-DE" b="1" baseline="0" dirty="0"/>
              <a:t>Aussterbender Signalfluss</a:t>
            </a:r>
          </a:p>
          <a:p>
            <a:r>
              <a:rPr lang="de-DE" baseline="0" dirty="0"/>
              <a:t>Ziel ist es daher, das Signal vorwärts (durch eine </a:t>
            </a:r>
            <a:r>
              <a:rPr lang="de-DE" baseline="0" dirty="0" err="1"/>
              <a:t>Prediction</a:t>
            </a:r>
            <a:r>
              <a:rPr lang="de-DE" baseline="0" dirty="0"/>
              <a:t>) sowie rückwärts (durch die Backpropagation) durch das Netz nicht aussterben zulassen.</a:t>
            </a:r>
          </a:p>
          <a:p>
            <a:r>
              <a:rPr lang="de-DE" baseline="0" dirty="0"/>
              <a:t>Dies kann dadurch erzielt werden indem die Varianz des Eingangssignals eines </a:t>
            </a:r>
            <a:r>
              <a:rPr lang="de-DE" baseline="0" dirty="0" err="1"/>
              <a:t>Layers</a:t>
            </a:r>
            <a:r>
              <a:rPr lang="de-DE" baseline="0" dirty="0"/>
              <a:t> dem Ausgangssignals des </a:t>
            </a:r>
            <a:r>
              <a:rPr lang="de-DE" baseline="0" dirty="0" err="1"/>
              <a:t>Layers</a:t>
            </a:r>
            <a:r>
              <a:rPr lang="de-DE" baseline="0" dirty="0"/>
              <a:t> entspricht.</a:t>
            </a:r>
          </a:p>
          <a:p>
            <a:endParaRPr lang="de-DE" baseline="0" dirty="0"/>
          </a:p>
          <a:p>
            <a:r>
              <a:rPr lang="de-DE" b="1" baseline="0" dirty="0"/>
              <a:t>Initialisierungen</a:t>
            </a:r>
          </a:p>
          <a:p>
            <a:r>
              <a:rPr lang="de-DE" baseline="0" dirty="0"/>
              <a:t>Ein stabiler Signalfluss in beide Richtungen kann nicht garantiert werden, es sei denn eine Schicht hat die gleiche Anzahl an Ein- und Ausgangsneuronen bezeichnet mit </a:t>
            </a:r>
            <a:r>
              <a:rPr lang="de-DE" baseline="0" dirty="0" err="1"/>
              <a:t>fan_in</a:t>
            </a:r>
            <a:r>
              <a:rPr lang="de-DE" baseline="0" dirty="0"/>
              <a:t> und </a:t>
            </a:r>
            <a:r>
              <a:rPr lang="de-DE" baseline="0" dirty="0" err="1"/>
              <a:t>fan_out</a:t>
            </a:r>
            <a:r>
              <a:rPr lang="de-DE" baseline="0" dirty="0"/>
              <a:t>. </a:t>
            </a:r>
            <a:r>
              <a:rPr lang="de-DE" baseline="0" dirty="0" err="1"/>
              <a:t>Glorot</a:t>
            </a:r>
            <a:r>
              <a:rPr lang="de-DE" baseline="0" dirty="0"/>
              <a:t> und </a:t>
            </a:r>
            <a:r>
              <a:rPr lang="de-DE" baseline="0" dirty="0" err="1"/>
              <a:t>Bengio</a:t>
            </a:r>
            <a:r>
              <a:rPr lang="de-DE" baseline="0" dirty="0"/>
              <a:t> fanden ein guten Kompromiss. Dabei werden die Gewichte jeder Schicht zufällig nach einer Normalverteilung (</a:t>
            </a:r>
            <a:r>
              <a:rPr lang="de-DE" baseline="0" dirty="0" err="1"/>
              <a:t>Mean</a:t>
            </a:r>
            <a:r>
              <a:rPr lang="de-DE" baseline="0" dirty="0"/>
              <a:t> = 0, </a:t>
            </a:r>
            <a:r>
              <a:rPr lang="de-DE" baseline="0" dirty="0" err="1"/>
              <a:t>std</a:t>
            </a:r>
            <a:r>
              <a:rPr lang="de-DE" baseline="0" dirty="0"/>
              <a:t> = Siehe Tabelle) initialisiert. Weitere </a:t>
            </a:r>
            <a:r>
              <a:rPr lang="de-DE" baseline="0" dirty="0" err="1"/>
              <a:t>Initializierungen</a:t>
            </a:r>
            <a:r>
              <a:rPr lang="de-DE" baseline="0" dirty="0"/>
              <a:t>, He Normal und </a:t>
            </a:r>
            <a:r>
              <a:rPr lang="de-DE" baseline="0" dirty="0" err="1"/>
              <a:t>LeCun</a:t>
            </a:r>
            <a:r>
              <a:rPr lang="de-DE" baseline="0" dirty="0"/>
              <a:t> folgten.</a:t>
            </a:r>
          </a:p>
          <a:p>
            <a:r>
              <a:rPr lang="de-DE" baseline="0" dirty="0"/>
              <a:t>Diese Initialisierungen erhöhten die Trainingsgeschwindigkeit und führten zu einem der Erfolge des </a:t>
            </a:r>
            <a:r>
              <a:rPr lang="de-DE" baseline="0" dirty="0" err="1"/>
              <a:t>Deep</a:t>
            </a:r>
            <a:r>
              <a:rPr lang="de-DE" baseline="0" dirty="0"/>
              <a:t> </a:t>
            </a:r>
            <a:r>
              <a:rPr lang="de-DE" baseline="0" dirty="0" err="1"/>
              <a:t>Learnings</a:t>
            </a:r>
            <a:r>
              <a:rPr lang="de-DE" baseline="0" dirty="0"/>
              <a:t>.</a:t>
            </a:r>
          </a:p>
          <a:p>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49</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33494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Das einfache </a:t>
                </a:r>
                <a:r>
                  <a:rPr lang="de-DE" sz="1000" b="1" dirty="0" err="1"/>
                  <a:t>Perzeptron</a:t>
                </a:r>
                <a:endParaRPr lang="de-DE" sz="1000" b="1" dirty="0"/>
              </a:p>
              <a:p>
                <a:endParaRPr lang="de-DE" dirty="0"/>
              </a:p>
              <a:p>
                <a:r>
                  <a:rPr lang="en-US" dirty="0"/>
                  <a:t>But let's stick to the single artificial neuron, the simple perceptron. 
On the right side we see the mathematical formulation for the formation of the weighted sum e.g.
The sum runs over all n inputs.
The sum can be written as a scalar product between the weight vector w and the input vector x.
(Note: the bias is assigned w_0 and 1 x_0.
The activation function is then used.
There are a variety of different activation functions f (later we still use the sign σ) as we will see.
For the perceptron, however, the bell value function (step function) is used: see definition.
The output of this perceptron is as 1 if z is greater than zero otherwise the output is 0.
</a:t>
                </a:r>
                <a:endParaRPr lang="de-DE" dirty="0"/>
              </a:p>
              <a:p>
                <a:r>
                  <a:rPr lang="de-DE" b="1" dirty="0"/>
                  <a:t>Lernregel (oder auch Training) im </a:t>
                </a:r>
                <a:r>
                  <a:rPr lang="de-DE" b="1" dirty="0" err="1"/>
                  <a:t>supervised</a:t>
                </a:r>
                <a:r>
                  <a:rPr lang="de-DE" b="1" baseline="0" dirty="0"/>
                  <a:t> </a:t>
                </a:r>
                <a:r>
                  <a:rPr lang="de-DE" b="1" baseline="0" dirty="0" err="1"/>
                  <a:t>Learnung</a:t>
                </a:r>
                <a:endParaRPr lang="de-DE" b="1" dirty="0"/>
              </a:p>
              <a:p>
                <a:r>
                  <a:rPr lang="en-US" b="0" dirty="0"/>
                  <a:t>In supervised learning, a target value </a:t>
                </a:r>
                <a:r>
                  <a:rPr lang="en-US" b="0" dirty="0" err="1"/>
                  <a:t>y_i</a:t>
                </a:r>
                <a:r>
                  <a:rPr lang="en-US" b="0" dirty="0"/>
                  <a:t> exists for each input vector </a:t>
                </a:r>
                <a:r>
                  <a:rPr lang="en-US" b="0" dirty="0" err="1"/>
                  <a:t>x_i</a:t>
                </a:r>
                <a:r>
                  <a:rPr lang="en-US" b="0" dirty="0"/>
                  <a:t> (here </a:t>
                </a:r>
                <a:r>
                  <a:rPr lang="en-US" b="0" dirty="0" err="1"/>
                  <a:t>y_i</a:t>
                </a:r>
                <a:r>
                  <a:rPr lang="en-US" b="0" dirty="0"/>
                  <a:t> assumes only the values zero or one).
Our goal is to find the vector that can perfectly classify positive and negative inputs in our data.
To do this, the first to be the first to be randomly initialized is . 
Next, iteratively, an input is passed to the perceptron and the actual value f(z) is compared with the target value </a:t>
                </a:r>
                <a:r>
                  <a:rPr lang="en-US" b="0" dirty="0" err="1"/>
                  <a:t>y_i</a:t>
                </a:r>
                <a:r>
                  <a:rPr lang="en-US" b="0" dirty="0"/>
                  <a:t>.
Two cases are distinguished:
The target value </a:t>
                </a:r>
                <a:r>
                  <a:rPr lang="en-US" b="0" dirty="0" err="1"/>
                  <a:t>y_i</a:t>
                </a:r>
                <a:r>
                  <a:rPr lang="en-US" b="0" dirty="0"/>
                  <a:t> is 1, i.e. the scalar product must therefore also be greater than 0 for this training instance to be properly classified.
The target value </a:t>
                </a:r>
                <a:r>
                  <a:rPr lang="en-US" b="0" dirty="0" err="1"/>
                  <a:t>y_i</a:t>
                </a:r>
                <a:r>
                  <a:rPr lang="en-US" b="0" dirty="0"/>
                  <a:t> is 0, i.e. the scalar product must be less than 0 for this training instance to be properly classified.
For example, if </a:t>
                </a:r>
                <a:r>
                  <a:rPr lang="en-US" b="0" dirty="0" err="1"/>
                  <a:t>y_i</a:t>
                </a:r>
                <a:r>
                  <a:rPr lang="en-US" b="0" dirty="0"/>
                  <a:t> = 1, but the scalar product is less than zero, we need to update our weight vector to correctly classify this input.
In this example, we simply add </a:t>
                </a:r>
                <a:r>
                  <a:rPr lang="en-US" b="0" dirty="0" err="1"/>
                  <a:t>x_i</a:t>
                </a:r>
                <a:r>
                  <a:rPr lang="en-US" b="0" dirty="0"/>
                  <a:t> to the weight vector on in the other case, because the learning rule was violated, we subtract </a:t>
                </a:r>
                <a:r>
                  <a:rPr lang="en-US" b="0" dirty="0" err="1"/>
                  <a:t>x_i</a:t>
                </a:r>
                <a:r>
                  <a:rPr lang="en-US" b="0" dirty="0"/>
                  <a:t> of .
At this points we omit the proof of this learning rule, but this can be 
https://towardsdatascience.com/perceptron-learning-algorithm-d5db0deab975
read back.
result
A single perceptron can only be used to implement linearly separable functions (</a:t>
                </a:r>
                <a:r>
                  <a:rPr lang="en-US" b="0" dirty="0" err="1"/>
                  <a:t>e.B</a:t>
                </a:r>
                <a:r>
                  <a:rPr lang="en-US" b="0" dirty="0"/>
                  <a:t> the OR problem).
The XOR problem cannot solve the simple perceptron. Let's look at that next.</a:t>
                </a:r>
                <a:br>
                  <a:rPr lang="en-US" b="0" dirty="0"/>
                </a:br>
                <a:r>
                  <a:rPr lang="en-US" b="0" dirty="0"/>
                  <a:t>
class of a sample.
Perceptron is a function that maps its input "x" multiplied by the learned weight coefficient; an output value "f(x)" is generated.
-&gt; The perceptron first calculates a sum of weighted inputs, see weighted sum.
(Note: x0 = 1 is a constant input so that w0 can be considered a bias)
-&gt; In the activation function, the binary classification is calculated with the step function, see activation function.
The perceptron is often represented as a graphical model with an input node for each input variable and an output node for the target.
The bias w0 determines the class if all inputs are zero.
The response of the perceptron can be seen as a weighted vote for a class.
Note: A data point is given by (</a:t>
                </a:r>
                <a:r>
                  <a:rPr lang="en-US" b="0" dirty="0" err="1"/>
                  <a:t>vec</a:t>
                </a:r>
                <a:r>
                  <a:rPr lang="en-US" b="0" dirty="0"/>
                  <a:t>(x),y)_</a:t>
                </a:r>
                <a:r>
                  <a:rPr lang="en-US" b="0" dirty="0" err="1"/>
                  <a:t>i</a:t>
                </a:r>
                <a:r>
                  <a:rPr lang="en-US" b="0" dirty="0"/>
                  <a:t>
</a:t>
                </a:r>
                <a:endParaRPr lang="de-DE"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smtClean="0"/>
                  <a:t>Das einfache </a:t>
                </a:r>
                <a:r>
                  <a:rPr lang="de-DE" sz="1000" b="1" dirty="0" err="1" smtClean="0"/>
                  <a:t>Perzeptron</a:t>
                </a:r>
                <a:endParaRPr lang="de-DE" sz="1000" b="1" dirty="0" smtClean="0"/>
              </a:p>
              <a:p>
                <a:endParaRPr lang="de-DE" dirty="0" smtClean="0"/>
              </a:p>
              <a:p>
                <a:r>
                  <a:rPr lang="de-DE" dirty="0" smtClean="0"/>
                  <a:t>Bleiben</a:t>
                </a:r>
                <a:r>
                  <a:rPr lang="de-DE" baseline="0" dirty="0" smtClean="0"/>
                  <a:t> wir aber zunächst noch bei der einzelnen künstlichen Neurone, dem einfachem </a:t>
                </a:r>
                <a:r>
                  <a:rPr lang="de-DE" baseline="0" dirty="0" err="1" smtClean="0"/>
                  <a:t>Perzeptron</a:t>
                </a:r>
                <a:r>
                  <a:rPr lang="de-DE" baseline="0" dirty="0" smtClean="0"/>
                  <a:t>. </a:t>
                </a:r>
              </a:p>
              <a:p>
                <a:r>
                  <a:rPr lang="de-DE" baseline="0" dirty="0" smtClean="0"/>
                  <a:t>Auf der rechten Seite sehen wir die mathematische Formulierung zur Bildung der gewichteten Summe </a:t>
                </a:r>
                <a:r>
                  <a:rPr lang="de-DE" i="1" baseline="0" dirty="0" smtClean="0"/>
                  <a:t>z.</a:t>
                </a:r>
              </a:p>
              <a:p>
                <a:r>
                  <a:rPr lang="de-DE" i="0" baseline="0" dirty="0" smtClean="0"/>
                  <a:t>Die Summe läuft dabei über alle </a:t>
                </a:r>
                <a:r>
                  <a:rPr lang="de-DE" i="1" baseline="0" dirty="0" smtClean="0"/>
                  <a:t>n </a:t>
                </a:r>
                <a:r>
                  <a:rPr lang="de-DE" i="0" baseline="0" dirty="0" smtClean="0"/>
                  <a:t>Eingänge.</a:t>
                </a:r>
              </a:p>
              <a:p>
                <a:r>
                  <a:rPr lang="de-DE" i="0" baseline="0" dirty="0" smtClean="0"/>
                  <a:t>Die Summe kann dabei als ein Skalarprodukt zwischen dem Gewichtsvektor </a:t>
                </a:r>
                <a:r>
                  <a:rPr lang="de-DE" b="1" i="0" baseline="0" smtClean="0">
                    <a:latin typeface="Cambria Math" panose="02040503050406030204" pitchFamily="18" charset="0"/>
                  </a:rPr>
                  <a:t>𝝎</a:t>
                </a:r>
                <a:r>
                  <a:rPr lang="de-DE" i="0" baseline="0" dirty="0" smtClean="0"/>
                  <a:t> und dem Eingangsvektor </a:t>
                </a:r>
                <a:r>
                  <a:rPr lang="de-DE" b="1" i="0" baseline="0" smtClean="0">
                    <a:latin typeface="Cambria Math" panose="02040503050406030204" pitchFamily="18" charset="0"/>
                  </a:rPr>
                  <a:t>𝒙</a:t>
                </a:r>
                <a:r>
                  <a:rPr lang="de-DE" i="0" baseline="0" dirty="0" smtClean="0"/>
                  <a:t> geschrieben werden.</a:t>
                </a:r>
              </a:p>
              <a:p>
                <a:r>
                  <a:rPr lang="de-DE" i="0" baseline="0" dirty="0" smtClean="0"/>
                  <a:t>(Merke: der Bias wird </a:t>
                </a:r>
                <a:r>
                  <a:rPr lang="de-DE" b="0" i="0" baseline="0" smtClean="0">
                    <a:latin typeface="Cambria Math" panose="02040503050406030204" pitchFamily="18" charset="0"/>
                  </a:rPr>
                  <a:t>𝑤_0</a:t>
                </a:r>
                <a:r>
                  <a:rPr lang="de-DE" i="0" baseline="0" dirty="0" smtClean="0"/>
                  <a:t> und 1 </a:t>
                </a:r>
                <a:r>
                  <a:rPr lang="de-DE" b="0" i="0" baseline="0" smtClean="0">
                    <a:latin typeface="Cambria Math" panose="02040503050406030204" pitchFamily="18" charset="0"/>
                  </a:rPr>
                  <a:t>𝑥_0</a:t>
                </a:r>
                <a:r>
                  <a:rPr lang="de-DE" i="0" baseline="0" dirty="0" smtClean="0"/>
                  <a:t> zugeordnet.</a:t>
                </a:r>
              </a:p>
              <a:p>
                <a:endParaRPr lang="de-DE" i="0" baseline="0" dirty="0" smtClean="0"/>
              </a:p>
              <a:p>
                <a:r>
                  <a:rPr lang="de-DE" i="0" baseline="0" dirty="0" smtClean="0"/>
                  <a:t>Anschließend wird die Aktivierungsfunktion verwendet.</a:t>
                </a:r>
              </a:p>
              <a:p>
                <a:r>
                  <a:rPr lang="de-DE" i="0" baseline="0" dirty="0" smtClean="0"/>
                  <a:t>Es gibt eine Vielzahl verschiedener Aktivierungsfunktionen </a:t>
                </a:r>
                <a:r>
                  <a:rPr lang="de-DE" i="1" baseline="0" dirty="0" smtClean="0"/>
                  <a:t>f</a:t>
                </a:r>
                <a:r>
                  <a:rPr lang="de-DE" i="0" baseline="0" dirty="0" smtClean="0"/>
                  <a:t> (später verwenden wir noch doch das Zeichen </a:t>
                </a:r>
                <a:r>
                  <a:rPr lang="de-DE" b="0" i="0" baseline="0" smtClean="0">
                    <a:latin typeface="Cambria Math" panose="02040503050406030204" pitchFamily="18" charset="0"/>
                  </a:rPr>
                  <a:t>𝜎</a:t>
                </a:r>
                <a:r>
                  <a:rPr lang="de-DE" i="0" baseline="0" dirty="0" smtClean="0"/>
                  <a:t>) wie wir noch sehen werden.</a:t>
                </a:r>
              </a:p>
              <a:p>
                <a:r>
                  <a:rPr lang="de-DE" i="0" baseline="0" dirty="0" smtClean="0"/>
                  <a:t>Für das </a:t>
                </a:r>
                <a:r>
                  <a:rPr lang="de-DE" i="0" baseline="0" dirty="0" err="1" smtClean="0"/>
                  <a:t>Perzeptron</a:t>
                </a:r>
                <a:r>
                  <a:rPr lang="de-DE" i="0" baseline="0" dirty="0" smtClean="0"/>
                  <a:t> wird aber die Schellenwertfunktion (Stufenfunktion) verwendet: siehe Definition.</a:t>
                </a:r>
              </a:p>
              <a:p>
                <a:r>
                  <a:rPr lang="de-DE" i="0" baseline="0" dirty="0" smtClean="0"/>
                  <a:t>Die Ausgabe dieses </a:t>
                </a:r>
                <a:r>
                  <a:rPr lang="de-DE" i="0" baseline="0" dirty="0" err="1" smtClean="0"/>
                  <a:t>Perzeptrons</a:t>
                </a:r>
                <a:r>
                  <a:rPr lang="de-DE" i="0" baseline="0" dirty="0" smtClean="0"/>
                  <a:t> ist als 1 falls </a:t>
                </a:r>
                <a:r>
                  <a:rPr lang="de-DE" i="1" baseline="0" dirty="0" smtClean="0"/>
                  <a:t>z</a:t>
                </a:r>
                <a:r>
                  <a:rPr lang="de-DE" i="0" baseline="0" dirty="0" smtClean="0"/>
                  <a:t> größer Null ist andernfalls ist die Ausgabe 0.</a:t>
                </a:r>
              </a:p>
              <a:p>
                <a:endParaRPr lang="de-DE" dirty="0"/>
              </a:p>
              <a:p>
                <a:r>
                  <a:rPr lang="de-DE" b="1" dirty="0" smtClean="0"/>
                  <a:t>Lernregel (oder auch Training) im </a:t>
                </a:r>
                <a:r>
                  <a:rPr lang="de-DE" b="1" dirty="0" err="1" smtClean="0"/>
                  <a:t>supervised</a:t>
                </a:r>
                <a:r>
                  <a:rPr lang="de-DE" b="1" baseline="0" dirty="0" smtClean="0"/>
                  <a:t> </a:t>
                </a:r>
                <a:r>
                  <a:rPr lang="de-DE" b="1" baseline="0" dirty="0" err="1" smtClean="0"/>
                  <a:t>Learnung</a:t>
                </a:r>
                <a:endParaRPr lang="de-DE" b="1" dirty="0" smtClean="0"/>
              </a:p>
              <a:p>
                <a:r>
                  <a:rPr lang="de-DE" b="0" dirty="0" smtClean="0"/>
                  <a:t>Im</a:t>
                </a:r>
                <a:r>
                  <a:rPr lang="de-DE" b="0" baseline="0" dirty="0" smtClean="0"/>
                  <a:t> </a:t>
                </a:r>
                <a:r>
                  <a:rPr lang="de-DE" b="0" baseline="0" dirty="0" err="1" smtClean="0"/>
                  <a:t>supervised</a:t>
                </a:r>
                <a:r>
                  <a:rPr lang="de-DE" b="0" baseline="0" dirty="0" smtClean="0"/>
                  <a:t> Learning existiert zu jedem Eingabevektor </a:t>
                </a:r>
                <a:r>
                  <a:rPr lang="de-DE" b="1" i="0" baseline="0" smtClean="0">
                    <a:latin typeface="Cambria Math" panose="02040503050406030204" pitchFamily="18" charset="0"/>
                  </a:rPr>
                  <a:t>𝒙_𝒊</a:t>
                </a:r>
                <a:r>
                  <a:rPr lang="de-DE" b="1" dirty="0" smtClean="0"/>
                  <a:t> </a:t>
                </a:r>
                <a:r>
                  <a:rPr lang="de-DE" b="0" dirty="0" smtClean="0"/>
                  <a:t>ein</a:t>
                </a:r>
                <a:r>
                  <a:rPr lang="de-DE" b="0" baseline="0" dirty="0" smtClean="0"/>
                  <a:t> Soll-Wert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(hier</a:t>
                </a:r>
                <a:r>
                  <a:rPr lang="de-DE" b="0" baseline="0" dirty="0" smtClean="0">
                    <a:latin typeface="Arial" panose="020B0604020202020204" pitchFamily="34" charset="0"/>
                    <a:cs typeface="Arial" panose="020B0604020202020204" pitchFamily="34" charset="0"/>
                  </a:rPr>
                  <a:t> nimmt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lediglich die Werte Null</a:t>
                </a:r>
                <a:r>
                  <a:rPr lang="de-DE" b="0" baseline="0" dirty="0" smtClean="0">
                    <a:latin typeface="Arial" panose="020B0604020202020204" pitchFamily="34" charset="0"/>
                    <a:cs typeface="Arial" panose="020B0604020202020204" pitchFamily="34" charset="0"/>
                  </a:rPr>
                  <a:t> oder Eins an)</a:t>
                </a:r>
                <a:r>
                  <a:rPr lang="de-DE" b="0" dirty="0" smtClean="0">
                    <a:latin typeface="Arial" panose="020B0604020202020204" pitchFamily="34" charset="0"/>
                    <a:cs typeface="Arial" panose="020B0604020202020204" pitchFamily="34" charset="0"/>
                  </a:rPr>
                  <a:t>.</a:t>
                </a:r>
                <a:endParaRPr lang="de-DE" b="0" dirty="0" smtClean="0"/>
              </a:p>
              <a:p>
                <a:r>
                  <a:rPr lang="de-DE" b="0" dirty="0" smtClean="0"/>
                  <a:t>Unser Ziel ist es, den </a:t>
                </a:r>
                <a:r>
                  <a:rPr lang="de-DE" b="1" i="0" baseline="0" smtClean="0">
                    <a:latin typeface="Cambria Math" panose="02040503050406030204" pitchFamily="18" charset="0"/>
                  </a:rPr>
                  <a:t>𝝎</a:t>
                </a:r>
                <a:r>
                  <a:rPr lang="de-DE" b="0" dirty="0" smtClean="0"/>
                  <a:t>-Vektor zu finden, der positive und negative Eingaben in unseren Daten perfekt klassifizieren kann.</a:t>
                </a:r>
              </a:p>
              <a:p>
                <a:r>
                  <a:rPr lang="de-DE" b="0" dirty="0" smtClean="0"/>
                  <a:t>Um</a:t>
                </a:r>
                <a:r>
                  <a:rPr lang="de-DE" b="0" baseline="0" dirty="0" smtClean="0"/>
                  <a:t> dies zu tun wird al</a:t>
                </a:r>
                <a:r>
                  <a:rPr lang="de-DE" b="0" dirty="0" smtClean="0"/>
                  <a:t>s aller erstes wird </a:t>
                </a:r>
                <a:r>
                  <a:rPr lang="de-DE" b="1" i="0" baseline="0" smtClean="0">
                    <a:latin typeface="Cambria Math" panose="02040503050406030204" pitchFamily="18" charset="0"/>
                  </a:rPr>
                  <a:t>𝝎</a:t>
                </a:r>
                <a:r>
                  <a:rPr lang="de-DE" b="0" dirty="0" smtClean="0"/>
                  <a:t> zufällig initialisiert.</a:t>
                </a:r>
                <a:r>
                  <a:rPr lang="de-DE" b="0" baseline="0" dirty="0" smtClean="0"/>
                  <a:t> </a:t>
                </a:r>
              </a:p>
              <a:p>
                <a:r>
                  <a:rPr lang="de-DE" b="0" baseline="0" dirty="0" smtClean="0"/>
                  <a:t>Als nächstes wird iterativ eine Eingabe dem </a:t>
                </a:r>
                <a:r>
                  <a:rPr lang="de-DE" b="0" baseline="0" dirty="0" err="1" smtClean="0"/>
                  <a:t>Perzeptron</a:t>
                </a:r>
                <a:r>
                  <a:rPr lang="de-DE" b="0" baseline="0" dirty="0" smtClean="0"/>
                  <a:t> übergeben und der Ist-Wert </a:t>
                </a:r>
                <a:r>
                  <a:rPr lang="de-DE" b="0" i="0" baseline="0" smtClean="0">
                    <a:latin typeface="Cambria Math" panose="02040503050406030204" pitchFamily="18" charset="0"/>
                  </a:rPr>
                  <a:t>𝑓(𝑧)</a:t>
                </a:r>
                <a:r>
                  <a:rPr lang="de-DE" b="0" dirty="0" smtClean="0"/>
                  <a:t> mit</a:t>
                </a:r>
                <a:r>
                  <a:rPr lang="de-DE" b="0" baseline="0" dirty="0" smtClean="0"/>
                  <a:t> dem Soll-Wert </a:t>
                </a:r>
                <a:r>
                  <a:rPr lang="de-DE" b="0" i="0" baseline="0" smtClean="0">
                    <a:latin typeface="Cambria Math" panose="02040503050406030204" pitchFamily="18" charset="0"/>
                  </a:rPr>
                  <a:t>𝑦_𝑖</a:t>
                </a:r>
                <a:r>
                  <a:rPr lang="de-DE" b="0" dirty="0" smtClean="0"/>
                  <a:t> verglichen.</a:t>
                </a:r>
              </a:p>
              <a:p>
                <a:r>
                  <a:rPr lang="de-DE" b="0" dirty="0" smtClean="0"/>
                  <a:t>Dabei</a:t>
                </a:r>
                <a:r>
                  <a:rPr lang="de-DE" b="0" baseline="0" dirty="0" smtClean="0"/>
                  <a:t> werden zwei Fälle unterschieden:</a:t>
                </a:r>
              </a:p>
              <a:p>
                <a:pPr marL="228600" indent="-228600">
                  <a:buFont typeface="+mj-lt"/>
                  <a:buAutoNum type="arabicPeriod"/>
                </a:pPr>
                <a:r>
                  <a:rPr lang="de-DE" b="0" baseline="0" dirty="0" smtClean="0"/>
                  <a:t>Der Soll-Wert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ist 1, d.h. das Skalarprodukt muss demnach auch größer gleich 0 sein damit diese Trainingsinstanz richtig klassifiziert wurde.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b="0" baseline="0" dirty="0" smtClean="0"/>
                  <a:t>Der Soll-Wert </a:t>
                </a:r>
                <a:r>
                  <a:rPr lang="de-DE" b="0" i="0" baseline="0" smtClean="0">
                    <a:latin typeface="Cambria Math" panose="02040503050406030204" pitchFamily="18" charset="0"/>
                  </a:rPr>
                  <a:t>𝑦_𝑖</a:t>
                </a:r>
                <a:r>
                  <a:rPr lang="de-DE" b="0" baseline="0" dirty="0" smtClean="0"/>
                  <a:t> ist </a:t>
                </a:r>
                <a:r>
                  <a:rPr lang="de-DE" b="0" baseline="0" dirty="0" smtClean="0"/>
                  <a:t>0, </a:t>
                </a:r>
                <a:r>
                  <a:rPr lang="de-DE" b="0" baseline="0" dirty="0" smtClean="0"/>
                  <a:t>d.h. das Skalarprodukt </a:t>
                </a:r>
                <a:r>
                  <a:rPr lang="de-DE" b="0" baseline="0" dirty="0" smtClean="0"/>
                  <a:t>muss demnach kleiner 0 </a:t>
                </a:r>
                <a:r>
                  <a:rPr lang="de-DE" b="0" baseline="0" dirty="0" smtClean="0"/>
                  <a:t>sein damit diese Trainingsinstanz richtig klassifiziert wurde.</a:t>
                </a:r>
              </a:p>
              <a:p>
                <a:pPr marL="0" indent="0">
                  <a:buFont typeface="+mj-lt"/>
                  <a:buNone/>
                </a:pPr>
                <a:endParaRPr lang="de-DE" b="0" baseline="0" dirty="0" smtClean="0"/>
              </a:p>
              <a:p>
                <a:pPr marL="0" indent="0">
                  <a:buFont typeface="+mj-lt"/>
                  <a:buNone/>
                </a:pPr>
                <a:r>
                  <a:rPr lang="de-DE" b="0" baseline="0" dirty="0" smtClean="0"/>
                  <a:t>Ist zum Beispiel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 1 aber das Skalarprodukt kleiner Null müssen wir unseren Gewichtsvektor dahingehend aktualisieren, dass dieser Eingang richtig klassifiziert wird.</a:t>
                </a:r>
              </a:p>
              <a:p>
                <a:pPr marL="0" indent="0">
                  <a:buFont typeface="+mj-lt"/>
                  <a:buNone/>
                </a:pPr>
                <a:r>
                  <a:rPr lang="de-DE" b="0" baseline="0" dirty="0" smtClean="0"/>
                  <a:t>In diesem Beispiel addieren wir einfach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auf den Gewichtsvektor auf im anderen Fall indem die Lernregel verletzt wurde subtrahieren wir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von </a:t>
                </a:r>
                <a:r>
                  <a:rPr lang="de-DE" b="1" i="0" baseline="0" smtClean="0">
                    <a:latin typeface="Cambria Math" panose="02040503050406030204" pitchFamily="18" charset="0"/>
                  </a:rPr>
                  <a:t>𝝎</a:t>
                </a:r>
                <a:r>
                  <a:rPr lang="de-DE" b="0" baseline="0" dirty="0" smtClean="0"/>
                  <a:t>.</a:t>
                </a:r>
              </a:p>
              <a:p>
                <a:pPr marL="0" indent="0">
                  <a:buFont typeface="+mj-lt"/>
                  <a:buNone/>
                </a:pPr>
                <a:r>
                  <a:rPr lang="de-DE" b="0" baseline="0" dirty="0" smtClean="0"/>
                  <a:t>An dieser Stellen wir den Beweis dieser Lernregel auslassen, dieser kann aber auf </a:t>
                </a:r>
              </a:p>
              <a:p>
                <a:pPr marL="0" indent="0">
                  <a:buFont typeface="+mj-lt"/>
                  <a:buNone/>
                </a:pPr>
                <a:r>
                  <a:rPr lang="de-DE" dirty="0" smtClean="0">
                    <a:hlinkClick r:id="rId4"/>
                  </a:rPr>
                  <a:t>https://towardsdatascience.com/perceptron-learning-algorithm-d5db0deab975</a:t>
                </a:r>
                <a:endParaRPr lang="de-DE" dirty="0" smtClean="0"/>
              </a:p>
              <a:p>
                <a:pPr marL="0" indent="0">
                  <a:buFont typeface="+mj-lt"/>
                  <a:buNone/>
                </a:pPr>
                <a:r>
                  <a:rPr lang="de-DE" b="0" baseline="0" dirty="0" smtClean="0"/>
                  <a:t>Nachgelesen werden.</a:t>
                </a:r>
              </a:p>
              <a:p>
                <a:pPr marL="0" indent="0">
                  <a:buFont typeface="+mj-lt"/>
                  <a:buNone/>
                </a:pPr>
                <a:endParaRPr lang="de-DE" b="0" baseline="0" dirty="0" smtClean="0"/>
              </a:p>
              <a:p>
                <a:pPr marL="0" indent="0">
                  <a:buFont typeface="+mj-lt"/>
                  <a:buNone/>
                </a:pPr>
                <a:r>
                  <a:rPr lang="de-DE" b="1" baseline="0" dirty="0" smtClean="0"/>
                  <a:t>Fazit</a:t>
                </a:r>
              </a:p>
              <a:p>
                <a:pPr marL="0" indent="0">
                  <a:buFont typeface="+mj-lt"/>
                  <a:buNone/>
                </a:pPr>
                <a:r>
                  <a:rPr lang="de-DE" b="0" baseline="0" dirty="0" smtClean="0"/>
                  <a:t>Ein einziges </a:t>
                </a:r>
                <a:r>
                  <a:rPr lang="de-DE" b="0" baseline="0" dirty="0" err="1" smtClean="0"/>
                  <a:t>Perceptron</a:t>
                </a:r>
                <a:r>
                  <a:rPr lang="de-DE" b="0" baseline="0" dirty="0" smtClean="0"/>
                  <a:t> kann nur zur Implementierung linear trennbarer Funktionen verwendet werden (z.B. das OR-Problem).</a:t>
                </a:r>
              </a:p>
              <a:p>
                <a:pPr marL="0" indent="0">
                  <a:buFont typeface="+mj-lt"/>
                  <a:buNone/>
                </a:pPr>
                <a:r>
                  <a:rPr lang="de-DE" b="0" baseline="0" dirty="0" smtClean="0"/>
                  <a:t>Das XOR-Problem kann das einfache </a:t>
                </a:r>
                <a:r>
                  <a:rPr lang="de-DE" b="0" baseline="0" dirty="0" err="1" smtClean="0"/>
                  <a:t>Perzeptron</a:t>
                </a:r>
                <a:r>
                  <a:rPr lang="de-DE" b="0" baseline="0" dirty="0" smtClean="0"/>
                  <a:t> nicht lösen. Dies wollen wir uns als </a:t>
                </a:r>
                <a:r>
                  <a:rPr lang="de-DE" b="0" baseline="0" smtClean="0"/>
                  <a:t>nächstes anschauen.</a:t>
                </a:r>
                <a:r>
                  <a:rPr lang="de-DE" b="0" baseline="0" dirty="0" smtClean="0"/>
                  <a:t/>
                </a:r>
                <a:br>
                  <a:rPr lang="de-DE" b="0" baseline="0" dirty="0" smtClean="0"/>
                </a:br>
                <a:endParaRPr lang="de-DE" b="0" baseline="0" dirty="0" smtClean="0"/>
              </a:p>
              <a:p>
                <a:pPr marL="228600" indent="-228600">
                  <a:buFont typeface="+mj-lt"/>
                  <a:buAutoNum type="arabicPeriod"/>
                </a:pPr>
                <a:endParaRPr lang="de-DE" b="0" dirty="0" smtClean="0"/>
              </a:p>
              <a:p>
                <a:endParaRPr lang="de-DE" b="0" dirty="0" smtClean="0"/>
              </a:p>
              <a:p>
                <a:endParaRPr lang="de-DE" b="0" dirty="0" smtClean="0"/>
              </a:p>
              <a:p>
                <a:endParaRPr lang="de-DE" b="0" dirty="0" smtClean="0"/>
              </a:p>
              <a:p>
                <a:endParaRPr lang="de-DE" b="0" dirty="0" smtClean="0"/>
              </a:p>
              <a:p>
                <a:r>
                  <a:rPr lang="de-DE" dirty="0" smtClean="0"/>
                  <a:t>Klasse eines </a:t>
                </a:r>
                <a:r>
                  <a:rPr lang="de-DE" dirty="0" err="1" smtClean="0"/>
                  <a:t>samples</a:t>
                </a:r>
                <a:r>
                  <a:rPr lang="de-DE" dirty="0" smtClean="0"/>
                  <a:t> verwendet werden.</a:t>
                </a:r>
              </a:p>
              <a:p>
                <a:endParaRPr lang="de-DE" dirty="0"/>
              </a:p>
              <a:p>
                <a:r>
                  <a:rPr lang="de-DE" sz="1100" b="0" i="0" kern="1200" dirty="0" err="1">
                    <a:solidFill>
                      <a:schemeClr val="tx1"/>
                    </a:solidFill>
                    <a:effectLst/>
                    <a:latin typeface="Arial" charset="0"/>
                    <a:ea typeface="+mn-ea"/>
                    <a:cs typeface="+mn-cs"/>
                  </a:rPr>
                  <a:t>Perceptron</a:t>
                </a:r>
                <a:r>
                  <a:rPr lang="de-DE" sz="1100" b="0" i="0" kern="1200" dirty="0">
                    <a:solidFill>
                      <a:schemeClr val="tx1"/>
                    </a:solidFill>
                    <a:effectLst/>
                    <a:latin typeface="Arial" charset="0"/>
                    <a:ea typeface="+mn-ea"/>
                    <a:cs typeface="+mn-cs"/>
                  </a:rPr>
                  <a:t> ist eine Funktion, die ihre Eingabe "x" abbildet, die mit dem gelernten Gewichtskoeffizienten multipliziert wird; ein Ausgabewert "f(x)" wird erzeugt.</a:t>
                </a:r>
                <a:endParaRPr lang="de-DE" dirty="0"/>
              </a:p>
              <a:p>
                <a:r>
                  <a:rPr lang="de-DE" dirty="0"/>
                  <a:t>-&gt; Das </a:t>
                </a:r>
                <a:r>
                  <a:rPr lang="de-DE" dirty="0" err="1"/>
                  <a:t>Perceptron</a:t>
                </a:r>
                <a:r>
                  <a:rPr lang="de-DE" dirty="0"/>
                  <a:t> berechnet zunächst eine Summe von gewichteten Inputs,</a:t>
                </a:r>
                <a:r>
                  <a:rPr lang="de-DE" baseline="0" dirty="0"/>
                  <a:t> siehe gewichtete Summe.</a:t>
                </a:r>
              </a:p>
              <a:p>
                <a:r>
                  <a:rPr lang="de-DE" baseline="0" dirty="0"/>
                  <a:t>(Anmerkung: x0 = 1 ist eine konstante Eingabe, so dass w0 als ein Bias angesehen werden kann)</a:t>
                </a:r>
              </a:p>
              <a:p>
                <a:r>
                  <a:rPr lang="de-DE" baseline="0" dirty="0"/>
                  <a:t>-&gt; Bei der Aktivierungsfunktion wird die binäre Klassifikation mit der </a:t>
                </a:r>
                <a:r>
                  <a:rPr lang="de-DE" baseline="0" dirty="0" err="1"/>
                  <a:t>Stepfunktion</a:t>
                </a:r>
                <a:r>
                  <a:rPr lang="de-DE" baseline="0" dirty="0"/>
                  <a:t> berechnet, siehe Aktivierungsfunktion.</a:t>
                </a:r>
              </a:p>
              <a:p>
                <a:endParaRPr lang="de-DE" baseline="0" dirty="0"/>
              </a:p>
              <a:p>
                <a:endParaRPr lang="de-DE" baseline="0" dirty="0"/>
              </a:p>
              <a:p>
                <a:r>
                  <a:rPr lang="de-DE" baseline="0" dirty="0"/>
                  <a:t>Das </a:t>
                </a:r>
                <a:r>
                  <a:rPr lang="de-DE" baseline="0" dirty="0" err="1"/>
                  <a:t>Perzeptron</a:t>
                </a:r>
                <a:r>
                  <a:rPr lang="de-DE" baseline="0" dirty="0"/>
                  <a:t> wird oft als grafisches Modell mit einem Eingangsknoten für jede Eingangsvariable und mit einem Ausgangsknoten für das Ziel dargestellt.</a:t>
                </a:r>
              </a:p>
              <a:p>
                <a:r>
                  <a:rPr lang="de-DE" dirty="0"/>
                  <a:t>Der Bias w0 bestimmt die Klasse, wenn alle Eingaben Null sind.</a:t>
                </a:r>
              </a:p>
              <a:p>
                <a:r>
                  <a:rPr lang="de-DE" dirty="0"/>
                  <a:t>Die Antwort des </a:t>
                </a:r>
                <a:r>
                  <a:rPr lang="de-DE" baseline="0" dirty="0" err="1"/>
                  <a:t>Perzeptron</a:t>
                </a:r>
                <a:r>
                  <a:rPr lang="de-DE" dirty="0" err="1"/>
                  <a:t>s</a:t>
                </a:r>
                <a:r>
                  <a:rPr lang="de-DE" dirty="0"/>
                  <a:t> als eine gewichtete Abstimmung für eine Klasse angesehen werden.</a:t>
                </a:r>
              </a:p>
              <a:p>
                <a:endParaRPr lang="de-DE" dirty="0"/>
              </a:p>
              <a:p>
                <a:r>
                  <a:rPr lang="de-DE" dirty="0"/>
                  <a:t>Merke: Ein Datenpunk</a:t>
                </a:r>
                <a:r>
                  <a:rPr lang="de-DE" baseline="0" dirty="0"/>
                  <a:t>t ist gegeben durch (</a:t>
                </a:r>
                <a:r>
                  <a:rPr lang="de-DE" baseline="0" dirty="0" err="1"/>
                  <a:t>vec</a:t>
                </a:r>
                <a:r>
                  <a:rPr lang="de-DE" baseline="0" dirty="0"/>
                  <a:t>(x),y)_i</a:t>
                </a:r>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59125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Gewichtsinitializierung</a:t>
            </a:r>
            <a:endParaRPr lang="de-DE" dirty="0"/>
          </a:p>
          <a:p>
            <a:r>
              <a:rPr lang="de-DE" dirty="0"/>
              <a:t>Wie wir gesehen haben,</a:t>
            </a:r>
            <a:r>
              <a:rPr lang="de-DE" baseline="0" dirty="0"/>
              <a:t> beginnt unser Trainingsverfahren damit die Gewichte zu initialisieren.</a:t>
            </a:r>
          </a:p>
          <a:p>
            <a:r>
              <a:rPr lang="de-DE" baseline="0" dirty="0"/>
              <a:t>Bevor einige verschiedene Methoden zur Initialisierung von Gewichten ansprechen, erwähnen wir zunächst einige mögliche Probleme,</a:t>
            </a:r>
          </a:p>
          <a:p>
            <a:r>
              <a:rPr lang="de-DE" baseline="0" dirty="0"/>
              <a:t>Die während des Trainings des </a:t>
            </a:r>
            <a:r>
              <a:rPr lang="de-DE" baseline="0" dirty="0" err="1"/>
              <a:t>Deep</a:t>
            </a:r>
            <a:r>
              <a:rPr lang="de-DE" baseline="0" dirty="0"/>
              <a:t> </a:t>
            </a:r>
            <a:r>
              <a:rPr lang="de-DE" baseline="0" dirty="0" err="1"/>
              <a:t>Learnings</a:t>
            </a:r>
            <a:r>
              <a:rPr lang="de-DE" baseline="0" dirty="0"/>
              <a:t> auftreten können.</a:t>
            </a:r>
          </a:p>
          <a:p>
            <a:endParaRPr lang="de-DE" baseline="0" dirty="0"/>
          </a:p>
          <a:p>
            <a:r>
              <a:rPr lang="de-DE" b="1" baseline="0" dirty="0" err="1"/>
              <a:t>Vanishing</a:t>
            </a:r>
            <a:r>
              <a:rPr lang="de-DE" b="1" baseline="0" dirty="0"/>
              <a:t> </a:t>
            </a:r>
            <a:r>
              <a:rPr lang="de-DE" b="1" baseline="0" dirty="0" err="1"/>
              <a:t>Gradients</a:t>
            </a:r>
            <a:r>
              <a:rPr lang="de-DE" b="1" baseline="0" dirty="0"/>
              <a:t> und </a:t>
            </a:r>
            <a:r>
              <a:rPr lang="de-DE" b="1" baseline="0" dirty="0" err="1"/>
              <a:t>Exploding</a:t>
            </a:r>
            <a:r>
              <a:rPr lang="de-DE" b="1" baseline="0" dirty="0"/>
              <a:t> </a:t>
            </a:r>
            <a:r>
              <a:rPr lang="de-DE" b="1" baseline="0" dirty="0" err="1"/>
              <a:t>Gradients</a:t>
            </a:r>
            <a:endParaRPr lang="de-DE" b="1" baseline="0" dirty="0"/>
          </a:p>
          <a:p>
            <a:r>
              <a:rPr lang="de-DE" baseline="0" dirty="0"/>
              <a:t>Bei diesen beiden Problemen handelt es sich darum, dass Gewichte immer kleiner und kleiner bzw. größer und  größer werden, desto tiefer und tiefer man im Neuronalen Netz geht (im Sinne der Backpropagation).</a:t>
            </a:r>
          </a:p>
          <a:p>
            <a:endParaRPr lang="de-DE" baseline="0" dirty="0"/>
          </a:p>
          <a:p>
            <a:r>
              <a:rPr lang="de-DE" baseline="0" dirty="0"/>
              <a:t>Frage an Zuhörer: Warum werden Gewichte kleiner bzw. größer?</a:t>
            </a:r>
          </a:p>
          <a:p>
            <a:endParaRPr lang="de-DE" baseline="0" dirty="0"/>
          </a:p>
          <a:p>
            <a:r>
              <a:rPr lang="de-DE" b="1" baseline="0" dirty="0"/>
              <a:t>Sättigung</a:t>
            </a:r>
          </a:p>
          <a:p>
            <a:r>
              <a:rPr lang="de-DE" baseline="0" dirty="0"/>
              <a:t>Im Hinblick auf die </a:t>
            </a:r>
            <a:r>
              <a:rPr lang="de-DE" baseline="0" dirty="0" err="1"/>
              <a:t>Sigmoid</a:t>
            </a:r>
            <a:r>
              <a:rPr lang="de-DE" baseline="0" dirty="0"/>
              <a:t>-Funktion werden extrem kleine oder extrem große Eingangssignale auf 0 oder 1 abgebildet mit einem Gradienten nahe 0.</a:t>
            </a:r>
          </a:p>
          <a:p>
            <a:r>
              <a:rPr lang="de-DE" baseline="0" dirty="0"/>
              <a:t>Dies mindert die Auswirkung der Backpropagation und verlangsamt das Training.</a:t>
            </a:r>
          </a:p>
          <a:p>
            <a:endParaRPr lang="de-DE" b="1" baseline="0" dirty="0"/>
          </a:p>
          <a:p>
            <a:r>
              <a:rPr lang="de-DE" b="1" baseline="0" dirty="0"/>
              <a:t>Kein Symmetriebruch</a:t>
            </a:r>
          </a:p>
          <a:p>
            <a:r>
              <a:rPr lang="de-DE" baseline="0" dirty="0"/>
              <a:t>Werden alle Gewichte auf Null gesetzt, dann führen alle Neuronen aller Schichten die  gleiche Berechnungen durch, was die gleiche Ausgabe ergibt und das ganze Netz unbrauchbar macht. Wenn die Gewichte Null sind, wäre die Komplexität des gesamten Netzes die gleiche, wie die eines einzelnen Neurons und die Vorhersagen wären nicht besser als eine Zufällige. Eine Null-Initialisierung ist daher sinnlos. Ein Ziel ist es daher eine Initialisierung zu wählen, welche die Symmetrie bricht.</a:t>
            </a:r>
          </a:p>
          <a:p>
            <a:endParaRPr lang="de-DE" baseline="0" dirty="0"/>
          </a:p>
          <a:p>
            <a:r>
              <a:rPr lang="de-DE" b="1" baseline="0" dirty="0"/>
              <a:t>Aussterbender Signalfluss</a:t>
            </a:r>
          </a:p>
          <a:p>
            <a:r>
              <a:rPr lang="de-DE" baseline="0" dirty="0"/>
              <a:t>Ziel ist es daher, das Signal vorwärts (durch eine </a:t>
            </a:r>
            <a:r>
              <a:rPr lang="de-DE" baseline="0" dirty="0" err="1"/>
              <a:t>Prediction</a:t>
            </a:r>
            <a:r>
              <a:rPr lang="de-DE" baseline="0" dirty="0"/>
              <a:t>) sowie rückwärts (durch die Backpropagation) durch das Netz nicht aussterben zulassen.</a:t>
            </a:r>
          </a:p>
          <a:p>
            <a:r>
              <a:rPr lang="de-DE" baseline="0" dirty="0"/>
              <a:t>Dies kann dadurch erzielt werden indem die Varianz des Eingangssignals eines </a:t>
            </a:r>
            <a:r>
              <a:rPr lang="de-DE" baseline="0" dirty="0" err="1"/>
              <a:t>Layers</a:t>
            </a:r>
            <a:r>
              <a:rPr lang="de-DE" baseline="0" dirty="0"/>
              <a:t> dem Ausgangssignals des </a:t>
            </a:r>
            <a:r>
              <a:rPr lang="de-DE" baseline="0" dirty="0" err="1"/>
              <a:t>Layers</a:t>
            </a:r>
            <a:r>
              <a:rPr lang="de-DE" baseline="0" dirty="0"/>
              <a:t> entspricht.</a:t>
            </a:r>
          </a:p>
          <a:p>
            <a:endParaRPr lang="de-DE" baseline="0" dirty="0"/>
          </a:p>
          <a:p>
            <a:r>
              <a:rPr lang="de-DE" b="1" baseline="0" dirty="0"/>
              <a:t>Initialisierungen</a:t>
            </a:r>
          </a:p>
          <a:p>
            <a:r>
              <a:rPr lang="de-DE" baseline="0" dirty="0"/>
              <a:t>Ein stabiler Signalfluss in beide Richtungen kann nicht garantiert werden, es sei denn eine Schicht hat die gleiche Anzahl an Ein- und Ausgangsneuronen bezeichnet mit </a:t>
            </a:r>
            <a:r>
              <a:rPr lang="de-DE" baseline="0" dirty="0" err="1"/>
              <a:t>fan_in</a:t>
            </a:r>
            <a:r>
              <a:rPr lang="de-DE" baseline="0" dirty="0"/>
              <a:t> und </a:t>
            </a:r>
            <a:r>
              <a:rPr lang="de-DE" baseline="0" dirty="0" err="1"/>
              <a:t>fan_out</a:t>
            </a:r>
            <a:r>
              <a:rPr lang="de-DE" baseline="0" dirty="0"/>
              <a:t>. </a:t>
            </a:r>
            <a:r>
              <a:rPr lang="de-DE" baseline="0" dirty="0" err="1"/>
              <a:t>Glorot</a:t>
            </a:r>
            <a:r>
              <a:rPr lang="de-DE" baseline="0" dirty="0"/>
              <a:t> und </a:t>
            </a:r>
            <a:r>
              <a:rPr lang="de-DE" baseline="0" dirty="0" err="1"/>
              <a:t>Bengio</a:t>
            </a:r>
            <a:r>
              <a:rPr lang="de-DE" baseline="0" dirty="0"/>
              <a:t> fanden ein guten Kompromiss. Dabei werden die Gewichte jeder Schicht zufällig nach einer Normalverteilung (</a:t>
            </a:r>
            <a:r>
              <a:rPr lang="de-DE" baseline="0" dirty="0" err="1"/>
              <a:t>Mean</a:t>
            </a:r>
            <a:r>
              <a:rPr lang="de-DE" baseline="0" dirty="0"/>
              <a:t> = 0, </a:t>
            </a:r>
            <a:r>
              <a:rPr lang="de-DE" baseline="0" dirty="0" err="1"/>
              <a:t>std</a:t>
            </a:r>
            <a:r>
              <a:rPr lang="de-DE" baseline="0" dirty="0"/>
              <a:t> = Siehe Tabelle) initialisiert. Weitere </a:t>
            </a:r>
            <a:r>
              <a:rPr lang="de-DE" baseline="0" dirty="0" err="1"/>
              <a:t>Initializierungen</a:t>
            </a:r>
            <a:r>
              <a:rPr lang="de-DE" baseline="0" dirty="0"/>
              <a:t>, He Normal und </a:t>
            </a:r>
            <a:r>
              <a:rPr lang="de-DE" baseline="0" dirty="0" err="1"/>
              <a:t>LeCun</a:t>
            </a:r>
            <a:r>
              <a:rPr lang="de-DE" baseline="0" dirty="0"/>
              <a:t> folgten.</a:t>
            </a:r>
          </a:p>
          <a:p>
            <a:r>
              <a:rPr lang="de-DE" baseline="0" dirty="0"/>
              <a:t>Diese Initialisierungen erhöhten die Trainingsgeschwindigkeit und führten zu einem der Erfolge des </a:t>
            </a:r>
            <a:r>
              <a:rPr lang="de-DE" baseline="0" dirty="0" err="1"/>
              <a:t>Deep</a:t>
            </a:r>
            <a:r>
              <a:rPr lang="de-DE" baseline="0" dirty="0"/>
              <a:t> </a:t>
            </a:r>
            <a:r>
              <a:rPr lang="de-DE" baseline="0" dirty="0" err="1"/>
              <a:t>Learnings</a:t>
            </a:r>
            <a:r>
              <a:rPr lang="de-DE" baseline="0" dirty="0"/>
              <a:t>.</a:t>
            </a:r>
          </a:p>
          <a:p>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72550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Batch-Normalisierung</a:t>
            </a:r>
          </a:p>
          <a:p>
            <a:endParaRPr lang="de-DE" dirty="0"/>
          </a:p>
          <a:p>
            <a:r>
              <a:rPr lang="en-US" dirty="0"/>
              <a:t>Previously, the problem of vanishing and exploding gradients have become known.
One way to reduce this risk is to choose the right weight initialization with appropriate activation function.
One way is to use He initialization with ELU, or a variant of the ELU.
However, this only reduces the risk at the beginning of the training, but does not guarantee this during the training.
At this point the batch normalization is to be presented, which greatly reduces the problem of vanishing / exploding gradients even during training.
The goal of batch normalization is to obtain approximately equal-distributed inputs in each shift in each training step.
The inputs in each shift (before or after activation) are normalized and scaled.
The procedure is as follows:
The mean and variance are calculated for each shift.
The inputs are normalized with the previously calculated statistic
The output is scaled
The new parameters (2 per shift) are learned during the training together with the original parameters
</a:t>
            </a:r>
            <a:endParaRPr lang="de-DE" baseline="0" dirty="0"/>
          </a:p>
          <a:p>
            <a:r>
              <a:rPr lang="en-US" baseline="0" dirty="0"/>
              <a:t>The batch normalization algorithm
</a:t>
            </a:r>
            <a:r>
              <a:rPr lang="en-US" baseline="0" dirty="0" err="1"/>
              <a:t>mu_b</a:t>
            </a:r>
            <a:r>
              <a:rPr lang="en-US" baseline="0" dirty="0"/>
              <a:t> is the vector of the input mean values, determined over the entire minibatch (one mean per input)
"</a:t>
            </a:r>
            <a:r>
              <a:rPr lang="en-US" baseline="0" dirty="0" err="1"/>
              <a:t>sigma_b</a:t>
            </a:r>
            <a:r>
              <a:rPr lang="en-US" baseline="0" dirty="0"/>
              <a:t> is the vector of standard deviations
</a:t>
            </a:r>
            <a:r>
              <a:rPr lang="en-US" baseline="0" dirty="0" err="1"/>
              <a:t>m_b</a:t>
            </a:r>
            <a:r>
              <a:rPr lang="en-US" baseline="0" dirty="0"/>
              <a:t> is the number of instances per minibatch
'</a:t>
            </a:r>
            <a:r>
              <a:rPr lang="en-US" baseline="0" dirty="0" err="1"/>
              <a:t>hat'x</a:t>
            </a:r>
            <a:r>
              <a:rPr lang="en-US" baseline="0" dirty="0"/>
              <a:t>'(</a:t>
            </a:r>
            <a:r>
              <a:rPr lang="en-US" baseline="0" dirty="0" err="1"/>
              <a:t>i</a:t>
            </a:r>
            <a:r>
              <a:rPr lang="en-US" baseline="0" dirty="0"/>
              <a:t>) is the vector of the zero-centered and normalized inputs of the instance </a:t>
            </a:r>
            <a:r>
              <a:rPr lang="en-US" baseline="0" dirty="0" err="1"/>
              <a:t>i</a:t>
            </a:r>
            <a:r>
              <a:rPr lang="en-US" baseline="0" dirty="0"/>
              <a:t>
gamma is the output scaling parameter of the layer (one scaling parameter per input)
The element-by-element multiplication is represented by the element (each input is multiplied by the respective scaling parameter)
It is the so-called offset parameter vector of the layer (it has an offset parameter per input). Each input is moved around the respective shift parameter(offset).
It is a smoothing term to avoid the </a:t>
            </a:r>
            <a:r>
              <a:rPr lang="en-US" baseline="0" dirty="0" err="1"/>
              <a:t>divion</a:t>
            </a:r>
            <a:r>
              <a:rPr lang="en-US" baseline="0" dirty="0"/>
              <a:t> by 0.
"hat"(</a:t>
            </a:r>
            <a:r>
              <a:rPr lang="en-US" baseline="0" dirty="0" err="1"/>
              <a:t>i</a:t>
            </a:r>
            <a:r>
              <a:rPr lang="en-US" baseline="0" dirty="0"/>
              <a:t>) is the output of the BN operation. It is the scaled and offset version of its inputs.
But what about the test time?
Calculating these statistics for individual test instances would be unreliable.
Most BN implementations calculate the final statistics as a moving average of the input of the shift mean values and standard deviations during training.
This implementation also uses </a:t>
            </a:r>
            <a:r>
              <a:rPr lang="en-US" baseline="0" dirty="0" err="1"/>
              <a:t>Keras</a:t>
            </a:r>
            <a:r>
              <a:rPr lang="en-US" baseline="0" dirty="0"/>
              <a:t> when using a batch normalization layer.
In summary, four parameter vectors are learned during the training:
Gamma
</a:t>
            </a:r>
            <a:r>
              <a:rPr lang="en-US" baseline="0" dirty="0" err="1"/>
              <a:t>Sbeta</a:t>
            </a:r>
            <a:r>
              <a:rPr lang="en-US" baseline="0" dirty="0"/>
              <a:t>
Amu
</a:t>
            </a:r>
            <a:r>
              <a:rPr lang="en-US" baseline="0" dirty="0" err="1"/>
              <a:t>Ssigma</a:t>
            </a:r>
            <a:r>
              <a:rPr lang="en-US" baseline="0" dirty="0"/>
              <a:t>
Note: The training is learned during the training, but only after training.
Batch normalization significantly improves 
- Multi-image classification (for ImageNet, a large multi-image class database)
- The problem of vanishing and exploding gradients, so much that even saturating activation functions can be used
Improves meshes to make them less sensitive to weight initialization
Boosts the learning process
Acts as a </a:t>
            </a:r>
            <a:r>
              <a:rPr lang="en-US" baseline="0" dirty="0" err="1"/>
              <a:t>regularizer</a:t>
            </a:r>
            <a:r>
              <a:rPr lang="en-US" baseline="0" dirty="0"/>
              <a:t> - what we'll be talking about next
</a:t>
            </a:r>
            <a:endParaRPr lang="de-DE" baseline="0" dirty="0"/>
          </a:p>
          <a:p>
            <a:pPr marL="220873" indent="-220873">
              <a:buAutoNum type="arabicParenR"/>
            </a:pPr>
            <a:endParaRPr lang="de-DE" baseline="0" dirty="0"/>
          </a:p>
          <a:p>
            <a:pPr marL="220873" indent="-220873">
              <a:buAutoNum type="arabicParenR"/>
            </a:pPr>
            <a:endParaRPr lang="de-DE" baseline="0" dirty="0"/>
          </a:p>
          <a:p>
            <a:r>
              <a:rPr lang="de-DE" baseline="0" dirty="0"/>
              <a:t>Quellen</a:t>
            </a:r>
          </a:p>
          <a:p>
            <a:r>
              <a:rPr lang="de-DE" dirty="0">
                <a:hlinkClick r:id="rId3"/>
              </a:rPr>
              <a:t>https://sciencewal.com/65371-batch-normalization-theory-and-how-to-use-it-with-tensorflow-1892ca0173ad-74</a:t>
            </a:r>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401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Batch-Normalisierung</a:t>
            </a:r>
          </a:p>
          <a:p>
            <a:endParaRPr lang="de-DE" b="1" dirty="0"/>
          </a:p>
          <a:p>
            <a:r>
              <a:rPr lang="de-DE" dirty="0"/>
              <a:t>Zuvor haben das</a:t>
            </a:r>
            <a:r>
              <a:rPr lang="de-DE" baseline="0" dirty="0"/>
              <a:t> Problem der </a:t>
            </a:r>
            <a:r>
              <a:rPr lang="de-DE" baseline="0" dirty="0" err="1"/>
              <a:t>Vanishing</a:t>
            </a:r>
            <a:r>
              <a:rPr lang="de-DE" baseline="0" dirty="0"/>
              <a:t> und </a:t>
            </a:r>
            <a:r>
              <a:rPr lang="de-DE" baseline="0" dirty="0" err="1"/>
              <a:t>Exploding</a:t>
            </a:r>
            <a:r>
              <a:rPr lang="de-DE" baseline="0" dirty="0"/>
              <a:t> Gradienten kennen gelernt.</a:t>
            </a:r>
          </a:p>
          <a:p>
            <a:r>
              <a:rPr lang="de-DE" baseline="0" dirty="0"/>
              <a:t>Eine Möglichkeit diese Gefahr zu reduzieren ist die Wahl der richtigen Gewichtsinitialisierung mit geeigneter Aktivierungsfunktion.</a:t>
            </a:r>
          </a:p>
          <a:p>
            <a:r>
              <a:rPr lang="de-DE" baseline="0" dirty="0"/>
              <a:t>Eine Möglichkeit ist die He-Initialisierung mit ELU, oder eine Variante der ELU zu verwenden.</a:t>
            </a:r>
          </a:p>
          <a:p>
            <a:r>
              <a:rPr lang="de-DE" baseline="0" dirty="0"/>
              <a:t>Dies reduziert jedoch nur zu Beginn des Trainings die Gefahr, garantiert dies aber nicht während des Trainings.</a:t>
            </a:r>
          </a:p>
          <a:p>
            <a:r>
              <a:rPr lang="de-DE" baseline="0" dirty="0"/>
              <a:t>An dieser Stelle soll die Batch-Normalisierung vorgestellt werden, welche das Problem der </a:t>
            </a:r>
            <a:r>
              <a:rPr lang="de-DE" baseline="0" dirty="0" err="1"/>
              <a:t>Vanishing</a:t>
            </a:r>
            <a:r>
              <a:rPr lang="de-DE" baseline="0" dirty="0"/>
              <a:t> / </a:t>
            </a:r>
            <a:r>
              <a:rPr lang="de-DE" baseline="0" dirty="0" err="1"/>
              <a:t>Exploding</a:t>
            </a:r>
            <a:r>
              <a:rPr lang="de-DE" baseline="0" dirty="0"/>
              <a:t> </a:t>
            </a:r>
            <a:r>
              <a:rPr lang="de-DE" baseline="0" dirty="0" err="1"/>
              <a:t>Gradients</a:t>
            </a:r>
            <a:r>
              <a:rPr lang="de-DE" baseline="0" dirty="0"/>
              <a:t> auch während des Trainings stark  reduziert.</a:t>
            </a:r>
          </a:p>
          <a:p>
            <a:endParaRPr lang="de-DE" baseline="0" dirty="0"/>
          </a:p>
          <a:p>
            <a:r>
              <a:rPr lang="de-DE" baseline="0" dirty="0"/>
              <a:t>Ziel der Batch-Normalisierung ist es in jeder Schicht in jedem Trainingsschritt ungefähr gleichverteilte Eingaben zu erhalten.</a:t>
            </a:r>
          </a:p>
          <a:p>
            <a:r>
              <a:rPr lang="de-DE" baseline="0" dirty="0"/>
              <a:t>Dabei werden die Eingaben in jeder Schicht (vor oder nach der Aktivierung) normalisiert und skaliert.</a:t>
            </a:r>
          </a:p>
          <a:p>
            <a:r>
              <a:rPr lang="de-DE" baseline="0" dirty="0"/>
              <a:t>Die Vorgehensweise ist dabei die folgende:</a:t>
            </a:r>
          </a:p>
          <a:p>
            <a:pPr marL="220873" indent="-220873">
              <a:buAutoNum type="arabicParenR"/>
            </a:pPr>
            <a:r>
              <a:rPr lang="de-DE" baseline="0" dirty="0"/>
              <a:t>Der Mittelwert und die Varianz wird für jede Schicht berechnet.</a:t>
            </a:r>
          </a:p>
          <a:p>
            <a:pPr marL="220873" indent="-220873">
              <a:buAutoNum type="arabicParenR"/>
            </a:pPr>
            <a:r>
              <a:rPr lang="de-DE" baseline="0" dirty="0"/>
              <a:t>Die Eingaben werden mit der zuvor berechneten Statistik normalisiert</a:t>
            </a:r>
          </a:p>
          <a:p>
            <a:pPr marL="220873" indent="-220873">
              <a:buAutoNum type="arabicParenR"/>
            </a:pPr>
            <a:r>
              <a:rPr lang="de-DE" baseline="0" dirty="0"/>
              <a:t>Die Ausgabe wird skaliert</a:t>
            </a:r>
          </a:p>
          <a:p>
            <a:pPr marL="220873" indent="-220873">
              <a:buAutoNum type="arabicParenR"/>
            </a:pPr>
            <a:r>
              <a:rPr lang="de-DE" baseline="0" dirty="0"/>
              <a:t>Die neuen Parameter (2 pro Schicht) werden dabei während des Trainings zusammen mit den ursprünglichen Parametern gelernt</a:t>
            </a:r>
          </a:p>
          <a:p>
            <a:pPr marL="220873" indent="-220873">
              <a:buAutoNum type="arabicParenR"/>
            </a:pPr>
            <a:endParaRPr lang="de-DE" baseline="0" dirty="0"/>
          </a:p>
          <a:p>
            <a:r>
              <a:rPr lang="de-DE" baseline="0" dirty="0"/>
              <a:t>Der Batch-Normalisierungsalgorithmus</a:t>
            </a:r>
          </a:p>
          <a:p>
            <a:pPr marL="220873" indent="-220873">
              <a:buAutoNum type="arabicParenR"/>
            </a:pPr>
            <a:r>
              <a:rPr lang="de-DE" baseline="0" dirty="0"/>
              <a:t>\</a:t>
            </a:r>
            <a:r>
              <a:rPr lang="de-DE" baseline="0" dirty="0" err="1"/>
              <a:t>mu_b</a:t>
            </a:r>
            <a:r>
              <a:rPr lang="de-DE" baseline="0" dirty="0"/>
              <a:t> ist der Vektor der Eingabemittelwerte, ermittelt über die ganze Minibatch (ein Mittelwert pro Input)</a:t>
            </a:r>
          </a:p>
          <a:p>
            <a:pPr marL="220873" indent="-220873">
              <a:buAutoNum type="arabicParenR"/>
            </a:pPr>
            <a:r>
              <a:rPr lang="de-DE" baseline="0" dirty="0"/>
              <a:t>\</a:t>
            </a:r>
            <a:r>
              <a:rPr lang="de-DE" baseline="0" dirty="0" err="1"/>
              <a:t>sigma_b</a:t>
            </a:r>
            <a:r>
              <a:rPr lang="de-DE" baseline="0" dirty="0"/>
              <a:t> ist der Vektor der Standardabweichungen</a:t>
            </a:r>
          </a:p>
          <a:p>
            <a:pPr marL="220873" indent="-220873">
              <a:buAutoNum type="arabicParenR"/>
            </a:pPr>
            <a:r>
              <a:rPr lang="de-DE" baseline="0" dirty="0" err="1"/>
              <a:t>m_b</a:t>
            </a:r>
            <a:r>
              <a:rPr lang="de-DE" baseline="0" dirty="0"/>
              <a:t> ist die Anzahl der Instanzen pro Minibatch</a:t>
            </a:r>
          </a:p>
          <a:p>
            <a:pPr marL="220873" indent="-220873">
              <a:buAutoNum type="arabicParenR"/>
            </a:pPr>
            <a:r>
              <a:rPr lang="de-DE" baseline="0" dirty="0"/>
              <a:t>\hat{x}^(i) ist der Vektor der Nullzentrierten und Normalisierten Eingänge der Instanz i</a:t>
            </a:r>
          </a:p>
          <a:p>
            <a:pPr marL="220873" indent="-220873">
              <a:buAutoNum type="arabicParenR"/>
            </a:pPr>
            <a:r>
              <a:rPr lang="de-DE" baseline="0" dirty="0"/>
              <a:t>\</a:t>
            </a:r>
            <a:r>
              <a:rPr lang="de-DE" baseline="0" dirty="0" err="1"/>
              <a:t>gamma</a:t>
            </a:r>
            <a:r>
              <a:rPr lang="de-DE" baseline="0" dirty="0"/>
              <a:t> ist der Ausgangsskalierungsparameter der Schicht (ein Skalierungsparameter pro Eingang)</a:t>
            </a:r>
          </a:p>
          <a:p>
            <a:pPr marL="220873" indent="-220873">
              <a:buAutoNum type="arabicParenR"/>
            </a:pPr>
            <a:r>
              <a:rPr lang="de-DE" baseline="0" dirty="0"/>
              <a:t>\</a:t>
            </a:r>
            <a:r>
              <a:rPr lang="de-DE" baseline="0" dirty="0" err="1"/>
              <a:t>otimes</a:t>
            </a:r>
            <a:r>
              <a:rPr lang="de-DE" baseline="0" dirty="0"/>
              <a:t> </a:t>
            </a:r>
            <a:r>
              <a:rPr lang="de-DE" baseline="0" dirty="0" err="1"/>
              <a:t>representiert</a:t>
            </a:r>
            <a:r>
              <a:rPr lang="de-DE" baseline="0" dirty="0"/>
              <a:t> die elementweise Multiplikation (jeder Eingang wird mit dem jeweiligen Skalierungsparameter multipliziert)</a:t>
            </a:r>
          </a:p>
          <a:p>
            <a:pPr marL="220873" indent="-220873">
              <a:buAutoNum type="arabicParenR"/>
            </a:pPr>
            <a:r>
              <a:rPr lang="de-DE" baseline="0" dirty="0"/>
              <a:t>\</a:t>
            </a:r>
            <a:r>
              <a:rPr lang="de-DE" baseline="0" dirty="0" err="1"/>
              <a:t>beta</a:t>
            </a:r>
            <a:r>
              <a:rPr lang="de-DE" baseline="0" dirty="0"/>
              <a:t> ist der sogenannte Offset Parametervektor der Schicht (er besitzt ein Offset Parameter pro Eingang). Jeder Eingang wird dabei um den jeweiligen </a:t>
            </a:r>
            <a:r>
              <a:rPr lang="de-DE" baseline="0" dirty="0" err="1"/>
              <a:t>Shiftparameter</a:t>
            </a:r>
            <a:r>
              <a:rPr lang="de-DE" baseline="0" dirty="0"/>
              <a:t> verschoben(</a:t>
            </a:r>
            <a:r>
              <a:rPr lang="de-DE" baseline="0" dirty="0" err="1"/>
              <a:t>offset</a:t>
            </a:r>
            <a:r>
              <a:rPr lang="de-DE" baseline="0" dirty="0"/>
              <a:t>).</a:t>
            </a:r>
          </a:p>
          <a:p>
            <a:pPr marL="220873" indent="-220873">
              <a:buAutoNum type="arabicParenR"/>
            </a:pPr>
            <a:r>
              <a:rPr lang="de-DE" baseline="0" dirty="0"/>
              <a:t>\</a:t>
            </a:r>
            <a:r>
              <a:rPr lang="de-DE" baseline="0" dirty="0" err="1"/>
              <a:t>epsilon</a:t>
            </a:r>
            <a:r>
              <a:rPr lang="de-DE" baseline="0" dirty="0"/>
              <a:t> ist ein Glättungsterm um die </a:t>
            </a:r>
            <a:r>
              <a:rPr lang="de-DE" baseline="0" dirty="0" err="1"/>
              <a:t>Divion</a:t>
            </a:r>
            <a:r>
              <a:rPr lang="de-DE" baseline="0" dirty="0"/>
              <a:t> durch 0 zu vermeiden.</a:t>
            </a:r>
          </a:p>
          <a:p>
            <a:pPr marL="220873" indent="-220873">
              <a:buAutoNum type="arabicParenR"/>
            </a:pPr>
            <a:r>
              <a:rPr lang="de-DE" baseline="0" dirty="0"/>
              <a:t>\hat{z}^(i) ist die Ausgabe der BN-Operation. Es ist die skalierte und versetzte Version seiner Eingänge.</a:t>
            </a:r>
          </a:p>
          <a:p>
            <a:pPr marL="220873" indent="-220873">
              <a:buAutoNum type="arabicParenR"/>
            </a:pPr>
            <a:endParaRPr lang="de-DE" baseline="0" dirty="0"/>
          </a:p>
          <a:p>
            <a:r>
              <a:rPr lang="de-DE" baseline="0" dirty="0"/>
              <a:t>Was ist aber nun zur </a:t>
            </a:r>
            <a:r>
              <a:rPr lang="de-DE" baseline="0" dirty="0" err="1"/>
              <a:t>Testzeit</a:t>
            </a:r>
            <a:r>
              <a:rPr lang="de-DE" baseline="0" dirty="0"/>
              <a:t>?</a:t>
            </a:r>
          </a:p>
          <a:p>
            <a:r>
              <a:rPr lang="de-DE" baseline="0" dirty="0"/>
              <a:t>Diese Statistiken zu berechnen für einzelne Testinstanzen wäre unzuverlässig.</a:t>
            </a:r>
          </a:p>
          <a:p>
            <a:r>
              <a:rPr lang="de-DE" baseline="0" dirty="0"/>
              <a:t>Die meisten BN Implementierungen berechnen die </a:t>
            </a:r>
            <a:r>
              <a:rPr lang="de-DE" baseline="0" dirty="0" err="1"/>
              <a:t>finallen</a:t>
            </a:r>
            <a:r>
              <a:rPr lang="de-DE" baseline="0" dirty="0"/>
              <a:t> Statistiken als gleitenden Mittelwert der Eingaben der Schichtmittelwerte und Standardabweichungen während des Trainings.</a:t>
            </a:r>
          </a:p>
          <a:p>
            <a:r>
              <a:rPr lang="de-DE" baseline="0" dirty="0"/>
              <a:t>Diese Implementierung nutzt auch </a:t>
            </a:r>
            <a:r>
              <a:rPr lang="de-DE" baseline="0" dirty="0" err="1"/>
              <a:t>Keras</a:t>
            </a:r>
            <a:r>
              <a:rPr lang="de-DE" baseline="0" dirty="0"/>
              <a:t> wenn eine Batch-Normalisierungsschicht verwendet wird.</a:t>
            </a:r>
          </a:p>
          <a:p>
            <a:r>
              <a:rPr lang="de-DE" baseline="0" dirty="0"/>
              <a:t>Zusammengefasst werden vier Parametervektoren während des Trainings gelernt:</a:t>
            </a:r>
          </a:p>
          <a:p>
            <a:r>
              <a:rPr lang="de-DE" baseline="0" dirty="0"/>
              <a:t>\</a:t>
            </a:r>
            <a:r>
              <a:rPr lang="de-DE" baseline="0" dirty="0" err="1"/>
              <a:t>gamma</a:t>
            </a:r>
            <a:endParaRPr lang="de-DE" baseline="0" dirty="0"/>
          </a:p>
          <a:p>
            <a:r>
              <a:rPr lang="de-DE" baseline="0" dirty="0"/>
              <a:t>\</a:t>
            </a:r>
            <a:r>
              <a:rPr lang="de-DE" baseline="0" dirty="0" err="1"/>
              <a:t>beta</a:t>
            </a:r>
            <a:endParaRPr lang="de-DE" baseline="0" dirty="0"/>
          </a:p>
          <a:p>
            <a:r>
              <a:rPr lang="de-DE" baseline="0" dirty="0"/>
              <a:t>\</a:t>
            </a:r>
            <a:r>
              <a:rPr lang="de-DE" baseline="0" dirty="0" err="1"/>
              <a:t>mu</a:t>
            </a:r>
            <a:endParaRPr lang="de-DE" baseline="0" dirty="0"/>
          </a:p>
          <a:p>
            <a:r>
              <a:rPr lang="de-DE" baseline="0" dirty="0"/>
              <a:t>\</a:t>
            </a:r>
            <a:r>
              <a:rPr lang="de-DE" baseline="0" dirty="0" err="1"/>
              <a:t>sigma</a:t>
            </a:r>
            <a:endParaRPr lang="de-DE" baseline="0" dirty="0"/>
          </a:p>
          <a:p>
            <a:endParaRPr lang="de-DE" baseline="0" dirty="0"/>
          </a:p>
          <a:p>
            <a:r>
              <a:rPr lang="de-DE" baseline="0" dirty="0"/>
              <a:t>Merke: \</a:t>
            </a:r>
            <a:r>
              <a:rPr lang="de-DE" baseline="0" dirty="0" err="1"/>
              <a:t>mu</a:t>
            </a:r>
            <a:r>
              <a:rPr lang="de-DE" baseline="0" dirty="0"/>
              <a:t> und \</a:t>
            </a:r>
            <a:r>
              <a:rPr lang="de-DE" baseline="0" dirty="0" err="1"/>
              <a:t>sigma</a:t>
            </a:r>
            <a:r>
              <a:rPr lang="de-DE" baseline="0" dirty="0"/>
              <a:t> werden während des Trainings gelernt aber erst nachdem Training angewendet.</a:t>
            </a:r>
          </a:p>
          <a:p>
            <a:endParaRPr lang="de-DE" baseline="0" dirty="0"/>
          </a:p>
          <a:p>
            <a:r>
              <a:rPr lang="de-DE" baseline="0" dirty="0"/>
              <a:t>Die Batch-Normalisierung verbessert Signifikant </a:t>
            </a:r>
          </a:p>
          <a:p>
            <a:r>
              <a:rPr lang="de-DE" baseline="0" dirty="0"/>
              <a:t>-   Multibildklassifizierung (bei </a:t>
            </a:r>
            <a:r>
              <a:rPr lang="de-DE" baseline="0" dirty="0" err="1"/>
              <a:t>ImageNet</a:t>
            </a:r>
            <a:r>
              <a:rPr lang="de-DE" baseline="0" dirty="0"/>
              <a:t>, </a:t>
            </a:r>
            <a:r>
              <a:rPr lang="de-DE" baseline="0" dirty="0" err="1"/>
              <a:t>einr</a:t>
            </a:r>
            <a:r>
              <a:rPr lang="de-DE" baseline="0" dirty="0"/>
              <a:t> großen Multibildklassendatenbank)</a:t>
            </a:r>
          </a:p>
          <a:p>
            <a:r>
              <a:rPr lang="de-DE" baseline="0" dirty="0"/>
              <a:t>-   Das Problem der </a:t>
            </a:r>
            <a:r>
              <a:rPr lang="de-DE" baseline="0" dirty="0" err="1"/>
              <a:t>Vanishing</a:t>
            </a:r>
            <a:r>
              <a:rPr lang="de-DE" baseline="0" dirty="0"/>
              <a:t> und </a:t>
            </a:r>
            <a:r>
              <a:rPr lang="de-DE" baseline="0" dirty="0" err="1"/>
              <a:t>Exploding</a:t>
            </a:r>
            <a:r>
              <a:rPr lang="de-DE" baseline="0" dirty="0"/>
              <a:t> Gradienten, </a:t>
            </a:r>
            <a:r>
              <a:rPr lang="de-DE" baseline="0" dirty="0" err="1"/>
              <a:t>soweitgehend</a:t>
            </a:r>
            <a:r>
              <a:rPr lang="de-DE" baseline="0" dirty="0"/>
              <a:t>, dass sogar sättigende Aktivierungsfunktionen verwendet werden können</a:t>
            </a:r>
          </a:p>
          <a:p>
            <a:pPr marL="165655" indent="-165655">
              <a:buFontTx/>
              <a:buChar char="-"/>
            </a:pPr>
            <a:r>
              <a:rPr lang="de-DE" baseline="0" dirty="0"/>
              <a:t>Verbessert Netzte dahingehend, dass diese weniger sensitiv für Gewichtsinitialisierungen werden</a:t>
            </a:r>
          </a:p>
          <a:p>
            <a:pPr marL="165655" indent="-165655">
              <a:buFontTx/>
              <a:buChar char="-"/>
            </a:pPr>
            <a:r>
              <a:rPr lang="de-DE" baseline="0" dirty="0"/>
              <a:t>Steigert den Lernprozess</a:t>
            </a:r>
          </a:p>
          <a:p>
            <a:pPr marL="165655" indent="-165655">
              <a:buFontTx/>
              <a:buChar char="-"/>
            </a:pPr>
            <a:r>
              <a:rPr lang="de-DE" baseline="0" dirty="0"/>
              <a:t>Wirkt als </a:t>
            </a:r>
            <a:r>
              <a:rPr lang="de-DE" baseline="0" dirty="0" err="1"/>
              <a:t>Regularizer</a:t>
            </a:r>
            <a:r>
              <a:rPr lang="de-DE" baseline="0" dirty="0"/>
              <a:t> – worauf wir als nächstes zusprechen kommen</a:t>
            </a:r>
          </a:p>
          <a:p>
            <a:pPr marL="165655" indent="-165655">
              <a:buFontTx/>
              <a:buChar char="-"/>
            </a:pPr>
            <a:endParaRPr lang="de-DE" baseline="0" dirty="0"/>
          </a:p>
          <a:p>
            <a:r>
              <a:rPr lang="de-DE" b="1" baseline="0" dirty="0"/>
              <a:t>Nachteile</a:t>
            </a:r>
          </a:p>
          <a:p>
            <a:r>
              <a:rPr lang="de-DE" baseline="0" dirty="0"/>
              <a:t>Das Netz wird durch Batch-Normalisierung komplexer.</a:t>
            </a:r>
          </a:p>
          <a:p>
            <a:r>
              <a:rPr lang="de-DE" baseline="0" dirty="0"/>
              <a:t>Die Berechnung von Vorhersagen zur Laufzeit werden aufgrund der Extra-Berechnungen zur jeder Schicht langsamer.</a:t>
            </a:r>
          </a:p>
          <a:p>
            <a:r>
              <a:rPr lang="de-DE" baseline="0" dirty="0"/>
              <a:t>Dies kann dadurch vermieden werden, indem man die BN-Schicht mit der vorherigen Schicht nach dem Training zusammenführt.</a:t>
            </a:r>
          </a:p>
          <a:p>
            <a:endParaRPr lang="de-DE" baseline="0" dirty="0"/>
          </a:p>
          <a:p>
            <a:r>
              <a:rPr lang="de-DE" b="1" baseline="0" dirty="0"/>
              <a:t>Bild</a:t>
            </a:r>
          </a:p>
          <a:p>
            <a:r>
              <a:rPr lang="de-DE" baseline="0" dirty="0"/>
              <a:t>Das Bild zur rechten zeigt ein </a:t>
            </a:r>
            <a:r>
              <a:rPr lang="de-DE" baseline="0" dirty="0" err="1"/>
              <a:t>Fully-Connected</a:t>
            </a:r>
            <a:r>
              <a:rPr lang="de-DE" baseline="0" dirty="0"/>
              <a:t> neuronales Netzwerk, indem alle Neuronen benachbarter Schichten miteinander verbunden sind.</a:t>
            </a:r>
          </a:p>
          <a:p>
            <a:r>
              <a:rPr lang="de-DE" baseline="0" dirty="0"/>
              <a:t>Diese Form ist die häufigste bei den künstlichen neuronalen Netzen.</a:t>
            </a:r>
          </a:p>
          <a:p>
            <a:r>
              <a:rPr lang="de-DE" baseline="0" dirty="0"/>
              <a:t>Zudem sehen wir, dass zwischen den versteckten Schichten eine Batch-Normalisierungsschicht eingefügt ist.</a:t>
            </a:r>
          </a:p>
          <a:p>
            <a:r>
              <a:rPr lang="de-DE" baseline="0" dirty="0"/>
              <a:t>Diese normalisieren die Ausgänge der vorherigen Schicht.</a:t>
            </a:r>
          </a:p>
          <a:p>
            <a:pPr marL="220873" indent="-220873">
              <a:buAutoNum type="arabicParenR"/>
            </a:pPr>
            <a:endParaRPr lang="de-DE" baseline="0" dirty="0"/>
          </a:p>
          <a:p>
            <a:pPr marL="220873" indent="-220873">
              <a:buAutoNum type="arabicParenR"/>
            </a:pPr>
            <a:endParaRPr lang="de-DE" baseline="0" dirty="0"/>
          </a:p>
          <a:p>
            <a:pPr marL="0" indent="0">
              <a:buNone/>
            </a:pPr>
            <a:r>
              <a:rPr lang="de-DE" b="1" baseline="0" dirty="0" err="1"/>
              <a:t>Covariance</a:t>
            </a:r>
            <a:r>
              <a:rPr lang="de-DE" b="1" baseline="0" dirty="0"/>
              <a:t> </a:t>
            </a:r>
            <a:r>
              <a:rPr lang="de-DE" b="1" baseline="0" dirty="0" err="1"/>
              <a:t>Shift</a:t>
            </a:r>
            <a:endParaRPr lang="de-DE" b="1" baseline="0" dirty="0"/>
          </a:p>
          <a:p>
            <a:pPr marL="0" indent="0">
              <a:buNone/>
            </a:pPr>
            <a:r>
              <a:rPr lang="en-US" baseline="0" dirty="0"/>
              <a:t>Let’s try answering this by an example.</a:t>
            </a:r>
          </a:p>
          <a:p>
            <a:pPr marL="0" indent="0">
              <a:buNone/>
            </a:pPr>
            <a:endParaRPr lang="en-US" baseline="0" dirty="0"/>
          </a:p>
          <a:p>
            <a:pPr marL="0" indent="0">
              <a:buNone/>
            </a:pPr>
            <a:r>
              <a:rPr lang="en-US" baseline="0" dirty="0"/>
              <a:t>If you are building a neural network (or any other classifier for that matter), and if you train your classifier by showing examples of all black cats, then the performance of that classifier will not be so great when it is presented with pictures of non-black cats.</a:t>
            </a:r>
          </a:p>
          <a:p>
            <a:pPr marL="0" indent="0">
              <a:buNone/>
            </a:pPr>
            <a:endParaRPr lang="en-US" baseline="0" dirty="0"/>
          </a:p>
          <a:p>
            <a:pPr marL="0" indent="0">
              <a:buNone/>
            </a:pPr>
            <a:r>
              <a:rPr lang="en-US" baseline="0" dirty="0"/>
              <a:t>The reason is that the distribution of the pixel intensity vector has shifted considerably. And this will be true even if the original nonlinear decision boundary remains unchanged between the positive and negative examples.</a:t>
            </a:r>
          </a:p>
          <a:p>
            <a:pPr marL="0" indent="0">
              <a:buNone/>
            </a:pPr>
            <a:endParaRPr lang="de-DE" baseline="0" dirty="0"/>
          </a:p>
          <a:p>
            <a:r>
              <a:rPr lang="de-DE" b="1" baseline="0" dirty="0"/>
              <a:t>Quellen</a:t>
            </a:r>
          </a:p>
          <a:p>
            <a:r>
              <a:rPr lang="de-DE" dirty="0">
                <a:hlinkClick r:id="rId3"/>
              </a:rPr>
              <a:t>https://sciencewal.com/65371-batch-normalization-theory-and-how-to-use-it-with-tensorflow-1892ca0173ad-74</a:t>
            </a:r>
            <a:endParaRPr lang="de-DE"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81235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Batch-Normalisierung und Dropout in </a:t>
            </a:r>
            <a:r>
              <a:rPr lang="de-DE" sz="1000" b="1" dirty="0" err="1"/>
              <a:t>Keras</a:t>
            </a:r>
            <a:endParaRPr lang="de-DE" sz="1000" b="1" dirty="0"/>
          </a:p>
          <a:p>
            <a:endParaRPr lang="de-DE" baseline="0" dirty="0"/>
          </a:p>
          <a:p>
            <a:r>
              <a:rPr lang="de-DE" b="0" baseline="0" dirty="0"/>
              <a:t>Da wir eine Vielzahl an Methoden kennen gelernt haben künstliche neuronale Netze zu definieren,+</a:t>
            </a:r>
          </a:p>
          <a:p>
            <a:r>
              <a:rPr lang="de-DE" b="0" baseline="0" dirty="0"/>
              <a:t>soll an dieser Stelle nochmal ein weiteres Beispiel mit einer Batch-Normalisierung- und </a:t>
            </a:r>
            <a:r>
              <a:rPr lang="de-DE" b="0" baseline="0" dirty="0" err="1"/>
              <a:t>Dropoutschicht</a:t>
            </a:r>
            <a:r>
              <a:rPr lang="de-DE" b="0" baseline="0" dirty="0"/>
              <a:t> gezeigt werden bevor wir mit dem nächsten Kapitel fortfahren.</a:t>
            </a:r>
          </a:p>
          <a:p>
            <a:r>
              <a:rPr lang="de-DE" b="0" baseline="0" dirty="0"/>
              <a:t>An dieser Stelle soll ausdrücklich erwähnt werden dass es zu Performance-Anomalien kommt wenn beide miteinander kombiniert werden (mehr dazu auf </a:t>
            </a:r>
            <a:r>
              <a:rPr lang="de-DE" dirty="0">
                <a:hlinkClick r:id="rId3"/>
              </a:rPr>
              <a:t>https://arxiv.org/abs/1801.05134</a:t>
            </a:r>
            <a:r>
              <a:rPr lang="de-DE" dirty="0"/>
              <a:t>).</a:t>
            </a:r>
          </a:p>
          <a:p>
            <a:endParaRPr lang="de-DE" b="0" baseline="0" dirty="0"/>
          </a:p>
          <a:p>
            <a:pPr marL="220873" indent="-220873">
              <a:buAutoNum type="arabicPeriod"/>
            </a:pPr>
            <a:r>
              <a:rPr lang="de-DE" b="0" baseline="0" dirty="0"/>
              <a:t>Zeigt die Implementierung der Batch-Normalisierung</a:t>
            </a:r>
            <a:br>
              <a:rPr lang="de-DE" b="0" baseline="0" dirty="0"/>
            </a:br>
            <a:r>
              <a:rPr lang="de-DE" b="0" baseline="0" dirty="0"/>
              <a:t>Dabei wird einfach eine BN-Schicht vor oder nach der Aktivierungsfunktion jeder versteckten Schicht hinzugefügt.</a:t>
            </a:r>
            <a:br>
              <a:rPr lang="de-DE" b="0" baseline="0" dirty="0"/>
            </a:br>
            <a:r>
              <a:rPr lang="de-DE" b="0" baseline="0" dirty="0"/>
              <a:t>Zudem kann optional eine BN-Schicht als erste Schicht des Modells (nach </a:t>
            </a:r>
            <a:r>
              <a:rPr lang="de-DE" b="0" baseline="0" dirty="0" err="1"/>
              <a:t>flatten</a:t>
            </a:r>
            <a:r>
              <a:rPr lang="de-DE" b="0" baseline="0" dirty="0"/>
              <a:t>) hinzugefügt werden um die Eingabe zu Standardisieren.</a:t>
            </a:r>
            <a:br>
              <a:rPr lang="de-DE" b="0" baseline="0" dirty="0"/>
            </a:br>
            <a:r>
              <a:rPr lang="de-DE" b="0" baseline="0" dirty="0"/>
              <a:t>Als Aktivierungsfunktion wird die ELU-Funktion verwendet und die Gewichte der versteckten Schichten werden mit der HE-Normal Methode </a:t>
            </a:r>
            <a:r>
              <a:rPr lang="de-DE" b="0" baseline="0" dirty="0" err="1"/>
              <a:t>initializiert</a:t>
            </a:r>
            <a:r>
              <a:rPr lang="de-DE" b="0" baseline="0" dirty="0"/>
              <a:t>.</a:t>
            </a:r>
          </a:p>
          <a:p>
            <a:pPr marL="220873" indent="-220873">
              <a:buAutoNum type="arabicPeriod"/>
            </a:pPr>
            <a:r>
              <a:rPr lang="de-DE" b="0" baseline="0" dirty="0"/>
              <a:t>Als zweites Beispiel wird die </a:t>
            </a:r>
            <a:r>
              <a:rPr lang="de-DE" b="0" baseline="0" dirty="0" err="1"/>
              <a:t>Regularisierungsmethode</a:t>
            </a:r>
            <a:r>
              <a:rPr lang="de-DE" b="0" baseline="0" dirty="0"/>
              <a:t> Dropout gezeigt.</a:t>
            </a:r>
            <a:br>
              <a:rPr lang="de-DE" b="0" baseline="0" dirty="0"/>
            </a:br>
            <a:r>
              <a:rPr lang="de-DE" b="0" baseline="0" dirty="0"/>
              <a:t>In </a:t>
            </a:r>
            <a:r>
              <a:rPr lang="de-DE" b="0" baseline="0" dirty="0" err="1"/>
              <a:t>Keras</a:t>
            </a:r>
            <a:r>
              <a:rPr lang="de-DE" b="0" baseline="0" dirty="0"/>
              <a:t> wird Dropout über eine </a:t>
            </a:r>
            <a:r>
              <a:rPr lang="de-DE" b="0" baseline="0" dirty="0" err="1"/>
              <a:t>keras.layers.Dropout</a:t>
            </a:r>
            <a:r>
              <a:rPr lang="de-DE" b="0" baseline="0" dirty="0"/>
              <a:t> Schicht hinzugefügt.</a:t>
            </a:r>
            <a:br>
              <a:rPr lang="de-DE" b="0" baseline="0" dirty="0"/>
            </a:br>
            <a:r>
              <a:rPr lang="de-DE" b="0" baseline="0" dirty="0"/>
              <a:t>Im folgendem Beispiel wird eine Dropout-Schicht vor jeder </a:t>
            </a:r>
            <a:r>
              <a:rPr lang="de-DE" b="0" baseline="0" dirty="0" err="1"/>
              <a:t>Dense</a:t>
            </a:r>
            <a:r>
              <a:rPr lang="de-DE" b="0" baseline="0" dirty="0"/>
              <a:t>-Schicht hinzugefügt mit einer Dropout-Rate von 20%.</a:t>
            </a:r>
            <a:br>
              <a:rPr lang="de-DE" b="0" baseline="0" dirty="0"/>
            </a:br>
            <a:r>
              <a:rPr lang="de-DE" b="0" baseline="0" dirty="0" err="1"/>
              <a:t>Keras</a:t>
            </a:r>
            <a:r>
              <a:rPr lang="de-DE" b="0" baseline="0" dirty="0"/>
              <a:t> deaktiviert das Dropout für die Auswertung und der Vorhersage des Modells automatisch.</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664144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err="1"/>
              <a:t>Deep</a:t>
            </a:r>
            <a:r>
              <a:rPr lang="de-DE" b="1" dirty="0"/>
              <a:t> Learning</a:t>
            </a:r>
            <a:br>
              <a:rPr lang="de-DE" b="1" dirty="0"/>
            </a:br>
            <a:r>
              <a:rPr lang="de-DE" b="1" dirty="0"/>
              <a:t>Ausblick</a:t>
            </a:r>
          </a:p>
          <a:p>
            <a:pPr defTabSz="883493">
              <a:defRPr/>
            </a:pPr>
            <a:endParaRPr lang="de-DE" dirty="0"/>
          </a:p>
          <a:p>
            <a:pPr defTabSz="883493">
              <a:defRPr/>
            </a:pPr>
            <a:r>
              <a:rPr lang="de-DE" dirty="0"/>
              <a:t>Die </a:t>
            </a:r>
            <a:r>
              <a:rPr lang="de-DE" dirty="0" err="1"/>
              <a:t>Deep</a:t>
            </a:r>
            <a:r>
              <a:rPr lang="de-DE" dirty="0"/>
              <a:t> Learning Präsentation (für die </a:t>
            </a:r>
            <a:r>
              <a:rPr lang="de-DE" dirty="0" err="1"/>
              <a:t>tepcon</a:t>
            </a:r>
            <a:r>
              <a:rPr lang="de-DE" dirty="0"/>
              <a:t> GmbH) lässt sich in die folgende fünf Kapitel unterteilen:</a:t>
            </a:r>
            <a:br>
              <a:rPr lang="de-DE" dirty="0"/>
            </a:br>
            <a:endParaRPr lang="de-DE" dirty="0"/>
          </a:p>
          <a:p>
            <a:pPr marL="220873" indent="-220873" defTabSz="883493">
              <a:buFont typeface="+mj-lt"/>
              <a:buAutoNum type="arabicPeriod"/>
              <a:defRPr/>
            </a:pPr>
            <a:r>
              <a:rPr lang="de-DE" dirty="0"/>
              <a:t>Zunächst soll eine kurze Einführung in verschiedene Begriffe im Zusammenhang mit künstlicher Intelligenz geben.</a:t>
            </a:r>
            <a:br>
              <a:rPr lang="de-DE" dirty="0"/>
            </a:br>
            <a:r>
              <a:rPr lang="de-DE" dirty="0"/>
              <a:t>Einige dieser Begriffe zählen zu den Wörtern bei dem der Gebrauch dieser Wörter in den letzten Jahren stark angestiegen ist.</a:t>
            </a:r>
          </a:p>
          <a:p>
            <a:pPr marL="220873" indent="-220873" defTabSz="883493">
              <a:buFont typeface="+mj-lt"/>
              <a:buAutoNum type="arabicPeriod"/>
              <a:defRPr/>
            </a:pPr>
            <a:r>
              <a:rPr lang="de-DE" dirty="0"/>
              <a:t>Anschließend führen wir die künstlichen neuronale Netze.</a:t>
            </a:r>
            <a:br>
              <a:rPr lang="de-DE" dirty="0"/>
            </a:br>
            <a:r>
              <a:rPr lang="de-DE" dirty="0"/>
              <a:t>Hier betrachten wir zunächst biologische und die künstliche Neuronen und erweitern das Konzept dann auf das </a:t>
            </a:r>
            <a:r>
              <a:rPr lang="de-DE" dirty="0" err="1"/>
              <a:t>Multilayer-Perzeptron</a:t>
            </a:r>
            <a:r>
              <a:rPr lang="de-DE" dirty="0"/>
              <a:t>.</a:t>
            </a:r>
            <a:br>
              <a:rPr lang="de-DE" dirty="0"/>
            </a:br>
            <a:r>
              <a:rPr lang="de-DE" dirty="0"/>
              <a:t>Anschließend schauen wir uns an wie so ein künstliches neuronales Netz trainiert wird.</a:t>
            </a:r>
            <a:br>
              <a:rPr lang="de-DE" dirty="0"/>
            </a:br>
            <a:r>
              <a:rPr lang="de-DE" dirty="0"/>
              <a:t>Es werden zudem einige </a:t>
            </a:r>
            <a:r>
              <a:rPr lang="de-DE" dirty="0" err="1"/>
              <a:t>Regularisierungstechniken</a:t>
            </a:r>
            <a:r>
              <a:rPr lang="de-DE" dirty="0"/>
              <a:t> und verschiedene </a:t>
            </a:r>
            <a:r>
              <a:rPr lang="de-DE" dirty="0" err="1"/>
              <a:t>Optimizer</a:t>
            </a:r>
            <a:r>
              <a:rPr lang="de-DE" dirty="0"/>
              <a:t> vorgestellt.</a:t>
            </a:r>
            <a:br>
              <a:rPr lang="de-DE" dirty="0"/>
            </a:br>
            <a:r>
              <a:rPr lang="de-DE" dirty="0"/>
              <a:t>Das Kapitel wird dann mit einer </a:t>
            </a:r>
            <a:r>
              <a:rPr lang="de-DE" dirty="0" err="1"/>
              <a:t>Keras</a:t>
            </a:r>
            <a:r>
              <a:rPr lang="de-DE" dirty="0"/>
              <a:t>-Beispielimplementierung abgeschlossen.</a:t>
            </a:r>
          </a:p>
          <a:p>
            <a:pPr marL="220873" indent="-220873" defTabSz="883493">
              <a:buFont typeface="+mj-lt"/>
              <a:buAutoNum type="arabicPeriod"/>
              <a:defRPr/>
            </a:pPr>
            <a:r>
              <a:rPr lang="de-DE" dirty="0"/>
              <a:t>Im dritten Kapitel werden die </a:t>
            </a:r>
            <a:r>
              <a:rPr lang="de-DE" dirty="0" err="1"/>
              <a:t>Convolutional</a:t>
            </a:r>
            <a:r>
              <a:rPr lang="de-DE" dirty="0"/>
              <a:t> neuronalen Netzen vorgestellt.</a:t>
            </a:r>
            <a:br>
              <a:rPr lang="de-DE" dirty="0"/>
            </a:br>
            <a:r>
              <a:rPr lang="de-DE" dirty="0"/>
              <a:t>Diese bilden die Grundlage für die erfolgreiche Bild-, Audio- und Videoverarbeitung und sind dem visuellen Cortex nachempfunden.</a:t>
            </a:r>
            <a:br>
              <a:rPr lang="de-DE" dirty="0"/>
            </a:br>
            <a:r>
              <a:rPr lang="de-DE" dirty="0"/>
              <a:t>Wir sprechen hier über den Aufbau der CNNs und ein Beispielnetz soll vorgestellt werden.</a:t>
            </a:r>
            <a:br>
              <a:rPr lang="de-DE" dirty="0"/>
            </a:br>
            <a:r>
              <a:rPr lang="de-DE" dirty="0"/>
              <a:t>Dieses Kapitel wird auch wieder mit einer </a:t>
            </a:r>
            <a:r>
              <a:rPr lang="de-DE" dirty="0" err="1"/>
              <a:t>Keras</a:t>
            </a:r>
            <a:r>
              <a:rPr lang="de-DE" dirty="0"/>
              <a:t> Implementierung eines Beispielcodes abgeschlossen.</a:t>
            </a:r>
          </a:p>
          <a:p>
            <a:pPr marL="220873" indent="-220873" defTabSz="883493">
              <a:buFont typeface="+mj-lt"/>
              <a:buAutoNum type="arabicPeriod"/>
              <a:defRPr/>
            </a:pPr>
            <a:r>
              <a:rPr lang="de-DE" sz="1000" dirty="0"/>
              <a:t>Im vierten Kapitel soll die letzte Form von neuronalen Netzen – die sogenannten </a:t>
            </a:r>
            <a:r>
              <a:rPr lang="de-DE" sz="1000" dirty="0" err="1"/>
              <a:t>Recurrent</a:t>
            </a:r>
            <a:r>
              <a:rPr lang="de-DE" sz="1000" dirty="0"/>
              <a:t> neuronale Netze vorgestellt werden.</a:t>
            </a:r>
            <a:br>
              <a:rPr lang="de-DE" sz="1000" dirty="0"/>
            </a:br>
            <a:r>
              <a:rPr lang="de-DE" sz="1000" dirty="0"/>
              <a:t>Diese sind insbesondere in der Verarbeitung von Datensequenzen erfolgreich.</a:t>
            </a:r>
            <a:br>
              <a:rPr lang="de-DE" sz="1000" dirty="0"/>
            </a:br>
            <a:r>
              <a:rPr lang="de-DE" sz="1000" dirty="0"/>
              <a:t>Zudem soll die Long Short-Term </a:t>
            </a:r>
            <a:r>
              <a:rPr lang="de-DE" sz="1000" dirty="0" err="1"/>
              <a:t>Memories</a:t>
            </a:r>
            <a:r>
              <a:rPr lang="de-DE" sz="1000" dirty="0"/>
              <a:t> kurz LSTMs vorgestellt werden.</a:t>
            </a:r>
            <a:br>
              <a:rPr lang="de-DE" sz="1000" dirty="0"/>
            </a:br>
            <a:r>
              <a:rPr lang="de-DE" sz="1000" dirty="0"/>
              <a:t>Dieses Kapitel wird auch wieder mit einer </a:t>
            </a:r>
            <a:r>
              <a:rPr lang="de-DE" sz="1000" dirty="0" err="1"/>
              <a:t>Keras</a:t>
            </a:r>
            <a:r>
              <a:rPr lang="de-DE" sz="1000" dirty="0"/>
              <a:t> Implementierung eines Beispielcodes abgeschlossen.</a:t>
            </a:r>
          </a:p>
          <a:p>
            <a:pPr marL="220873" indent="-220873" defTabSz="883493">
              <a:buFont typeface="+mj-lt"/>
              <a:buAutoNum type="arabicPeriod"/>
              <a:defRPr/>
            </a:pPr>
            <a:r>
              <a:rPr lang="de-DE" sz="1000" dirty="0"/>
              <a:t>Im letzten Kapitel sprechen wir über eine Form der Data Augmentation.</a:t>
            </a:r>
            <a:br>
              <a:rPr lang="de-DE" sz="1000" dirty="0"/>
            </a:br>
            <a:r>
              <a:rPr lang="de-DE" sz="1000" dirty="0"/>
              <a:t>Hier wollen wir eine Möglichkeit vorstellen wie viele Datensequenzen aus wenig Daten durch Überlapp gewonnen werden können.</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54</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479146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Optimizers I</a:t>
                </a:r>
                <a:endParaRPr lang="de-DE" b="1" dirty="0"/>
              </a:p>
              <a:p>
                <a:endParaRPr lang="de-DE" dirty="0"/>
              </a:p>
              <a:p>
                <a:r>
                  <a:rPr lang="en-US" dirty="0"/>
                  <a:t>The training of large Deep Neural Networks can be very slow.
In order to speed up the training, we have already learned about various initialization methods, activation functions and batch normalization.
Another acceleration boost is obtained through better optimizers.
But not only faster training can be achieved with a better optimizer, but also problems such as local minima or saddle points of the cost function can be bypassed by a more suitable choice of optimizer.
(The following formulas are all written in vectorized form)
</a:t>
                </a:r>
                <a:endParaRPr lang="de-DE" baseline="0" dirty="0"/>
              </a:p>
              <a:p>
                <a:endParaRPr lang="de-DE" baseline="0" dirty="0"/>
              </a:p>
              <a:p>
                <a:r>
                  <a:rPr lang="de-DE" b="1" baseline="0" dirty="0" err="1"/>
                  <a:t>Vanilla</a:t>
                </a:r>
                <a:r>
                  <a:rPr lang="de-DE" b="1" baseline="0" dirty="0"/>
                  <a:t> SGD </a:t>
                </a:r>
                <a:r>
                  <a:rPr lang="de-DE" b="1" baseline="0" dirty="0" err="1"/>
                  <a:t>Momentum</a:t>
                </a:r>
                <a:endParaRPr lang="de-DE" b="1" baseline="0" dirty="0"/>
              </a:p>
              <a:p>
                <a:r>
                  <a:rPr lang="en-US" baseline="0" dirty="0"/>
                  <a:t>We remember the Stochastic Gradient Descent optimization.
One problem of the SGD was that SGD oscillates in particular around the minimum</a:t>
                </a:r>
                <a:r>
                  <a:rPr lang="de-DE" baseline="0" dirty="0"/>
                  <a:t>.</a:t>
                </a:r>
              </a:p>
              <a:p>
                <a:endParaRPr lang="de-DE" dirty="0"/>
              </a:p>
              <a:p>
                <a:r>
                  <a:rPr lang="de-DE" b="1" dirty="0"/>
                  <a:t>SGD </a:t>
                </a:r>
                <a:r>
                  <a:rPr lang="de-DE" b="1" dirty="0" err="1"/>
                  <a:t>Momentum</a:t>
                </a:r>
                <a:r>
                  <a:rPr lang="de-DE" b="1" dirty="0"/>
                  <a:t> </a:t>
                </a:r>
              </a:p>
              <a:p>
                <a:r>
                  <a:rPr lang="en-US" dirty="0"/>
                  <a:t>The Momentum Optimizer extends the approach of the gradient method.
While the standard gradient method per iteration step always descends in the opposite direction of the local gradient, the Momentum Optimizer takes into account the gradients of the previous iterations, accumulates them to the local gradient and stores the result in the so-called moment vector (m). Comparable to a ball that accelerates per iteration the more it goes downhill.
SGD Momentum helps SGD navigate the relevant direction while reducing oscillation.
</a:t>
                </a:r>
                <a:endParaRPr lang="de-DE" dirty="0"/>
              </a:p>
              <a:p>
                <a:r>
                  <a:rPr lang="de-DE" b="1" dirty="0" err="1"/>
                  <a:t>Nesterov</a:t>
                </a:r>
                <a:r>
                  <a:rPr lang="de-DE" b="1" dirty="0"/>
                  <a:t> </a:t>
                </a:r>
                <a:r>
                  <a:rPr lang="de-DE" b="1" dirty="0" err="1"/>
                  <a:t>Accelerated</a:t>
                </a:r>
                <a:r>
                  <a:rPr lang="de-DE" b="1" dirty="0"/>
                  <a:t> Gradient (NAG)</a:t>
                </a:r>
              </a:p>
              <a:p>
                <a:r>
                  <a:rPr lang="en-US" baseline="0" dirty="0"/>
                  <a:t>NAG is a variation of Momentum Optimization, which is almost always faster than the usual Vanilla Momentum Optimization.
In this case, the gradient is not measured at the local position, but a little further ahead at the value of the gradient.
This trick usually works because the momentum vector usually points in the right direction, i.e. in the direction of the optimum.
NAG thus achieves the optimum faster.
These small improvements add up and NAG is in the end significantly faster than the regular Momentum optimization. In addition, it should be noted that when the pulse pushes the weights over a valley, the gradient of the momentum vector pushes back down, while the gradient of the local weights pushes further over the valley. This helps to reduce vibrations, and thus the NAG converges faster.</a:t>
                </a:r>
                <a:r>
                  <a:rPr lang="de-DE" baseline="0" dirty="0"/>
                  <a:t>Übersetzt mit www.DeepL.com/Translator (kostenlose Version)</a:t>
                </a:r>
              </a:p>
              <a:p>
                <a:endParaRPr lang="de-DE" baseline="0" dirty="0"/>
              </a:p>
              <a:p>
                <a:r>
                  <a:rPr lang="de-DE" b="1" baseline="0" dirty="0" err="1"/>
                  <a:t>RMSProp</a:t>
                </a:r>
                <a:r>
                  <a:rPr lang="de-DE" b="1" baseline="0" dirty="0"/>
                  <a:t> (Root </a:t>
                </a:r>
                <a:r>
                  <a:rPr lang="de-DE" b="1" baseline="0" dirty="0" err="1"/>
                  <a:t>Mean</a:t>
                </a:r>
                <a:r>
                  <a:rPr lang="de-DE" b="1" baseline="0" dirty="0"/>
                  <a:t> Square Propagation </a:t>
                </a:r>
                <a:r>
                  <a:rPr lang="de-DE" b="1" baseline="0" dirty="0" err="1"/>
                  <a:t>Algorithm</a:t>
                </a:r>
                <a:r>
                  <a:rPr lang="de-DE" b="1" baseline="0" dirty="0"/>
                  <a:t>)</a:t>
                </a:r>
              </a:p>
              <a:p>
                <a:r>
                  <a:rPr lang="en-US" baseline="0" dirty="0"/>
                  <a:t>One danger with </a:t>
                </a:r>
                <a:r>
                  <a:rPr lang="en-US" baseline="0" dirty="0" err="1"/>
                  <a:t>AdaGrad</a:t>
                </a:r>
                <a:r>
                  <a:rPr lang="en-US" baseline="0" dirty="0"/>
                  <a:t> is that the learning rate becomes too small too quickly and it never converges to the global minimum.
</a:t>
                </a:r>
                <a:r>
                  <a:rPr lang="en-US" baseline="0" dirty="0" err="1"/>
                  <a:t>RMSProp</a:t>
                </a:r>
                <a:r>
                  <a:rPr lang="en-US" baseline="0" dirty="0"/>
                  <a:t> tries to fix this by only accumulating gradients from recent iterations and improving </a:t>
                </a:r>
                <a:r>
                  <a:rPr lang="en-US" baseline="0" dirty="0" err="1"/>
                  <a:t>AdaGrad</a:t>
                </a:r>
                <a:r>
                  <a:rPr lang="en-US" baseline="0" dirty="0"/>
                  <a:t> for nonconvex cases.
</a:t>
                </a:r>
                <a:r>
                  <a:rPr lang="en-US" baseline="0" dirty="0" err="1"/>
                  <a:t>RMSProp</a:t>
                </a:r>
                <a:r>
                  <a:rPr lang="en-US" baseline="0" dirty="0"/>
                  <a:t> is therefore a similar variant of </a:t>
                </a:r>
                <a:r>
                  <a:rPr lang="en-US" baseline="0" dirty="0" err="1"/>
                  <a:t>AdaGrad</a:t>
                </a:r>
                <a:r>
                  <a:rPr lang="en-US" baseline="0" dirty="0"/>
                  <a:t>.
The gradient accumulation is replaced by an exponential weighted moving mean.
The algorithm is extended by the hyperparameter "beta", called the decay rate, which is usually set to 0.9.
Empirically, </a:t>
                </a:r>
                <a:r>
                  <a:rPr lang="en-US" baseline="0" dirty="0" err="1"/>
                  <a:t>RMSProp</a:t>
                </a:r>
                <a:r>
                  <a:rPr lang="en-US" baseline="0" dirty="0"/>
                  <a:t> has proven to be an effective and practical optimization algorithm for deep neural networks. 
Extends </a:t>
                </a:r>
                <a:r>
                  <a:rPr lang="en-US" baseline="0" dirty="0" err="1"/>
                  <a:t>AdaGrad</a:t>
                </a:r>
                <a:r>
                  <a:rPr lang="en-US" baseline="0" dirty="0"/>
                  <a:t> to nonconvex cases
It is currently one of the standard optimization methods.
</a:t>
                </a:r>
                <a:endParaRPr lang="de-DE" baseline="0" dirty="0"/>
              </a:p>
              <a:p>
                <a:endParaRPr lang="de-DE" baseline="0" dirty="0"/>
              </a:p>
              <a:p>
                <a:endParaRPr lang="de-DE" baseline="0" dirty="0"/>
              </a:p>
              <a:p>
                <a:r>
                  <a:rPr lang="de-DE" baseline="0" dirty="0"/>
                  <a:t>Quellen</a:t>
                </a:r>
              </a:p>
              <a:p>
                <a:r>
                  <a:rPr lang="de-DE" dirty="0">
                    <a:hlinkClick r:id="rId3"/>
                  </a:rPr>
                  <a:t>https://www.deeplearning-academy.com/p/ai-wiki-optimization-algorithms</a:t>
                </a:r>
                <a:endParaRPr lang="de-DE" dirty="0"/>
              </a:p>
              <a:p>
                <a:r>
                  <a:rPr lang="de-DE" dirty="0">
                    <a:hlinkClick r:id="rId4"/>
                  </a:rPr>
                  <a:t>https://stackoverflow.com/questions/36162180/gradient-descent-vs-adagrad-vs-momentum-in-tensorflow</a:t>
                </a:r>
                <a:endParaRPr lang="de-DE" dirty="0"/>
              </a:p>
              <a:p>
                <a:r>
                  <a:rPr lang="de-DE" dirty="0">
                    <a:hlinkClick r:id="rId5"/>
                  </a:rPr>
                  <a:t>https://books.google.de/books?id=FvGADwAAQBAJ&amp;pg=PT363&amp;lpg=PT363&amp;dq=adagrad+optimierung&amp;source=bl&amp;ots=wA7PvLRpV4&amp;sig=ACfU3U1Z_ECDhnTCMfwFwiaV4FFkkkhC2A&amp;hl=de&amp;sa=X&amp;ved=2ahUKEwi5tJyI1J7oAhWGyaQKHVaIAwIQ6AEwBHoECDIQAQ#v=onepage&amp;q=adagrad%20optimierung&amp;f=false</a:t>
                </a:r>
                <a:endParaRPr lang="de-DE" dirty="0"/>
              </a:p>
              <a:p>
                <a:r>
                  <a:rPr lang="de-DE" dirty="0"/>
                  <a:t>https://distill.pub/2017/momentum/</a:t>
                </a:r>
              </a:p>
              <a:p>
                <a:endParaRPr lang="de-DE" dirty="0"/>
              </a:p>
              <a:p>
                <a:r>
                  <a:rPr lang="de-DE" dirty="0"/>
                  <a:t>https://towardsdatascience.com/stochastic-gradient-descent-with-momentum-a84097641a5d</a:t>
                </a:r>
              </a:p>
              <a:p>
                <a:endParaRPr lang="de-DE"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a:t>Optimizers I</a:t>
                </a:r>
                <a:endParaRPr lang="de-DE" b="1" dirty="0"/>
              </a:p>
              <a:p>
                <a:endParaRPr lang="de-DE" dirty="0"/>
              </a:p>
              <a:p>
                <a:r>
                  <a:rPr lang="de-DE" dirty="0"/>
                  <a:t>Das</a:t>
                </a:r>
                <a:r>
                  <a:rPr lang="de-DE" baseline="0" dirty="0"/>
                  <a:t> Training von großen Deep </a:t>
                </a:r>
                <a:r>
                  <a:rPr lang="de-DE" baseline="0" dirty="0" err="1"/>
                  <a:t>Neural</a:t>
                </a:r>
                <a:r>
                  <a:rPr lang="de-DE" baseline="0" dirty="0"/>
                  <a:t> Networks kann sehr langsam sein.</a:t>
                </a:r>
              </a:p>
              <a:p>
                <a:r>
                  <a:rPr lang="de-DE" baseline="0" dirty="0"/>
                  <a:t>Um das Training zu beschleunigen haben wir bereits verschiedene Initialisierungsmethoden, Aktivierungsfunktionen und Batch-Normalisierung kennen gelernt.</a:t>
                </a:r>
              </a:p>
              <a:p>
                <a:r>
                  <a:rPr lang="de-DE" baseline="0" dirty="0"/>
                  <a:t>Ein weiterer </a:t>
                </a:r>
                <a:r>
                  <a:rPr lang="de-DE" baseline="0" dirty="0" err="1"/>
                  <a:t>Beschleunigungsboost</a:t>
                </a:r>
                <a:r>
                  <a:rPr lang="de-DE" baseline="0" dirty="0"/>
                  <a:t> erhält man durch bessere </a:t>
                </a:r>
                <a:r>
                  <a:rPr lang="de-DE" baseline="0" dirty="0" err="1"/>
                  <a:t>Optimizer</a:t>
                </a:r>
                <a:r>
                  <a:rPr lang="de-DE" baseline="0" dirty="0"/>
                  <a:t>.</a:t>
                </a:r>
              </a:p>
              <a:p>
                <a:r>
                  <a:rPr lang="de-DE" baseline="0" dirty="0"/>
                  <a:t>Aber nicht nur schnelleres Training kann durch einen besseren </a:t>
                </a:r>
                <a:r>
                  <a:rPr lang="de-DE" baseline="0" dirty="0" err="1"/>
                  <a:t>Optimizer</a:t>
                </a:r>
                <a:r>
                  <a:rPr lang="de-DE" baseline="0" dirty="0"/>
                  <a:t> erzielt werden, sondern auch Probleme wie lokale Minima oder Sattelpunkte der Kostenfunktion können durch eine geeignetere Wahl des </a:t>
                </a:r>
                <a:r>
                  <a:rPr lang="de-DE" baseline="0" dirty="0" err="1"/>
                  <a:t>Optimizers</a:t>
                </a:r>
                <a:r>
                  <a:rPr lang="de-DE" baseline="0" dirty="0"/>
                  <a:t> umgangen werden.</a:t>
                </a:r>
              </a:p>
              <a:p>
                <a:r>
                  <a:rPr lang="de-DE" baseline="0" dirty="0"/>
                  <a:t>(Folgende Formeln sind alle in </a:t>
                </a:r>
                <a:r>
                  <a:rPr lang="de-DE" baseline="0" dirty="0" err="1"/>
                  <a:t>vektorizierter</a:t>
                </a:r>
                <a:r>
                  <a:rPr lang="de-DE" baseline="0" dirty="0"/>
                  <a:t> Form geschrieben)</a:t>
                </a:r>
              </a:p>
              <a:p>
                <a:endParaRPr lang="de-DE" baseline="0" dirty="0"/>
              </a:p>
              <a:p>
                <a:endParaRPr lang="de-DE" baseline="0" dirty="0"/>
              </a:p>
              <a:p>
                <a:r>
                  <a:rPr lang="de-DE" b="1" baseline="0" dirty="0" err="1"/>
                  <a:t>Vanilla</a:t>
                </a:r>
                <a:r>
                  <a:rPr lang="de-DE" b="1" baseline="0" dirty="0"/>
                  <a:t> SGD </a:t>
                </a:r>
                <a:r>
                  <a:rPr lang="de-DE" b="1" baseline="0" dirty="0" err="1"/>
                  <a:t>Momentum</a:t>
                </a:r>
                <a:endParaRPr lang="de-DE" b="1" baseline="0" dirty="0"/>
              </a:p>
              <a:p>
                <a:r>
                  <a:rPr lang="de-DE" baseline="0" dirty="0"/>
                  <a:t>Wir erinnern uns an die </a:t>
                </a:r>
                <a:r>
                  <a:rPr lang="de-DE" baseline="0" dirty="0" err="1"/>
                  <a:t>Stochastic</a:t>
                </a:r>
                <a:r>
                  <a:rPr lang="de-DE" baseline="0" dirty="0"/>
                  <a:t> Gradient </a:t>
                </a:r>
                <a:r>
                  <a:rPr lang="de-DE" baseline="0" dirty="0" err="1"/>
                  <a:t>Descent</a:t>
                </a:r>
                <a:r>
                  <a:rPr lang="de-DE" baseline="0" dirty="0"/>
                  <a:t> Optimierung.</a:t>
                </a:r>
              </a:p>
              <a:p>
                <a:r>
                  <a:rPr lang="de-DE" baseline="0" dirty="0"/>
                  <a:t>Ein Problem der SGD war, dass SGD Oszilliert insbesondere um den Minimum.</a:t>
                </a:r>
              </a:p>
              <a:p>
                <a:endParaRPr lang="de-DE" dirty="0"/>
              </a:p>
              <a:p>
                <a:r>
                  <a:rPr lang="de-DE" b="1" dirty="0"/>
                  <a:t>SGD </a:t>
                </a:r>
                <a:r>
                  <a:rPr lang="de-DE" b="1" dirty="0" err="1"/>
                  <a:t>Momentum</a:t>
                </a:r>
                <a:r>
                  <a:rPr lang="de-DE" b="1" dirty="0"/>
                  <a:t> </a:t>
                </a:r>
              </a:p>
              <a:p>
                <a:r>
                  <a:rPr lang="de-DE" dirty="0"/>
                  <a:t>Der </a:t>
                </a:r>
                <a:r>
                  <a:rPr lang="de-DE" dirty="0" err="1"/>
                  <a:t>Momentum</a:t>
                </a:r>
                <a:r>
                  <a:rPr lang="de-DE" dirty="0"/>
                  <a:t> Optimierer erweiterter den Ansatz des </a:t>
                </a:r>
                <a:r>
                  <a:rPr lang="de-DE" dirty="0" err="1"/>
                  <a:t>Gradientenverfahrens</a:t>
                </a:r>
                <a:r>
                  <a:rPr lang="de-DE" dirty="0"/>
                  <a:t>.</a:t>
                </a:r>
              </a:p>
              <a:p>
                <a:r>
                  <a:rPr lang="de-DE" dirty="0"/>
                  <a:t>Während das Standard </a:t>
                </a:r>
                <a:r>
                  <a:rPr lang="de-DE" dirty="0" err="1"/>
                  <a:t>Gradientenverfahren</a:t>
                </a:r>
                <a:r>
                  <a:rPr lang="de-DE" dirty="0"/>
                  <a:t> pro Iterationsschritt immer in entgegengesetzte Richtung des lokalen </a:t>
                </a:r>
                <a:r>
                  <a:rPr lang="de-DE" dirty="0" err="1"/>
                  <a:t>Gradientens</a:t>
                </a:r>
                <a:r>
                  <a:rPr lang="de-DE" dirty="0"/>
                  <a:t> absteigt, nimmt der </a:t>
                </a:r>
                <a:r>
                  <a:rPr lang="de-DE" dirty="0" err="1"/>
                  <a:t>Momentum</a:t>
                </a:r>
                <a:r>
                  <a:rPr lang="de-DE" dirty="0"/>
                  <a:t> Optimierer Rücksicht auf die Gradienten der vorherigen Iterationen, akkumuliert diese zu dem lokalen Gradienten und speichert das Ergebnis in den sogenannten Momentvektor (m). Vergleichbar mit einem Ball, der sich pro Iteration beschleunigt je stärker es bergab geht.</a:t>
                </a:r>
              </a:p>
              <a:p>
                <a:r>
                  <a:rPr lang="de-DE" dirty="0"/>
                  <a:t>SGD</a:t>
                </a:r>
                <a:r>
                  <a:rPr lang="de-DE" baseline="0" dirty="0"/>
                  <a:t> </a:t>
                </a:r>
                <a:r>
                  <a:rPr lang="de-DE" baseline="0" dirty="0" err="1"/>
                  <a:t>Momentum</a:t>
                </a:r>
                <a:r>
                  <a:rPr lang="de-DE" baseline="0" dirty="0"/>
                  <a:t> hilft SGD dabei sich entlang der relevanten Richtung zu navigieren und reduziert dabei die Oszillation.</a:t>
                </a:r>
                <a:endParaRPr lang="de-DE" dirty="0"/>
              </a:p>
              <a:p>
                <a:endParaRPr lang="de-DE" dirty="0"/>
              </a:p>
              <a:p>
                <a:pPr marL="0" indent="0" algn="l">
                  <a:buFont typeface="Arial" panose="020B0604020202020204" pitchFamily="34" charset="0"/>
                  <a:buNone/>
                </a:pPr>
                <a:r>
                  <a:rPr lang="de-DE" b="1" dirty="0" err="1" smtClean="0"/>
                  <a:t>Nesterov</a:t>
                </a:r>
                <a:r>
                  <a:rPr lang="de-DE" b="1" dirty="0" smtClean="0"/>
                  <a:t> </a:t>
                </a:r>
                <a:r>
                  <a:rPr lang="de-DE" b="1" dirty="0" err="1" smtClean="0"/>
                  <a:t>Accelerated</a:t>
                </a:r>
                <a:r>
                  <a:rPr lang="de-DE" b="1" dirty="0" smtClean="0"/>
                  <a:t> Gradient (NAG)</a:t>
                </a:r>
              </a:p>
              <a:p>
                <a:r>
                  <a:rPr lang="de-DE" baseline="0" dirty="0" smtClean="0"/>
                  <a:t>NAG ist eine Variation  der </a:t>
                </a:r>
                <a:r>
                  <a:rPr lang="de-DE" baseline="0" dirty="0" err="1" smtClean="0"/>
                  <a:t>Momentum</a:t>
                </a:r>
                <a:r>
                  <a:rPr lang="de-DE" baseline="0" dirty="0" smtClean="0"/>
                  <a:t> </a:t>
                </a:r>
                <a:r>
                  <a:rPr lang="de-DE" baseline="0" dirty="0" err="1" smtClean="0"/>
                  <a:t>Optimization</a:t>
                </a:r>
                <a:r>
                  <a:rPr lang="de-DE" baseline="0" dirty="0" smtClean="0"/>
                  <a:t>, welcher fast immer schneller ist als die gewöhnliche </a:t>
                </a:r>
                <a:r>
                  <a:rPr lang="de-DE" baseline="0" dirty="0" err="1" smtClean="0"/>
                  <a:t>Vanilla</a:t>
                </a:r>
                <a:r>
                  <a:rPr lang="de-DE" baseline="0" dirty="0" smtClean="0"/>
                  <a:t> </a:t>
                </a:r>
                <a:r>
                  <a:rPr lang="de-DE" baseline="0" dirty="0" err="1" smtClean="0"/>
                  <a:t>Momentum</a:t>
                </a:r>
                <a:r>
                  <a:rPr lang="de-DE" baseline="0" dirty="0" smtClean="0"/>
                  <a:t> </a:t>
                </a:r>
                <a:r>
                  <a:rPr lang="de-DE" baseline="0" dirty="0" err="1" smtClean="0"/>
                  <a:t>Optimization</a:t>
                </a:r>
                <a:r>
                  <a:rPr lang="de-DE" baseline="0" dirty="0" smtClean="0"/>
                  <a:t>.</a:t>
                </a:r>
              </a:p>
              <a:p>
                <a:pPr marL="0" marR="0" lvl="0" indent="0" algn="l" defTabSz="914400" rtl="0" eaLnBrk="0" fontAlgn="base" latinLnBrk="0" hangingPunct="0">
                  <a:lnSpc>
                    <a:spcPct val="100000"/>
                  </a:lnSpc>
                  <a:spcBef>
                    <a:spcPct val="0"/>
                  </a:spcBef>
                  <a:spcAft>
                    <a:spcPct val="0"/>
                  </a:spcAft>
                  <a:buClrTx/>
                  <a:buSzTx/>
                  <a:buFontTx/>
                  <a:buNone/>
                  <a:tabLst/>
                  <a:defRPr/>
                </a:pPr>
                <a:r>
                  <a:rPr lang="de-DE" baseline="0" dirty="0" smtClean="0"/>
                  <a:t>Hierbei wird der Gradient nicht an der lokalen Position </a:t>
                </a:r>
                <a:r>
                  <a:rPr lang="de-DE" b="1" i="0" smtClean="0">
                    <a:latin typeface="Cambria Math" panose="02040503050406030204" pitchFamily="18" charset="0"/>
                  </a:rPr>
                  <a:t>𝝎</a:t>
                </a:r>
                <a:r>
                  <a:rPr lang="de-DE" b="1" dirty="0" smtClean="0"/>
                  <a:t> </a:t>
                </a:r>
                <a:r>
                  <a:rPr lang="de-DE" b="0" dirty="0" smtClean="0"/>
                  <a:t>sondern</a:t>
                </a:r>
                <a:r>
                  <a:rPr lang="de-DE" b="0" baseline="0" dirty="0" smtClean="0"/>
                  <a:t> ein wenig weiter voraus bei </a:t>
                </a:r>
                <a:r>
                  <a:rPr lang="de-DE" b="1" i="0" smtClean="0">
                    <a:latin typeface="Cambria Math" panose="02040503050406030204" pitchFamily="18" charset="0"/>
                  </a:rPr>
                  <a:t>𝝎+𝝎+</a:t>
                </a:r>
                <a:r>
                  <a:rPr lang="de-DE" b="0" i="0" smtClean="0">
                    <a:latin typeface="Cambria Math" panose="02040503050406030204" pitchFamily="18" charset="0"/>
                  </a:rPr>
                  <a:t>𝛽</a:t>
                </a:r>
                <a:r>
                  <a:rPr lang="de-DE" b="1" i="0" smtClean="0">
                    <a:latin typeface="Cambria Math" panose="02040503050406030204" pitchFamily="18" charset="0"/>
                  </a:rPr>
                  <a:t>𝒎</a:t>
                </a:r>
                <a:r>
                  <a:rPr lang="de-DE" b="0" dirty="0" smtClean="0"/>
                  <a:t>gemessen.</a:t>
                </a:r>
              </a:p>
              <a:p>
                <a:pPr marL="0" marR="0" lvl="0" indent="0" algn="l" defTabSz="914400" rtl="0" eaLnBrk="0" fontAlgn="base" latinLnBrk="0" hangingPunct="0">
                  <a:lnSpc>
                    <a:spcPct val="100000"/>
                  </a:lnSpc>
                  <a:spcBef>
                    <a:spcPct val="0"/>
                  </a:spcBef>
                  <a:spcAft>
                    <a:spcPct val="0"/>
                  </a:spcAft>
                  <a:buClrTx/>
                  <a:buSzTx/>
                  <a:buFontTx/>
                  <a:buNone/>
                  <a:tabLst/>
                  <a:defRPr/>
                </a:pPr>
                <a:r>
                  <a:rPr lang="de-DE" b="0" dirty="0" smtClean="0"/>
                  <a:t>Dieser Trick funktioniert in der Regel, da der </a:t>
                </a:r>
                <a:r>
                  <a:rPr lang="de-DE" b="0" dirty="0" err="1" smtClean="0"/>
                  <a:t>Momentumvektor</a:t>
                </a:r>
                <a:r>
                  <a:rPr lang="de-DE" b="0" dirty="0" smtClean="0"/>
                  <a:t> </a:t>
                </a:r>
                <a:r>
                  <a:rPr lang="de-DE" b="0" i="0" smtClean="0">
                    <a:latin typeface="Cambria Math" panose="02040503050406030204" pitchFamily="18" charset="0"/>
                  </a:rPr>
                  <a:t>𝛽</a:t>
                </a:r>
                <a:r>
                  <a:rPr lang="de-DE" b="1" i="0" smtClean="0">
                    <a:latin typeface="Cambria Math" panose="02040503050406030204" pitchFamily="18" charset="0"/>
                  </a:rPr>
                  <a:t>𝒎</a:t>
                </a:r>
                <a:r>
                  <a:rPr lang="de-DE" b="1" dirty="0" smtClean="0"/>
                  <a:t> </a:t>
                </a:r>
                <a:r>
                  <a:rPr lang="de-DE" b="0" dirty="0" smtClean="0"/>
                  <a:t> für gewöhnlich in die richtige</a:t>
                </a:r>
                <a:r>
                  <a:rPr lang="de-DE" b="0" baseline="0" dirty="0" smtClean="0"/>
                  <a:t> Richtung, also in Richtung des Optimums zeigt.</a:t>
                </a:r>
              </a:p>
              <a:p>
                <a:pPr marL="0" marR="0" lvl="0" indent="0" algn="l" defTabSz="914400" rtl="0" eaLnBrk="0" fontAlgn="base" latinLnBrk="0" hangingPunct="0">
                  <a:lnSpc>
                    <a:spcPct val="100000"/>
                  </a:lnSpc>
                  <a:spcBef>
                    <a:spcPct val="0"/>
                  </a:spcBef>
                  <a:spcAft>
                    <a:spcPct val="0"/>
                  </a:spcAft>
                  <a:buClrTx/>
                  <a:buSzTx/>
                  <a:buFontTx/>
                  <a:buNone/>
                  <a:tabLst/>
                  <a:defRPr/>
                </a:pPr>
                <a:r>
                  <a:rPr lang="de-DE" b="0" baseline="0" dirty="0" smtClean="0"/>
                  <a:t>NAG erreicht damit das Optimum schneller.</a:t>
                </a:r>
                <a:endParaRPr lang="de-DE" b="1" dirty="0" smtClean="0"/>
              </a:p>
              <a:p>
                <a:r>
                  <a:rPr lang="de-DE" baseline="0" dirty="0" smtClean="0"/>
                  <a:t>Diese kleinen Verbesserungen summieren sich und NAG ist am Ende deutlich schneller als die reguläre </a:t>
                </a:r>
                <a:r>
                  <a:rPr lang="de-DE" baseline="0" dirty="0" err="1" smtClean="0"/>
                  <a:t>Momentum-Optimierung.Darüber</a:t>
                </a:r>
                <a:r>
                  <a:rPr lang="de-DE" baseline="0" dirty="0" smtClean="0"/>
                  <a:t> hinaus ist zu beachten, dass, wenn der Impuls die Gewichte über ein Tal schiebt, der Gradient des </a:t>
                </a:r>
                <a:r>
                  <a:rPr lang="de-DE" baseline="0" dirty="0" err="1" smtClean="0"/>
                  <a:t>Momentumvektors</a:t>
                </a:r>
                <a:r>
                  <a:rPr lang="de-DE" baseline="0" dirty="0" smtClean="0"/>
                  <a:t> zurück nach unten drückt, wohingegen der Gradient der lokalen Gewichte weiter über das Tal schiebt. Dies trägt dazu bei, Schwingungen zu reduzieren, und somit konvergiert der NAG </a:t>
                </a:r>
                <a:r>
                  <a:rPr lang="de-DE" baseline="0" dirty="0" err="1" smtClean="0"/>
                  <a:t>schneller.Übersetzt</a:t>
                </a:r>
                <a:r>
                  <a:rPr lang="de-DE" baseline="0" dirty="0" smtClean="0"/>
                  <a:t> mit www.DeepL.com/Translator (kostenlose Version)</a:t>
                </a:r>
                <a:endParaRPr lang="de-DE" baseline="0" dirty="0"/>
              </a:p>
              <a:p>
                <a:endParaRPr lang="de-DE" baseline="0" dirty="0"/>
              </a:p>
              <a:p>
                <a:r>
                  <a:rPr lang="de-DE" b="1" baseline="0" dirty="0" err="1"/>
                  <a:t>RMSProp</a:t>
                </a:r>
                <a:r>
                  <a:rPr lang="de-DE" b="1" baseline="0" dirty="0"/>
                  <a:t> (Root </a:t>
                </a:r>
                <a:r>
                  <a:rPr lang="de-DE" b="1" baseline="0" dirty="0" err="1"/>
                  <a:t>Mean</a:t>
                </a:r>
                <a:r>
                  <a:rPr lang="de-DE" b="1" baseline="0" dirty="0"/>
                  <a:t> Square Propagation </a:t>
                </a:r>
                <a:r>
                  <a:rPr lang="de-DE" b="1" baseline="0" dirty="0" err="1"/>
                  <a:t>Algorithm</a:t>
                </a:r>
                <a:r>
                  <a:rPr lang="de-DE" b="1" baseline="0" dirty="0"/>
                  <a:t>)</a:t>
                </a:r>
              </a:p>
              <a:p>
                <a:r>
                  <a:rPr lang="de-DE" baseline="0" dirty="0"/>
                  <a:t>Eine Gefahr bei </a:t>
                </a:r>
                <a:r>
                  <a:rPr lang="de-DE" baseline="0" dirty="0" err="1"/>
                  <a:t>AdaGrad</a:t>
                </a:r>
                <a:r>
                  <a:rPr lang="de-DE" baseline="0" dirty="0"/>
                  <a:t> ist, dass die </a:t>
                </a:r>
                <a:r>
                  <a:rPr lang="de-DE" baseline="0" dirty="0" err="1"/>
                  <a:t>Lernrate</a:t>
                </a:r>
                <a:r>
                  <a:rPr lang="de-DE" baseline="0" dirty="0"/>
                  <a:t> zu schnell zu klein wird und dieser nie im globalen Minimum konvergiert.</a:t>
                </a:r>
              </a:p>
              <a:p>
                <a:r>
                  <a:rPr lang="de-DE" baseline="0" dirty="0" err="1"/>
                  <a:t>RMSProp</a:t>
                </a:r>
                <a:r>
                  <a:rPr lang="de-DE" baseline="0" dirty="0"/>
                  <a:t> versucht dies zu beheben, indem es nur Gradienten akkumuliert aus </a:t>
                </a:r>
                <a:r>
                  <a:rPr lang="de-DE" baseline="0" dirty="0" err="1"/>
                  <a:t>kürzlichen</a:t>
                </a:r>
                <a:r>
                  <a:rPr lang="de-DE" baseline="0" dirty="0"/>
                  <a:t> Iterationen und verbessert </a:t>
                </a:r>
                <a:r>
                  <a:rPr lang="de-DE" baseline="0" dirty="0" err="1"/>
                  <a:t>AdaGrad</a:t>
                </a:r>
                <a:r>
                  <a:rPr lang="de-DE" baseline="0" dirty="0"/>
                  <a:t> hinsichtlich nichtkonvexer Fälle.</a:t>
                </a:r>
              </a:p>
              <a:p>
                <a:r>
                  <a:rPr lang="de-DE" baseline="0" dirty="0" err="1"/>
                  <a:t>RMSProp</a:t>
                </a:r>
                <a:r>
                  <a:rPr lang="de-DE" baseline="0" dirty="0"/>
                  <a:t> ist daher eine ähnliche Variante von </a:t>
                </a:r>
                <a:r>
                  <a:rPr lang="de-DE" baseline="0" dirty="0" err="1"/>
                  <a:t>AdaGrad</a:t>
                </a:r>
                <a:r>
                  <a:rPr lang="de-DE" baseline="0" dirty="0"/>
                  <a:t>.</a:t>
                </a:r>
              </a:p>
              <a:p>
                <a:r>
                  <a:rPr lang="de-DE" baseline="0" dirty="0"/>
                  <a:t>Dabei wird die </a:t>
                </a:r>
                <a:r>
                  <a:rPr lang="de-DE" baseline="0" dirty="0" err="1"/>
                  <a:t>Gradientenakkumulation</a:t>
                </a:r>
                <a:r>
                  <a:rPr lang="de-DE" baseline="0" dirty="0"/>
                  <a:t> durch einen exponentiellen gewichteten gleitenden Mittelwert ersetzt.</a:t>
                </a:r>
              </a:p>
              <a:p>
                <a:r>
                  <a:rPr lang="de-DE" baseline="0" dirty="0"/>
                  <a:t>Der Algorithmus wird um den Hyperparameter \</a:t>
                </a:r>
                <a:r>
                  <a:rPr lang="de-DE" baseline="0" dirty="0" err="1"/>
                  <a:t>beta</a:t>
                </a:r>
                <a:r>
                  <a:rPr lang="de-DE" baseline="0" dirty="0"/>
                  <a:t>, bezeichnet als Zerfallsrate erweitert welcher für gewöhnlich auf 0.9 gesetzt wird.</a:t>
                </a:r>
              </a:p>
              <a:p>
                <a:r>
                  <a:rPr lang="de-DE" baseline="0" dirty="0"/>
                  <a:t>Empirisch hat sich </a:t>
                </a:r>
                <a:r>
                  <a:rPr lang="de-DE" baseline="0" dirty="0" err="1"/>
                  <a:t>RMSProp</a:t>
                </a:r>
                <a:r>
                  <a:rPr lang="de-DE" baseline="0" dirty="0"/>
                  <a:t> als effektiver und praxistauglicher Optimierungsalgorithmus für tiefe neuronale Netze erwiesen. </a:t>
                </a:r>
              </a:p>
              <a:p>
                <a:pPr marL="0" marR="0" lvl="0" indent="0" algn="l" defTabSz="914400" rtl="0" eaLnBrk="0" fontAlgn="base" latinLnBrk="0" hangingPunct="0">
                  <a:lnSpc>
                    <a:spcPct val="100000"/>
                  </a:lnSpc>
                  <a:spcBef>
                    <a:spcPct val="0"/>
                  </a:spcBef>
                  <a:spcAft>
                    <a:spcPct val="0"/>
                  </a:spcAft>
                  <a:buClrTx/>
                  <a:buSzTx/>
                  <a:buFontTx/>
                  <a:buNone/>
                  <a:tabLst/>
                  <a:defRPr/>
                </a:pPr>
                <a:r>
                  <a:rPr lang="de-DE" dirty="0"/>
                  <a:t>Erweitert </a:t>
                </a:r>
                <a:r>
                  <a:rPr lang="de-DE" dirty="0" err="1"/>
                  <a:t>AdaGrad</a:t>
                </a:r>
                <a:r>
                  <a:rPr lang="de-DE" dirty="0"/>
                  <a:t> um nichtkonvexe Fälle</a:t>
                </a:r>
                <a:endParaRPr lang="de-DE" baseline="0" dirty="0"/>
              </a:p>
              <a:p>
                <a:r>
                  <a:rPr lang="de-DE" baseline="0" dirty="0"/>
                  <a:t>Er gehört aktuell zu den Standard-Optimierungsverfahren.</a:t>
                </a:r>
              </a:p>
              <a:p>
                <a:endParaRPr lang="de-DE" baseline="0" dirty="0"/>
              </a:p>
              <a:p>
                <a:endParaRPr lang="de-DE" baseline="0" dirty="0"/>
              </a:p>
              <a:p>
                <a:endParaRPr lang="de-DE" baseline="0" dirty="0"/>
              </a:p>
              <a:p>
                <a:r>
                  <a:rPr lang="de-DE" baseline="0" dirty="0"/>
                  <a:t>Quellen</a:t>
                </a:r>
              </a:p>
              <a:p>
                <a:r>
                  <a:rPr lang="de-DE" dirty="0">
                    <a:hlinkClick r:id="rId6"/>
                  </a:rPr>
                  <a:t>https://www.deeplearning-academy.com/p/ai-wiki-optimization-algorithms</a:t>
                </a:r>
                <a:endParaRPr lang="de-DE" dirty="0"/>
              </a:p>
              <a:p>
                <a:r>
                  <a:rPr lang="de-DE" dirty="0">
                    <a:hlinkClick r:id="rId7"/>
                  </a:rPr>
                  <a:t>https://stackoverflow.com/questions/36162180/gradient-descent-vs-adagrad-vs-momentum-in-tensorflow</a:t>
                </a:r>
                <a:endParaRPr lang="de-DE" dirty="0"/>
              </a:p>
              <a:p>
                <a:r>
                  <a:rPr lang="de-DE" dirty="0">
                    <a:hlinkClick r:id="rId8"/>
                  </a:rPr>
                  <a:t>https://</a:t>
                </a:r>
                <a:r>
                  <a:rPr lang="de-DE" dirty="0" smtClean="0">
                    <a:hlinkClick r:id="rId8"/>
                  </a:rPr>
                  <a:t>books.google.de/books?id=FvGADwAAQBAJ&amp;pg=PT363&amp;lpg=PT363&amp;dq=adagrad+optimierung&amp;source=bl&amp;ots=wA7PvLRpV4&amp;sig=ACfU3U1Z_ECDhnTCMfwFwiaV4FFkkkhC2A&amp;hl=de&amp;sa=X&amp;ved=2ahUKEwi5tJyI1J7oAhWGyaQKHVaIAwIQ6AEwBHoECDIQAQ#v=onepage&amp;q=adagrad%20optimierung&amp;f=false</a:t>
                </a:r>
                <a:endParaRPr lang="de-DE" dirty="0" smtClean="0"/>
              </a:p>
              <a:p>
                <a:r>
                  <a:rPr lang="de-DE" dirty="0" smtClean="0"/>
                  <a:t>https://distill.pub/2017/momentum/</a:t>
                </a:r>
              </a:p>
              <a:p>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71664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Optimizers I</a:t>
                </a:r>
                <a:endParaRPr lang="de-DE" b="1" dirty="0"/>
              </a:p>
              <a:p>
                <a:endParaRPr lang="de-DE" dirty="0"/>
              </a:p>
              <a:p>
                <a:r>
                  <a:rPr lang="de-DE" dirty="0"/>
                  <a:t>Das</a:t>
                </a:r>
                <a:r>
                  <a:rPr lang="de-DE" baseline="0" dirty="0"/>
                  <a:t> Training von großen Deep </a:t>
                </a:r>
                <a:r>
                  <a:rPr lang="de-DE" baseline="0" dirty="0" err="1"/>
                  <a:t>Neural</a:t>
                </a:r>
                <a:r>
                  <a:rPr lang="de-DE" baseline="0" dirty="0"/>
                  <a:t> Networks kann sehr langsam sein.</a:t>
                </a:r>
              </a:p>
              <a:p>
                <a:r>
                  <a:rPr lang="de-DE" baseline="0" dirty="0"/>
                  <a:t>Um das Training zu beschleunigen haben wir bereits verschiedene Initialisierungsmethoden, Aktivierungsfunktionen und Batch-Normalisierung kennen gelernt.</a:t>
                </a:r>
              </a:p>
              <a:p>
                <a:r>
                  <a:rPr lang="de-DE" baseline="0" dirty="0"/>
                  <a:t>Ein weiterer </a:t>
                </a:r>
                <a:r>
                  <a:rPr lang="de-DE" baseline="0" dirty="0" err="1"/>
                  <a:t>Beschleunigungsboost</a:t>
                </a:r>
                <a:r>
                  <a:rPr lang="de-DE" baseline="0" dirty="0"/>
                  <a:t> erhält man durch bessere </a:t>
                </a:r>
                <a:r>
                  <a:rPr lang="de-DE" baseline="0" dirty="0" err="1"/>
                  <a:t>Optimizer</a:t>
                </a:r>
                <a:r>
                  <a:rPr lang="de-DE" baseline="0" dirty="0"/>
                  <a:t>.</a:t>
                </a:r>
              </a:p>
              <a:p>
                <a:r>
                  <a:rPr lang="de-DE" baseline="0" dirty="0"/>
                  <a:t>Aber nicht nur schnelleres Training kann durch einen besseren </a:t>
                </a:r>
                <a:r>
                  <a:rPr lang="de-DE" baseline="0" dirty="0" err="1"/>
                  <a:t>Optimizer</a:t>
                </a:r>
                <a:r>
                  <a:rPr lang="de-DE" baseline="0" dirty="0"/>
                  <a:t> erzielt werden, sondern auch Probleme wie lokale Minima oder Sattelpunkte der Kostenfunktion können durch eine geeignetere Wahl des </a:t>
                </a:r>
                <a:r>
                  <a:rPr lang="de-DE" baseline="0" dirty="0" err="1"/>
                  <a:t>Optimizers</a:t>
                </a:r>
                <a:r>
                  <a:rPr lang="de-DE" baseline="0" dirty="0"/>
                  <a:t> umgangen werden.</a:t>
                </a:r>
              </a:p>
              <a:p>
                <a:r>
                  <a:rPr lang="de-DE" baseline="0" dirty="0"/>
                  <a:t>(Folgende Formeln sind alle in </a:t>
                </a:r>
                <a:r>
                  <a:rPr lang="de-DE" baseline="0" dirty="0" err="1"/>
                  <a:t>vektorizierter</a:t>
                </a:r>
                <a:r>
                  <a:rPr lang="de-DE" baseline="0" dirty="0"/>
                  <a:t> Form geschrieben)</a:t>
                </a:r>
              </a:p>
              <a:p>
                <a:endParaRPr lang="de-DE" baseline="0" dirty="0"/>
              </a:p>
              <a:p>
                <a:endParaRPr lang="de-DE" baseline="0" dirty="0"/>
              </a:p>
              <a:p>
                <a:r>
                  <a:rPr lang="de-DE" b="1" baseline="0" dirty="0" err="1"/>
                  <a:t>Vanilla</a:t>
                </a:r>
                <a:r>
                  <a:rPr lang="de-DE" b="1" baseline="0" dirty="0"/>
                  <a:t> SGD </a:t>
                </a:r>
                <a:r>
                  <a:rPr lang="de-DE" b="1" baseline="0" dirty="0" err="1"/>
                  <a:t>Momentum</a:t>
                </a:r>
                <a:endParaRPr lang="de-DE" b="1" baseline="0" dirty="0"/>
              </a:p>
              <a:p>
                <a:r>
                  <a:rPr lang="de-DE" baseline="0" dirty="0"/>
                  <a:t>Wir erinnern uns an die </a:t>
                </a:r>
                <a:r>
                  <a:rPr lang="de-DE" baseline="0" dirty="0" err="1"/>
                  <a:t>Stochastic</a:t>
                </a:r>
                <a:r>
                  <a:rPr lang="de-DE" baseline="0" dirty="0"/>
                  <a:t> Gradient </a:t>
                </a:r>
                <a:r>
                  <a:rPr lang="de-DE" baseline="0" dirty="0" err="1"/>
                  <a:t>Descent</a:t>
                </a:r>
                <a:r>
                  <a:rPr lang="de-DE" baseline="0" dirty="0"/>
                  <a:t> Optimierung.</a:t>
                </a:r>
              </a:p>
              <a:p>
                <a:r>
                  <a:rPr lang="de-DE" baseline="0" dirty="0"/>
                  <a:t>Ein Problem der SGD war, dass SGD Oszilliert insbesondere um den Minimum.</a:t>
                </a:r>
              </a:p>
              <a:p>
                <a:endParaRPr lang="de-DE" dirty="0"/>
              </a:p>
              <a:p>
                <a:r>
                  <a:rPr lang="de-DE" b="1" dirty="0"/>
                  <a:t>SGD </a:t>
                </a:r>
                <a:r>
                  <a:rPr lang="de-DE" b="1" dirty="0" err="1"/>
                  <a:t>Momentum</a:t>
                </a:r>
                <a:r>
                  <a:rPr lang="de-DE" b="1" dirty="0"/>
                  <a:t> </a:t>
                </a:r>
              </a:p>
              <a:p>
                <a:r>
                  <a:rPr lang="de-DE" dirty="0"/>
                  <a:t>Der </a:t>
                </a:r>
                <a:r>
                  <a:rPr lang="de-DE" dirty="0" err="1"/>
                  <a:t>Momentum</a:t>
                </a:r>
                <a:r>
                  <a:rPr lang="de-DE" dirty="0"/>
                  <a:t> Optimierer erweiterter den Ansatz des </a:t>
                </a:r>
                <a:r>
                  <a:rPr lang="de-DE" dirty="0" err="1"/>
                  <a:t>Gradientenverfahrens</a:t>
                </a:r>
                <a:r>
                  <a:rPr lang="de-DE" dirty="0"/>
                  <a:t>.</a:t>
                </a:r>
              </a:p>
              <a:p>
                <a:r>
                  <a:rPr lang="de-DE" dirty="0"/>
                  <a:t>Während das Standard </a:t>
                </a:r>
                <a:r>
                  <a:rPr lang="de-DE" dirty="0" err="1"/>
                  <a:t>Gradientenverfahren</a:t>
                </a:r>
                <a:r>
                  <a:rPr lang="de-DE" dirty="0"/>
                  <a:t> pro Iterationsschritt immer in entgegengesetzte Richtung des lokalen </a:t>
                </a:r>
                <a:r>
                  <a:rPr lang="de-DE" dirty="0" err="1"/>
                  <a:t>Gradientens</a:t>
                </a:r>
                <a:r>
                  <a:rPr lang="de-DE" dirty="0"/>
                  <a:t> absteigt, nimmt der </a:t>
                </a:r>
                <a:r>
                  <a:rPr lang="de-DE" dirty="0" err="1"/>
                  <a:t>Momentum</a:t>
                </a:r>
                <a:r>
                  <a:rPr lang="de-DE" dirty="0"/>
                  <a:t> Optimierer Rücksicht auf die Gradienten der vorherigen Iterationen, akkumuliert diese zu dem lokalen Gradienten und speichert das Ergebnis in den sogenannten Momentvektor (m). Vergleichbar mit einem Ball, der sich pro Iteration beschleunigt je stärker es bergab geht.</a:t>
                </a:r>
              </a:p>
              <a:p>
                <a:r>
                  <a:rPr lang="de-DE" dirty="0"/>
                  <a:t>SGD</a:t>
                </a:r>
                <a:r>
                  <a:rPr lang="de-DE" baseline="0" dirty="0"/>
                  <a:t> </a:t>
                </a:r>
                <a:r>
                  <a:rPr lang="de-DE" baseline="0" dirty="0" err="1"/>
                  <a:t>Momentum</a:t>
                </a:r>
                <a:r>
                  <a:rPr lang="de-DE" baseline="0" dirty="0"/>
                  <a:t> hilft SGD dabei sich entlang der relevanten Richtung zu navigieren und reduziert dabei die Oszillation.</a:t>
                </a:r>
                <a:endParaRPr lang="de-DE" dirty="0"/>
              </a:p>
              <a:p>
                <a:endParaRPr lang="de-DE" dirty="0"/>
              </a:p>
              <a:p>
                <a:r>
                  <a:rPr lang="de-DE" b="1" dirty="0" err="1"/>
                  <a:t>Nesterov</a:t>
                </a:r>
                <a:r>
                  <a:rPr lang="de-DE" b="1" dirty="0"/>
                  <a:t> </a:t>
                </a:r>
                <a:r>
                  <a:rPr lang="de-DE" b="1" dirty="0" err="1"/>
                  <a:t>Accelerated</a:t>
                </a:r>
                <a:r>
                  <a:rPr lang="de-DE" b="1" dirty="0"/>
                  <a:t> Gradient (NAG)</a:t>
                </a:r>
              </a:p>
              <a:p>
                <a:r>
                  <a:rPr lang="de-DE" baseline="0" dirty="0"/>
                  <a:t>NAG ist eine Variation  der </a:t>
                </a:r>
                <a:r>
                  <a:rPr lang="de-DE" baseline="0" dirty="0" err="1"/>
                  <a:t>Momentum</a:t>
                </a:r>
                <a:r>
                  <a:rPr lang="de-DE" baseline="0" dirty="0"/>
                  <a:t> </a:t>
                </a:r>
                <a:r>
                  <a:rPr lang="de-DE" baseline="0" dirty="0" err="1"/>
                  <a:t>Optimization</a:t>
                </a:r>
                <a:r>
                  <a:rPr lang="de-DE" baseline="0" dirty="0"/>
                  <a:t>, welcher fast immer schneller ist als die gewöhnliche </a:t>
                </a:r>
                <a:r>
                  <a:rPr lang="de-DE" baseline="0" dirty="0" err="1"/>
                  <a:t>Vanilla</a:t>
                </a:r>
                <a:r>
                  <a:rPr lang="de-DE" baseline="0" dirty="0"/>
                  <a:t> </a:t>
                </a:r>
                <a:r>
                  <a:rPr lang="de-DE" baseline="0" dirty="0" err="1"/>
                  <a:t>Momentum</a:t>
                </a:r>
                <a:r>
                  <a:rPr lang="de-DE" baseline="0" dirty="0"/>
                  <a:t> </a:t>
                </a:r>
                <a:r>
                  <a:rPr lang="de-DE" baseline="0" dirty="0" err="1"/>
                  <a:t>Optimization</a:t>
                </a:r>
                <a:r>
                  <a:rPr lang="de-DE" baseline="0" dirty="0"/>
                  <a:t>.</a:t>
                </a:r>
              </a:p>
              <a:p>
                <a:pPr defTabSz="883493">
                  <a:defRPr/>
                </a:pPr>
                <a:r>
                  <a:rPr lang="de-DE" baseline="0" dirty="0"/>
                  <a:t>Hierbei wird der Gradient nicht an der lokalen Position </a:t>
                </a:r>
                <a14:m>
                  <m:oMath xmlns:m="http://schemas.openxmlformats.org/officeDocument/2006/math">
                    <m:r>
                      <a:rPr lang="de-DE" b="1" i="1" smtClean="0">
                        <a:latin typeface="Cambria Math" panose="02040503050406030204" pitchFamily="18" charset="0"/>
                      </a:rPr>
                      <m:t>𝝎</m:t>
                    </m:r>
                  </m:oMath>
                </a14:m>
                <a:r>
                  <a:rPr lang="de-DE" b="1" dirty="0"/>
                  <a:t> </a:t>
                </a:r>
                <a:r>
                  <a:rPr lang="de-DE" b="0" dirty="0"/>
                  <a:t>sondern</a:t>
                </a:r>
                <a:r>
                  <a:rPr lang="de-DE" b="0" baseline="0" dirty="0"/>
                  <a:t> ein wenig weiter voraus bei </a:t>
                </a:r>
                <a14:m>
                  <m:oMath xmlns:m="http://schemas.openxmlformats.org/officeDocument/2006/math">
                    <m:r>
                      <a:rPr lang="de-DE" b="1" i="1" smtClean="0">
                        <a:latin typeface="Cambria Math" panose="02040503050406030204" pitchFamily="18" charset="0"/>
                      </a:rPr>
                      <m:t>𝝎</m:t>
                    </m:r>
                    <m:r>
                      <a:rPr lang="de-DE" b="1" i="1" smtClean="0">
                        <a:latin typeface="Cambria Math" panose="02040503050406030204" pitchFamily="18" charset="0"/>
                      </a:rPr>
                      <m:t>+</m:t>
                    </m:r>
                    <m:r>
                      <a:rPr lang="de-DE" b="1" i="1" smtClean="0">
                        <a:latin typeface="Cambria Math" panose="02040503050406030204" pitchFamily="18" charset="0"/>
                      </a:rPr>
                      <m:t>𝝎</m:t>
                    </m:r>
                    <m:r>
                      <a:rPr lang="de-DE" b="1" i="1" smtClean="0">
                        <a:latin typeface="Cambria Math" panose="02040503050406030204" pitchFamily="18" charset="0"/>
                      </a:rPr>
                      <m:t>+</m:t>
                    </m:r>
                    <m:r>
                      <a:rPr lang="de-DE" b="0" i="1" smtClean="0">
                        <a:latin typeface="Cambria Math" panose="02040503050406030204" pitchFamily="18" charset="0"/>
                      </a:rPr>
                      <m:t>𝛽</m:t>
                    </m:r>
                    <m:r>
                      <a:rPr lang="de-DE" b="1" i="1" smtClean="0">
                        <a:latin typeface="Cambria Math" panose="02040503050406030204" pitchFamily="18" charset="0"/>
                      </a:rPr>
                      <m:t>𝒎</m:t>
                    </m:r>
                  </m:oMath>
                </a14:m>
                <a:r>
                  <a:rPr lang="de-DE" b="0" dirty="0"/>
                  <a:t>gemessen.</a:t>
                </a:r>
              </a:p>
              <a:p>
                <a:pPr defTabSz="883493">
                  <a:defRPr/>
                </a:pPr>
                <a:r>
                  <a:rPr lang="de-DE" b="0" dirty="0"/>
                  <a:t>Dieser Trick funktioniert in der Regel, da der </a:t>
                </a:r>
                <a:r>
                  <a:rPr lang="de-DE" b="0" dirty="0" err="1"/>
                  <a:t>Momentumvektor</a:t>
                </a:r>
                <a:r>
                  <a:rPr lang="de-DE" b="0" dirty="0"/>
                  <a:t> </a:t>
                </a:r>
                <a14:m>
                  <m:oMath xmlns:m="http://schemas.openxmlformats.org/officeDocument/2006/math">
                    <m:r>
                      <a:rPr lang="de-DE" b="0" i="1" smtClean="0">
                        <a:latin typeface="Cambria Math" panose="02040503050406030204" pitchFamily="18" charset="0"/>
                      </a:rPr>
                      <m:t>𝛽</m:t>
                    </m:r>
                    <m:r>
                      <a:rPr lang="de-DE" b="1" i="1" smtClean="0">
                        <a:latin typeface="Cambria Math" panose="02040503050406030204" pitchFamily="18" charset="0"/>
                      </a:rPr>
                      <m:t>𝒎</m:t>
                    </m:r>
                  </m:oMath>
                </a14:m>
                <a:r>
                  <a:rPr lang="de-DE" b="1" dirty="0"/>
                  <a:t> </a:t>
                </a:r>
                <a:r>
                  <a:rPr lang="de-DE" b="0" dirty="0"/>
                  <a:t> für gewöhnlich in die richtige</a:t>
                </a:r>
                <a:r>
                  <a:rPr lang="de-DE" b="0" baseline="0" dirty="0"/>
                  <a:t> Richtung, also in Richtung des Optimums zeigt.</a:t>
                </a:r>
              </a:p>
              <a:p>
                <a:pPr defTabSz="883493">
                  <a:defRPr/>
                </a:pPr>
                <a:r>
                  <a:rPr lang="de-DE" b="0" baseline="0" dirty="0"/>
                  <a:t>NAG erreicht damit das Optimum schneller.</a:t>
                </a:r>
                <a:endParaRPr lang="de-DE" b="1" dirty="0"/>
              </a:p>
              <a:p>
                <a:r>
                  <a:rPr lang="de-DE" baseline="0" dirty="0"/>
                  <a:t>Diese kleinen Verbesserungen summieren sich und NAG ist am Ende deutlich schneller als die reguläre </a:t>
                </a:r>
                <a:r>
                  <a:rPr lang="de-DE" baseline="0" dirty="0" err="1"/>
                  <a:t>Momentum-Optimierung.Darüber</a:t>
                </a:r>
                <a:r>
                  <a:rPr lang="de-DE" baseline="0" dirty="0"/>
                  <a:t> hinaus ist zu beachten, dass, wenn der Impuls die Gewichte über ein Tal schiebt, der Gradient des </a:t>
                </a:r>
                <a:r>
                  <a:rPr lang="de-DE" baseline="0" dirty="0" err="1"/>
                  <a:t>Momentumvektors</a:t>
                </a:r>
                <a:r>
                  <a:rPr lang="de-DE" baseline="0" dirty="0"/>
                  <a:t> zurück nach unten drückt, wohingegen der Gradient der lokalen Gewichte weiter über das Tal schiebt. Dies trägt dazu bei, Schwingungen zu reduzieren, und somit konvergiert der NAG </a:t>
                </a:r>
                <a:r>
                  <a:rPr lang="de-DE" baseline="0" dirty="0" err="1"/>
                  <a:t>schneller.Übersetzt</a:t>
                </a:r>
                <a:r>
                  <a:rPr lang="de-DE" baseline="0" dirty="0"/>
                  <a:t> mit www.DeepL.com/Translator (kostenlose Version)</a:t>
                </a:r>
              </a:p>
              <a:p>
                <a:endParaRPr lang="de-DE" baseline="0" dirty="0"/>
              </a:p>
              <a:p>
                <a:r>
                  <a:rPr lang="de-DE" b="1" baseline="0" dirty="0" err="1"/>
                  <a:t>RMSProp</a:t>
                </a:r>
                <a:r>
                  <a:rPr lang="de-DE" b="1" baseline="0" dirty="0"/>
                  <a:t> (Root </a:t>
                </a:r>
                <a:r>
                  <a:rPr lang="de-DE" b="1" baseline="0" dirty="0" err="1"/>
                  <a:t>Mean</a:t>
                </a:r>
                <a:r>
                  <a:rPr lang="de-DE" b="1" baseline="0" dirty="0"/>
                  <a:t> Square Propagation </a:t>
                </a:r>
                <a:r>
                  <a:rPr lang="de-DE" b="1" baseline="0" dirty="0" err="1"/>
                  <a:t>Algorithm</a:t>
                </a:r>
                <a:r>
                  <a:rPr lang="de-DE" b="1" baseline="0" dirty="0"/>
                  <a:t>)</a:t>
                </a:r>
              </a:p>
              <a:p>
                <a:r>
                  <a:rPr lang="de-DE" baseline="0" dirty="0"/>
                  <a:t>Eine Gefahr bei </a:t>
                </a:r>
                <a:r>
                  <a:rPr lang="de-DE" baseline="0" dirty="0" err="1"/>
                  <a:t>AdaGrad</a:t>
                </a:r>
                <a:r>
                  <a:rPr lang="de-DE" baseline="0" dirty="0"/>
                  <a:t> ist, dass die </a:t>
                </a:r>
                <a:r>
                  <a:rPr lang="de-DE" baseline="0" dirty="0" err="1"/>
                  <a:t>Lernrate</a:t>
                </a:r>
                <a:r>
                  <a:rPr lang="de-DE" baseline="0" dirty="0"/>
                  <a:t> zu schnell zu klein wird und dieser nie im globalen Minimum konvergiert.</a:t>
                </a:r>
              </a:p>
              <a:p>
                <a:r>
                  <a:rPr lang="de-DE" baseline="0" dirty="0" err="1"/>
                  <a:t>RMSProp</a:t>
                </a:r>
                <a:r>
                  <a:rPr lang="de-DE" baseline="0" dirty="0"/>
                  <a:t> versucht dies zu beheben, indem es nur Gradienten akkumuliert aus </a:t>
                </a:r>
                <a:r>
                  <a:rPr lang="de-DE" baseline="0" dirty="0" err="1"/>
                  <a:t>kürzlichen</a:t>
                </a:r>
                <a:r>
                  <a:rPr lang="de-DE" baseline="0" dirty="0"/>
                  <a:t> Iterationen und verbessert </a:t>
                </a:r>
                <a:r>
                  <a:rPr lang="de-DE" baseline="0" dirty="0" err="1"/>
                  <a:t>AdaGrad</a:t>
                </a:r>
                <a:r>
                  <a:rPr lang="de-DE" baseline="0" dirty="0"/>
                  <a:t> hinsichtlich nichtkonvexer Fälle.</a:t>
                </a:r>
              </a:p>
              <a:p>
                <a:r>
                  <a:rPr lang="de-DE" baseline="0" dirty="0" err="1"/>
                  <a:t>RMSProp</a:t>
                </a:r>
                <a:r>
                  <a:rPr lang="de-DE" baseline="0" dirty="0"/>
                  <a:t> ist daher eine ähnliche Variante von </a:t>
                </a:r>
                <a:r>
                  <a:rPr lang="de-DE" baseline="0" dirty="0" err="1"/>
                  <a:t>AdaGrad</a:t>
                </a:r>
                <a:r>
                  <a:rPr lang="de-DE" baseline="0" dirty="0"/>
                  <a:t>.</a:t>
                </a:r>
              </a:p>
              <a:p>
                <a:r>
                  <a:rPr lang="de-DE" baseline="0" dirty="0"/>
                  <a:t>Dabei wird die </a:t>
                </a:r>
                <a:r>
                  <a:rPr lang="de-DE" baseline="0" dirty="0" err="1"/>
                  <a:t>Gradientenakkumulation</a:t>
                </a:r>
                <a:r>
                  <a:rPr lang="de-DE" baseline="0" dirty="0"/>
                  <a:t> durch einen exponentiellen gewichteten gleitenden Mittelwert ersetzt.</a:t>
                </a:r>
              </a:p>
              <a:p>
                <a:r>
                  <a:rPr lang="de-DE" baseline="0" dirty="0"/>
                  <a:t>Der Algorithmus wird um den Hyperparameter \</a:t>
                </a:r>
                <a:r>
                  <a:rPr lang="de-DE" baseline="0" dirty="0" err="1"/>
                  <a:t>beta</a:t>
                </a:r>
                <a:r>
                  <a:rPr lang="de-DE" baseline="0" dirty="0"/>
                  <a:t>, bezeichnet als Zerfallsrate erweitert welcher für gewöhnlich auf 0.9 gesetzt wird.</a:t>
                </a:r>
              </a:p>
              <a:p>
                <a:r>
                  <a:rPr lang="de-DE" baseline="0" dirty="0"/>
                  <a:t>Empirisch hat sich </a:t>
                </a:r>
                <a:r>
                  <a:rPr lang="de-DE" baseline="0" dirty="0" err="1"/>
                  <a:t>RMSProp</a:t>
                </a:r>
                <a:r>
                  <a:rPr lang="de-DE" baseline="0" dirty="0"/>
                  <a:t> als effektiver und praxistauglicher Optimierungsalgorithmus für tiefe neuronale Netze erwiesen. </a:t>
                </a:r>
              </a:p>
              <a:p>
                <a:pPr defTabSz="883493">
                  <a:defRPr/>
                </a:pPr>
                <a:r>
                  <a:rPr lang="de-DE" dirty="0"/>
                  <a:t>Erweitert </a:t>
                </a:r>
                <a:r>
                  <a:rPr lang="de-DE" dirty="0" err="1"/>
                  <a:t>AdaGrad</a:t>
                </a:r>
                <a:r>
                  <a:rPr lang="de-DE" dirty="0"/>
                  <a:t> um nichtkonvexe Fälle</a:t>
                </a:r>
                <a:endParaRPr lang="de-DE" baseline="0" dirty="0"/>
              </a:p>
              <a:p>
                <a:r>
                  <a:rPr lang="de-DE" baseline="0" dirty="0"/>
                  <a:t>Er gehört aktuell zu den Standard-Optimierungsverfahren.</a:t>
                </a:r>
              </a:p>
              <a:p>
                <a:endParaRPr lang="de-DE" baseline="0" dirty="0"/>
              </a:p>
              <a:p>
                <a:endParaRPr lang="de-DE" baseline="0" dirty="0"/>
              </a:p>
              <a:p>
                <a:endParaRPr lang="de-DE" baseline="0" dirty="0"/>
              </a:p>
              <a:p>
                <a:r>
                  <a:rPr lang="de-DE" baseline="0" dirty="0"/>
                  <a:t>Quellen</a:t>
                </a:r>
              </a:p>
              <a:p>
                <a:r>
                  <a:rPr lang="de-DE" dirty="0">
                    <a:hlinkClick r:id="rId3"/>
                  </a:rPr>
                  <a:t>https://www.deeplearning-academy.com/p/ai-wiki-optimization-algorithms</a:t>
                </a:r>
                <a:endParaRPr lang="de-DE" dirty="0"/>
              </a:p>
              <a:p>
                <a:r>
                  <a:rPr lang="de-DE" dirty="0">
                    <a:hlinkClick r:id="rId4"/>
                  </a:rPr>
                  <a:t>https://stackoverflow.com/questions/36162180/gradient-descent-vs-adagrad-vs-momentum-in-tensorflow</a:t>
                </a:r>
                <a:endParaRPr lang="de-DE" dirty="0"/>
              </a:p>
              <a:p>
                <a:r>
                  <a:rPr lang="de-DE" dirty="0">
                    <a:hlinkClick r:id="rId5"/>
                  </a:rPr>
                  <a:t>https://books.google.de/books?id=FvGADwAAQBAJ&amp;pg=PT363&amp;lpg=PT363&amp;dq=adagrad+optimierung&amp;source=bl&amp;ots=wA7PvLRpV4&amp;sig=ACfU3U1Z_ECDhnTCMfwFwiaV4FFkkkhC2A&amp;hl=de&amp;sa=X&amp;ved=2ahUKEwi5tJyI1J7oAhWGyaQKHVaIAwIQ6AEwBHoECDIQAQ#v=onepage&amp;q=adagrad%20optimierung&amp;f=false</a:t>
                </a:r>
                <a:endParaRPr lang="de-DE" dirty="0"/>
              </a:p>
              <a:p>
                <a:r>
                  <a:rPr lang="de-DE" dirty="0"/>
                  <a:t>https://distill.pub/2017/momentum/</a:t>
                </a:r>
              </a:p>
              <a:p>
                <a:endParaRPr lang="de-DE"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a:t>Optimizers I</a:t>
                </a:r>
                <a:endParaRPr lang="de-DE" b="1" dirty="0"/>
              </a:p>
              <a:p>
                <a:endParaRPr lang="de-DE" dirty="0"/>
              </a:p>
              <a:p>
                <a:r>
                  <a:rPr lang="de-DE" dirty="0"/>
                  <a:t>Das</a:t>
                </a:r>
                <a:r>
                  <a:rPr lang="de-DE" baseline="0" dirty="0"/>
                  <a:t> Training von großen Deep </a:t>
                </a:r>
                <a:r>
                  <a:rPr lang="de-DE" baseline="0" dirty="0" err="1"/>
                  <a:t>Neural</a:t>
                </a:r>
                <a:r>
                  <a:rPr lang="de-DE" baseline="0" dirty="0"/>
                  <a:t> Networks kann sehr langsam sein.</a:t>
                </a:r>
              </a:p>
              <a:p>
                <a:r>
                  <a:rPr lang="de-DE" baseline="0" dirty="0"/>
                  <a:t>Um das Training zu beschleunigen haben wir bereits verschiedene Initialisierungsmethoden, Aktivierungsfunktionen und Batch-Normalisierung kennen gelernt.</a:t>
                </a:r>
              </a:p>
              <a:p>
                <a:r>
                  <a:rPr lang="de-DE" baseline="0" dirty="0"/>
                  <a:t>Ein weiterer </a:t>
                </a:r>
                <a:r>
                  <a:rPr lang="de-DE" baseline="0" dirty="0" err="1"/>
                  <a:t>Beschleunigungsboost</a:t>
                </a:r>
                <a:r>
                  <a:rPr lang="de-DE" baseline="0" dirty="0"/>
                  <a:t> erhält man durch bessere </a:t>
                </a:r>
                <a:r>
                  <a:rPr lang="de-DE" baseline="0" dirty="0" err="1"/>
                  <a:t>Optimizer</a:t>
                </a:r>
                <a:r>
                  <a:rPr lang="de-DE" baseline="0" dirty="0"/>
                  <a:t>.</a:t>
                </a:r>
              </a:p>
              <a:p>
                <a:r>
                  <a:rPr lang="de-DE" baseline="0" dirty="0"/>
                  <a:t>Aber nicht nur schnelleres Training kann durch einen besseren </a:t>
                </a:r>
                <a:r>
                  <a:rPr lang="de-DE" baseline="0" dirty="0" err="1"/>
                  <a:t>Optimizer</a:t>
                </a:r>
                <a:r>
                  <a:rPr lang="de-DE" baseline="0" dirty="0"/>
                  <a:t> erzielt werden, sondern auch Probleme wie lokale Minima oder Sattelpunkte der Kostenfunktion können durch eine geeignetere Wahl des </a:t>
                </a:r>
                <a:r>
                  <a:rPr lang="de-DE" baseline="0" dirty="0" err="1"/>
                  <a:t>Optimizers</a:t>
                </a:r>
                <a:r>
                  <a:rPr lang="de-DE" baseline="0" dirty="0"/>
                  <a:t> umgangen werden.</a:t>
                </a:r>
              </a:p>
              <a:p>
                <a:r>
                  <a:rPr lang="de-DE" baseline="0" dirty="0"/>
                  <a:t>(Folgende Formeln sind alle in </a:t>
                </a:r>
                <a:r>
                  <a:rPr lang="de-DE" baseline="0" dirty="0" err="1"/>
                  <a:t>vektorizierter</a:t>
                </a:r>
                <a:r>
                  <a:rPr lang="de-DE" baseline="0" dirty="0"/>
                  <a:t> Form geschrieben)</a:t>
                </a:r>
              </a:p>
              <a:p>
                <a:endParaRPr lang="de-DE" baseline="0" dirty="0"/>
              </a:p>
              <a:p>
                <a:endParaRPr lang="de-DE" baseline="0" dirty="0"/>
              </a:p>
              <a:p>
                <a:r>
                  <a:rPr lang="de-DE" b="1" baseline="0" dirty="0" err="1"/>
                  <a:t>Vanilla</a:t>
                </a:r>
                <a:r>
                  <a:rPr lang="de-DE" b="1" baseline="0" dirty="0"/>
                  <a:t> SGD </a:t>
                </a:r>
                <a:r>
                  <a:rPr lang="de-DE" b="1" baseline="0" dirty="0" err="1"/>
                  <a:t>Momentum</a:t>
                </a:r>
                <a:endParaRPr lang="de-DE" b="1" baseline="0" dirty="0"/>
              </a:p>
              <a:p>
                <a:r>
                  <a:rPr lang="de-DE" baseline="0" dirty="0"/>
                  <a:t>Wir erinnern uns an die </a:t>
                </a:r>
                <a:r>
                  <a:rPr lang="de-DE" baseline="0" dirty="0" err="1"/>
                  <a:t>Stochastic</a:t>
                </a:r>
                <a:r>
                  <a:rPr lang="de-DE" baseline="0" dirty="0"/>
                  <a:t> Gradient </a:t>
                </a:r>
                <a:r>
                  <a:rPr lang="de-DE" baseline="0" dirty="0" err="1"/>
                  <a:t>Descent</a:t>
                </a:r>
                <a:r>
                  <a:rPr lang="de-DE" baseline="0" dirty="0"/>
                  <a:t> Optimierung.</a:t>
                </a:r>
              </a:p>
              <a:p>
                <a:r>
                  <a:rPr lang="de-DE" baseline="0" dirty="0"/>
                  <a:t>Ein Problem der SGD war, dass SGD Oszilliert insbesondere um den Minimum.</a:t>
                </a:r>
              </a:p>
              <a:p>
                <a:endParaRPr lang="de-DE" dirty="0"/>
              </a:p>
              <a:p>
                <a:r>
                  <a:rPr lang="de-DE" b="1" dirty="0"/>
                  <a:t>SGD </a:t>
                </a:r>
                <a:r>
                  <a:rPr lang="de-DE" b="1" dirty="0" err="1"/>
                  <a:t>Momentum</a:t>
                </a:r>
                <a:r>
                  <a:rPr lang="de-DE" b="1" dirty="0"/>
                  <a:t> </a:t>
                </a:r>
              </a:p>
              <a:p>
                <a:r>
                  <a:rPr lang="de-DE" dirty="0"/>
                  <a:t>Der </a:t>
                </a:r>
                <a:r>
                  <a:rPr lang="de-DE" dirty="0" err="1"/>
                  <a:t>Momentum</a:t>
                </a:r>
                <a:r>
                  <a:rPr lang="de-DE" dirty="0"/>
                  <a:t> Optimierer erweiterter den Ansatz des </a:t>
                </a:r>
                <a:r>
                  <a:rPr lang="de-DE" dirty="0" err="1"/>
                  <a:t>Gradientenverfahrens</a:t>
                </a:r>
                <a:r>
                  <a:rPr lang="de-DE" dirty="0"/>
                  <a:t>.</a:t>
                </a:r>
              </a:p>
              <a:p>
                <a:r>
                  <a:rPr lang="de-DE" dirty="0"/>
                  <a:t>Während das Standard </a:t>
                </a:r>
                <a:r>
                  <a:rPr lang="de-DE" dirty="0" err="1"/>
                  <a:t>Gradientenverfahren</a:t>
                </a:r>
                <a:r>
                  <a:rPr lang="de-DE" dirty="0"/>
                  <a:t> pro Iterationsschritt immer in entgegengesetzte Richtung des lokalen </a:t>
                </a:r>
                <a:r>
                  <a:rPr lang="de-DE" dirty="0" err="1"/>
                  <a:t>Gradientens</a:t>
                </a:r>
                <a:r>
                  <a:rPr lang="de-DE" dirty="0"/>
                  <a:t> absteigt, nimmt der </a:t>
                </a:r>
                <a:r>
                  <a:rPr lang="de-DE" dirty="0" err="1"/>
                  <a:t>Momentum</a:t>
                </a:r>
                <a:r>
                  <a:rPr lang="de-DE" dirty="0"/>
                  <a:t> Optimierer Rücksicht auf die Gradienten der vorherigen Iterationen, akkumuliert diese zu dem lokalen Gradienten und speichert das Ergebnis in den sogenannten Momentvektor (m). Vergleichbar mit einem Ball, der sich pro Iteration beschleunigt je stärker es bergab geht.</a:t>
                </a:r>
              </a:p>
              <a:p>
                <a:r>
                  <a:rPr lang="de-DE" dirty="0"/>
                  <a:t>SGD</a:t>
                </a:r>
                <a:r>
                  <a:rPr lang="de-DE" baseline="0" dirty="0"/>
                  <a:t> </a:t>
                </a:r>
                <a:r>
                  <a:rPr lang="de-DE" baseline="0" dirty="0" err="1"/>
                  <a:t>Momentum</a:t>
                </a:r>
                <a:r>
                  <a:rPr lang="de-DE" baseline="0" dirty="0"/>
                  <a:t> hilft SGD dabei sich entlang der relevanten Richtung zu navigieren und reduziert dabei die Oszillation.</a:t>
                </a:r>
                <a:endParaRPr lang="de-DE" dirty="0"/>
              </a:p>
              <a:p>
                <a:endParaRPr lang="de-DE" dirty="0"/>
              </a:p>
              <a:p>
                <a:pPr marL="0" indent="0" algn="l">
                  <a:buFont typeface="Arial" panose="020B0604020202020204" pitchFamily="34" charset="0"/>
                  <a:buNone/>
                </a:pPr>
                <a:r>
                  <a:rPr lang="de-DE" b="1" dirty="0" err="1" smtClean="0"/>
                  <a:t>Nesterov</a:t>
                </a:r>
                <a:r>
                  <a:rPr lang="de-DE" b="1" dirty="0" smtClean="0"/>
                  <a:t> </a:t>
                </a:r>
                <a:r>
                  <a:rPr lang="de-DE" b="1" dirty="0" err="1" smtClean="0"/>
                  <a:t>Accelerated</a:t>
                </a:r>
                <a:r>
                  <a:rPr lang="de-DE" b="1" dirty="0" smtClean="0"/>
                  <a:t> Gradient (NAG)</a:t>
                </a:r>
              </a:p>
              <a:p>
                <a:r>
                  <a:rPr lang="de-DE" baseline="0" dirty="0" smtClean="0"/>
                  <a:t>NAG ist eine Variation  der </a:t>
                </a:r>
                <a:r>
                  <a:rPr lang="de-DE" baseline="0" dirty="0" err="1" smtClean="0"/>
                  <a:t>Momentum</a:t>
                </a:r>
                <a:r>
                  <a:rPr lang="de-DE" baseline="0" dirty="0" smtClean="0"/>
                  <a:t> </a:t>
                </a:r>
                <a:r>
                  <a:rPr lang="de-DE" baseline="0" dirty="0" err="1" smtClean="0"/>
                  <a:t>Optimization</a:t>
                </a:r>
                <a:r>
                  <a:rPr lang="de-DE" baseline="0" dirty="0" smtClean="0"/>
                  <a:t>, welcher fast immer schneller ist als die gewöhnliche </a:t>
                </a:r>
                <a:r>
                  <a:rPr lang="de-DE" baseline="0" dirty="0" err="1" smtClean="0"/>
                  <a:t>Vanilla</a:t>
                </a:r>
                <a:r>
                  <a:rPr lang="de-DE" baseline="0" dirty="0" smtClean="0"/>
                  <a:t> </a:t>
                </a:r>
                <a:r>
                  <a:rPr lang="de-DE" baseline="0" dirty="0" err="1" smtClean="0"/>
                  <a:t>Momentum</a:t>
                </a:r>
                <a:r>
                  <a:rPr lang="de-DE" baseline="0" dirty="0" smtClean="0"/>
                  <a:t> </a:t>
                </a:r>
                <a:r>
                  <a:rPr lang="de-DE" baseline="0" dirty="0" err="1" smtClean="0"/>
                  <a:t>Optimization</a:t>
                </a:r>
                <a:r>
                  <a:rPr lang="de-DE" baseline="0" dirty="0" smtClean="0"/>
                  <a:t>.</a:t>
                </a:r>
              </a:p>
              <a:p>
                <a:pPr marL="0" marR="0" lvl="0" indent="0" algn="l" defTabSz="914400" rtl="0" eaLnBrk="0" fontAlgn="base" latinLnBrk="0" hangingPunct="0">
                  <a:lnSpc>
                    <a:spcPct val="100000"/>
                  </a:lnSpc>
                  <a:spcBef>
                    <a:spcPct val="0"/>
                  </a:spcBef>
                  <a:spcAft>
                    <a:spcPct val="0"/>
                  </a:spcAft>
                  <a:buClrTx/>
                  <a:buSzTx/>
                  <a:buFontTx/>
                  <a:buNone/>
                  <a:tabLst/>
                  <a:defRPr/>
                </a:pPr>
                <a:r>
                  <a:rPr lang="de-DE" baseline="0" dirty="0" smtClean="0"/>
                  <a:t>Hierbei wird der Gradient nicht an der lokalen Position </a:t>
                </a:r>
                <a:r>
                  <a:rPr lang="de-DE" b="1" i="0" smtClean="0">
                    <a:latin typeface="Cambria Math" panose="02040503050406030204" pitchFamily="18" charset="0"/>
                  </a:rPr>
                  <a:t>𝝎</a:t>
                </a:r>
                <a:r>
                  <a:rPr lang="de-DE" b="1" dirty="0" smtClean="0"/>
                  <a:t> </a:t>
                </a:r>
                <a:r>
                  <a:rPr lang="de-DE" b="0" dirty="0" smtClean="0"/>
                  <a:t>sondern</a:t>
                </a:r>
                <a:r>
                  <a:rPr lang="de-DE" b="0" baseline="0" dirty="0" smtClean="0"/>
                  <a:t> ein wenig weiter voraus bei </a:t>
                </a:r>
                <a:r>
                  <a:rPr lang="de-DE" b="1" i="0" smtClean="0">
                    <a:latin typeface="Cambria Math" panose="02040503050406030204" pitchFamily="18" charset="0"/>
                  </a:rPr>
                  <a:t>𝝎+𝝎+</a:t>
                </a:r>
                <a:r>
                  <a:rPr lang="de-DE" b="0" i="0" smtClean="0">
                    <a:latin typeface="Cambria Math" panose="02040503050406030204" pitchFamily="18" charset="0"/>
                  </a:rPr>
                  <a:t>𝛽</a:t>
                </a:r>
                <a:r>
                  <a:rPr lang="de-DE" b="1" i="0" smtClean="0">
                    <a:latin typeface="Cambria Math" panose="02040503050406030204" pitchFamily="18" charset="0"/>
                  </a:rPr>
                  <a:t>𝒎</a:t>
                </a:r>
                <a:r>
                  <a:rPr lang="de-DE" b="0" dirty="0" smtClean="0"/>
                  <a:t>gemessen.</a:t>
                </a:r>
              </a:p>
              <a:p>
                <a:pPr marL="0" marR="0" lvl="0" indent="0" algn="l" defTabSz="914400" rtl="0" eaLnBrk="0" fontAlgn="base" latinLnBrk="0" hangingPunct="0">
                  <a:lnSpc>
                    <a:spcPct val="100000"/>
                  </a:lnSpc>
                  <a:spcBef>
                    <a:spcPct val="0"/>
                  </a:spcBef>
                  <a:spcAft>
                    <a:spcPct val="0"/>
                  </a:spcAft>
                  <a:buClrTx/>
                  <a:buSzTx/>
                  <a:buFontTx/>
                  <a:buNone/>
                  <a:tabLst/>
                  <a:defRPr/>
                </a:pPr>
                <a:r>
                  <a:rPr lang="de-DE" b="0" dirty="0" smtClean="0"/>
                  <a:t>Dieser Trick funktioniert in der Regel, da der </a:t>
                </a:r>
                <a:r>
                  <a:rPr lang="de-DE" b="0" dirty="0" err="1" smtClean="0"/>
                  <a:t>Momentumvektor</a:t>
                </a:r>
                <a:r>
                  <a:rPr lang="de-DE" b="0" dirty="0" smtClean="0"/>
                  <a:t> </a:t>
                </a:r>
                <a:r>
                  <a:rPr lang="de-DE" b="0" i="0" smtClean="0">
                    <a:latin typeface="Cambria Math" panose="02040503050406030204" pitchFamily="18" charset="0"/>
                  </a:rPr>
                  <a:t>𝛽</a:t>
                </a:r>
                <a:r>
                  <a:rPr lang="de-DE" b="1" i="0" smtClean="0">
                    <a:latin typeface="Cambria Math" panose="02040503050406030204" pitchFamily="18" charset="0"/>
                  </a:rPr>
                  <a:t>𝒎</a:t>
                </a:r>
                <a:r>
                  <a:rPr lang="de-DE" b="1" dirty="0" smtClean="0"/>
                  <a:t> </a:t>
                </a:r>
                <a:r>
                  <a:rPr lang="de-DE" b="0" dirty="0" smtClean="0"/>
                  <a:t> für gewöhnlich in die richtige</a:t>
                </a:r>
                <a:r>
                  <a:rPr lang="de-DE" b="0" baseline="0" dirty="0" smtClean="0"/>
                  <a:t> Richtung, also in Richtung des Optimums zeigt.</a:t>
                </a:r>
              </a:p>
              <a:p>
                <a:pPr marL="0" marR="0" lvl="0" indent="0" algn="l" defTabSz="914400" rtl="0" eaLnBrk="0" fontAlgn="base" latinLnBrk="0" hangingPunct="0">
                  <a:lnSpc>
                    <a:spcPct val="100000"/>
                  </a:lnSpc>
                  <a:spcBef>
                    <a:spcPct val="0"/>
                  </a:spcBef>
                  <a:spcAft>
                    <a:spcPct val="0"/>
                  </a:spcAft>
                  <a:buClrTx/>
                  <a:buSzTx/>
                  <a:buFontTx/>
                  <a:buNone/>
                  <a:tabLst/>
                  <a:defRPr/>
                </a:pPr>
                <a:r>
                  <a:rPr lang="de-DE" b="0" baseline="0" dirty="0" smtClean="0"/>
                  <a:t>NAG erreicht damit das Optimum schneller.</a:t>
                </a:r>
                <a:endParaRPr lang="de-DE" b="1" dirty="0" smtClean="0"/>
              </a:p>
              <a:p>
                <a:r>
                  <a:rPr lang="de-DE" baseline="0" dirty="0" smtClean="0"/>
                  <a:t>Diese kleinen Verbesserungen summieren sich und NAG ist am Ende deutlich schneller als die reguläre </a:t>
                </a:r>
                <a:r>
                  <a:rPr lang="de-DE" baseline="0" dirty="0" err="1" smtClean="0"/>
                  <a:t>Momentum-Optimierung.Darüber</a:t>
                </a:r>
                <a:r>
                  <a:rPr lang="de-DE" baseline="0" dirty="0" smtClean="0"/>
                  <a:t> hinaus ist zu beachten, dass, wenn der Impuls die Gewichte über ein Tal schiebt, der Gradient des </a:t>
                </a:r>
                <a:r>
                  <a:rPr lang="de-DE" baseline="0" dirty="0" err="1" smtClean="0"/>
                  <a:t>Momentumvektors</a:t>
                </a:r>
                <a:r>
                  <a:rPr lang="de-DE" baseline="0" dirty="0" smtClean="0"/>
                  <a:t> zurück nach unten drückt, wohingegen der Gradient der lokalen Gewichte weiter über das Tal schiebt. Dies trägt dazu bei, Schwingungen zu reduzieren, und somit konvergiert der NAG </a:t>
                </a:r>
                <a:r>
                  <a:rPr lang="de-DE" baseline="0" dirty="0" err="1" smtClean="0"/>
                  <a:t>schneller.Übersetzt</a:t>
                </a:r>
                <a:r>
                  <a:rPr lang="de-DE" baseline="0" dirty="0" smtClean="0"/>
                  <a:t> mit www.DeepL.com/Translator (kostenlose Version)</a:t>
                </a:r>
                <a:endParaRPr lang="de-DE" baseline="0" dirty="0"/>
              </a:p>
              <a:p>
                <a:endParaRPr lang="de-DE" baseline="0" dirty="0"/>
              </a:p>
              <a:p>
                <a:r>
                  <a:rPr lang="de-DE" b="1" baseline="0" dirty="0" err="1"/>
                  <a:t>RMSProp</a:t>
                </a:r>
                <a:r>
                  <a:rPr lang="de-DE" b="1" baseline="0" dirty="0"/>
                  <a:t> (Root </a:t>
                </a:r>
                <a:r>
                  <a:rPr lang="de-DE" b="1" baseline="0" dirty="0" err="1"/>
                  <a:t>Mean</a:t>
                </a:r>
                <a:r>
                  <a:rPr lang="de-DE" b="1" baseline="0" dirty="0"/>
                  <a:t> Square Propagation </a:t>
                </a:r>
                <a:r>
                  <a:rPr lang="de-DE" b="1" baseline="0" dirty="0" err="1"/>
                  <a:t>Algorithm</a:t>
                </a:r>
                <a:r>
                  <a:rPr lang="de-DE" b="1" baseline="0" dirty="0"/>
                  <a:t>)</a:t>
                </a:r>
              </a:p>
              <a:p>
                <a:r>
                  <a:rPr lang="de-DE" baseline="0" dirty="0"/>
                  <a:t>Eine Gefahr bei </a:t>
                </a:r>
                <a:r>
                  <a:rPr lang="de-DE" baseline="0" dirty="0" err="1"/>
                  <a:t>AdaGrad</a:t>
                </a:r>
                <a:r>
                  <a:rPr lang="de-DE" baseline="0" dirty="0"/>
                  <a:t> ist, dass die </a:t>
                </a:r>
                <a:r>
                  <a:rPr lang="de-DE" baseline="0" dirty="0" err="1"/>
                  <a:t>Lernrate</a:t>
                </a:r>
                <a:r>
                  <a:rPr lang="de-DE" baseline="0" dirty="0"/>
                  <a:t> zu schnell zu klein wird und dieser nie im globalen Minimum konvergiert.</a:t>
                </a:r>
              </a:p>
              <a:p>
                <a:r>
                  <a:rPr lang="de-DE" baseline="0" dirty="0" err="1"/>
                  <a:t>RMSProp</a:t>
                </a:r>
                <a:r>
                  <a:rPr lang="de-DE" baseline="0" dirty="0"/>
                  <a:t> versucht dies zu beheben, indem es nur Gradienten akkumuliert aus </a:t>
                </a:r>
                <a:r>
                  <a:rPr lang="de-DE" baseline="0" dirty="0" err="1"/>
                  <a:t>kürzlichen</a:t>
                </a:r>
                <a:r>
                  <a:rPr lang="de-DE" baseline="0" dirty="0"/>
                  <a:t> Iterationen und verbessert </a:t>
                </a:r>
                <a:r>
                  <a:rPr lang="de-DE" baseline="0" dirty="0" err="1"/>
                  <a:t>AdaGrad</a:t>
                </a:r>
                <a:r>
                  <a:rPr lang="de-DE" baseline="0" dirty="0"/>
                  <a:t> hinsichtlich nichtkonvexer Fälle.</a:t>
                </a:r>
              </a:p>
              <a:p>
                <a:r>
                  <a:rPr lang="de-DE" baseline="0" dirty="0" err="1"/>
                  <a:t>RMSProp</a:t>
                </a:r>
                <a:r>
                  <a:rPr lang="de-DE" baseline="0" dirty="0"/>
                  <a:t> ist daher eine ähnliche Variante von </a:t>
                </a:r>
                <a:r>
                  <a:rPr lang="de-DE" baseline="0" dirty="0" err="1"/>
                  <a:t>AdaGrad</a:t>
                </a:r>
                <a:r>
                  <a:rPr lang="de-DE" baseline="0" dirty="0"/>
                  <a:t>.</a:t>
                </a:r>
              </a:p>
              <a:p>
                <a:r>
                  <a:rPr lang="de-DE" baseline="0" dirty="0"/>
                  <a:t>Dabei wird die </a:t>
                </a:r>
                <a:r>
                  <a:rPr lang="de-DE" baseline="0" dirty="0" err="1"/>
                  <a:t>Gradientenakkumulation</a:t>
                </a:r>
                <a:r>
                  <a:rPr lang="de-DE" baseline="0" dirty="0"/>
                  <a:t> durch einen exponentiellen gewichteten gleitenden Mittelwert ersetzt.</a:t>
                </a:r>
              </a:p>
              <a:p>
                <a:r>
                  <a:rPr lang="de-DE" baseline="0" dirty="0"/>
                  <a:t>Der Algorithmus wird um den Hyperparameter \</a:t>
                </a:r>
                <a:r>
                  <a:rPr lang="de-DE" baseline="0" dirty="0" err="1"/>
                  <a:t>beta</a:t>
                </a:r>
                <a:r>
                  <a:rPr lang="de-DE" baseline="0" dirty="0"/>
                  <a:t>, bezeichnet als Zerfallsrate erweitert welcher für gewöhnlich auf 0.9 gesetzt wird.</a:t>
                </a:r>
              </a:p>
              <a:p>
                <a:r>
                  <a:rPr lang="de-DE" baseline="0" dirty="0"/>
                  <a:t>Empirisch hat sich </a:t>
                </a:r>
                <a:r>
                  <a:rPr lang="de-DE" baseline="0" dirty="0" err="1"/>
                  <a:t>RMSProp</a:t>
                </a:r>
                <a:r>
                  <a:rPr lang="de-DE" baseline="0" dirty="0"/>
                  <a:t> als effektiver und praxistauglicher Optimierungsalgorithmus für tiefe neuronale Netze erwiesen. </a:t>
                </a:r>
              </a:p>
              <a:p>
                <a:pPr marL="0" marR="0" lvl="0" indent="0" algn="l" defTabSz="914400" rtl="0" eaLnBrk="0" fontAlgn="base" latinLnBrk="0" hangingPunct="0">
                  <a:lnSpc>
                    <a:spcPct val="100000"/>
                  </a:lnSpc>
                  <a:spcBef>
                    <a:spcPct val="0"/>
                  </a:spcBef>
                  <a:spcAft>
                    <a:spcPct val="0"/>
                  </a:spcAft>
                  <a:buClrTx/>
                  <a:buSzTx/>
                  <a:buFontTx/>
                  <a:buNone/>
                  <a:tabLst/>
                  <a:defRPr/>
                </a:pPr>
                <a:r>
                  <a:rPr lang="de-DE" dirty="0"/>
                  <a:t>Erweitert </a:t>
                </a:r>
                <a:r>
                  <a:rPr lang="de-DE" dirty="0" err="1"/>
                  <a:t>AdaGrad</a:t>
                </a:r>
                <a:r>
                  <a:rPr lang="de-DE" dirty="0"/>
                  <a:t> um nichtkonvexe Fälle</a:t>
                </a:r>
                <a:endParaRPr lang="de-DE" baseline="0" dirty="0"/>
              </a:p>
              <a:p>
                <a:r>
                  <a:rPr lang="de-DE" baseline="0" dirty="0"/>
                  <a:t>Er gehört aktuell zu den Standard-Optimierungsverfahren.</a:t>
                </a:r>
              </a:p>
              <a:p>
                <a:endParaRPr lang="de-DE" baseline="0" dirty="0"/>
              </a:p>
              <a:p>
                <a:endParaRPr lang="de-DE" baseline="0" dirty="0"/>
              </a:p>
              <a:p>
                <a:endParaRPr lang="de-DE" baseline="0" dirty="0"/>
              </a:p>
              <a:p>
                <a:r>
                  <a:rPr lang="de-DE" baseline="0" dirty="0"/>
                  <a:t>Quellen</a:t>
                </a:r>
              </a:p>
              <a:p>
                <a:r>
                  <a:rPr lang="de-DE" dirty="0">
                    <a:hlinkClick r:id="rId6"/>
                  </a:rPr>
                  <a:t>https://www.deeplearning-academy.com/p/ai-wiki-optimization-algorithms</a:t>
                </a:r>
                <a:endParaRPr lang="de-DE" dirty="0"/>
              </a:p>
              <a:p>
                <a:r>
                  <a:rPr lang="de-DE" dirty="0">
                    <a:hlinkClick r:id="rId7"/>
                  </a:rPr>
                  <a:t>https://stackoverflow.com/questions/36162180/gradient-descent-vs-adagrad-vs-momentum-in-tensorflow</a:t>
                </a:r>
                <a:endParaRPr lang="de-DE" dirty="0"/>
              </a:p>
              <a:p>
                <a:r>
                  <a:rPr lang="de-DE" dirty="0">
                    <a:hlinkClick r:id="rId8"/>
                  </a:rPr>
                  <a:t>https://</a:t>
                </a:r>
                <a:r>
                  <a:rPr lang="de-DE" dirty="0" smtClean="0">
                    <a:hlinkClick r:id="rId8"/>
                  </a:rPr>
                  <a:t>books.google.de/books?id=FvGADwAAQBAJ&amp;pg=PT363&amp;lpg=PT363&amp;dq=adagrad+optimierung&amp;source=bl&amp;ots=wA7PvLRpV4&amp;sig=ACfU3U1Z_ECDhnTCMfwFwiaV4FFkkkhC2A&amp;hl=de&amp;sa=X&amp;ved=2ahUKEwi5tJyI1J7oAhWGyaQKHVaIAwIQ6AEwBHoECDIQAQ#v=onepage&amp;q=adagrad%20optimierung&amp;f=false</a:t>
                </a:r>
                <a:endParaRPr lang="de-DE" dirty="0" smtClean="0"/>
              </a:p>
              <a:p>
                <a:r>
                  <a:rPr lang="de-DE" dirty="0" smtClean="0"/>
                  <a:t>https://distill.pub/2017/momentum/</a:t>
                </a:r>
              </a:p>
              <a:p>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56</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5888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baseline="0" dirty="0"/>
              <a:t>Fortsetzung der </a:t>
            </a:r>
            <a:r>
              <a:rPr lang="de-DE" b="1" baseline="0" dirty="0" err="1"/>
              <a:t>Optimzers</a:t>
            </a:r>
            <a:endParaRPr lang="de-DE" b="1" baseline="0" dirty="0"/>
          </a:p>
          <a:p>
            <a:endParaRPr lang="de-DE" b="1" baseline="0" dirty="0"/>
          </a:p>
          <a:p>
            <a:r>
              <a:rPr lang="de-DE" b="1" baseline="0" dirty="0"/>
              <a:t>Adam (adaptive </a:t>
            </a:r>
            <a:r>
              <a:rPr lang="de-DE" b="1" baseline="0" dirty="0" err="1"/>
              <a:t>momentum</a:t>
            </a:r>
            <a:r>
              <a:rPr lang="de-DE" b="1" baseline="0" dirty="0"/>
              <a:t> </a:t>
            </a:r>
            <a:r>
              <a:rPr lang="de-DE" b="1" baseline="0" dirty="0" err="1"/>
              <a:t>estimation</a:t>
            </a:r>
            <a:r>
              <a:rPr lang="de-DE" b="1" baseline="0" dirty="0"/>
              <a:t>)</a:t>
            </a:r>
          </a:p>
          <a:p>
            <a:r>
              <a:rPr lang="en-US" baseline="0" dirty="0"/>
              <a:t>Adam is best described as a variant of the combination of Momentum and </a:t>
            </a:r>
            <a:r>
              <a:rPr lang="en-US" baseline="0" dirty="0" err="1"/>
              <a:t>RMSProp</a:t>
            </a:r>
            <a:r>
              <a:rPr lang="en-US" baseline="0" dirty="0"/>
              <a:t> with some important differences.
As in Momentum Optimization, the momentum in Adam is included as a direct estimate of the first-order moment (with exponential weight) of the gradient
The direct way to add Momentum to </a:t>
            </a:r>
            <a:r>
              <a:rPr lang="en-US" baseline="0" dirty="0" err="1"/>
              <a:t>RMSProp</a:t>
            </a:r>
            <a:r>
              <a:rPr lang="en-US" baseline="0" dirty="0"/>
              <a:t> is to apply it to the rescaled gradients.
The next difference is Adam's distortion corrections of the estimates for first-order moments (momentum term) and second-order (non-centered) moments, 
To take into account their initialization in the origin.
Let's go through the algorithm step by step.
Step 1: Calculates an exponentially decreasing average instead of an exponentially decreasing sum. These are equivalent except for the factor (1-beta_1).
Step 2: Is equal to RMSprop
Step 3, 4: since m and s are </a:t>
            </a:r>
            <a:r>
              <a:rPr lang="en-US" baseline="0" dirty="0" err="1"/>
              <a:t>initialised</a:t>
            </a:r>
            <a:r>
              <a:rPr lang="en-US" baseline="0" dirty="0"/>
              <a:t> with 0, these steps help to boost m and s at the beginning of the workout (correction factors).
"beta_1 is called the pulse decay hyperparameter, and the beta_2 is called the scaling decay hyperparameter.
Adam is generally considered quite robust against the selection of hyperparameters.
</a:t>
            </a:r>
            <a:endParaRPr lang="de-DE" baseline="0" dirty="0"/>
          </a:p>
          <a:p>
            <a:endParaRPr lang="de-DE" baseline="0" dirty="0"/>
          </a:p>
          <a:p>
            <a:r>
              <a:rPr lang="de-DE" b="1" baseline="0" dirty="0"/>
              <a:t>Welcher </a:t>
            </a:r>
            <a:r>
              <a:rPr lang="de-DE" b="1" baseline="0" dirty="0" err="1"/>
              <a:t>Optimizer</a:t>
            </a:r>
            <a:r>
              <a:rPr lang="de-DE" b="1" baseline="0" dirty="0"/>
              <a:t> soll ich nutzen?</a:t>
            </a:r>
          </a:p>
          <a:p>
            <a:r>
              <a:rPr lang="en-US" baseline="0" dirty="0"/>
              <a:t>The question now arises which Optimizer is best suited?
This is not the answer to this question and depends on the situation.
For simple problems, SGD or SGD with an additional momentum term is sufficient.
But SGD and a simple learning rate schedule also achieve excellent results.
If the input data is sparse, better results are achieved with adaptive learning rates methods
In addition, the learning rate is not treated as a hyperparameter.
Adam adds correction terms and a momentum to </a:t>
            </a:r>
            <a:r>
              <a:rPr lang="en-US" baseline="0" dirty="0" err="1"/>
              <a:t>RMSProp</a:t>
            </a:r>
            <a:r>
              <a:rPr lang="en-US" baseline="0" dirty="0"/>
              <a:t>, making it the better choice than </a:t>
            </a:r>
            <a:r>
              <a:rPr lang="en-US" baseline="0" dirty="0" err="1"/>
              <a:t>RMSProp</a:t>
            </a:r>
            <a:r>
              <a:rPr lang="en-US" baseline="0" dirty="0"/>
              <a:t>.
</a:t>
            </a:r>
            <a:endParaRPr lang="de-DE" baseline="0" dirty="0"/>
          </a:p>
          <a:p>
            <a:endParaRPr lang="de-DE" baseline="0" dirty="0"/>
          </a:p>
          <a:p>
            <a:endParaRPr lang="de-DE" baseline="0" dirty="0"/>
          </a:p>
          <a:p>
            <a:endParaRPr lang="de-DE" baseline="0" dirty="0"/>
          </a:p>
          <a:p>
            <a:r>
              <a:rPr lang="de-DE" baseline="0" dirty="0"/>
              <a:t>Quellen</a:t>
            </a:r>
          </a:p>
          <a:p>
            <a:r>
              <a:rPr lang="de-DE" dirty="0">
                <a:hlinkClick r:id="rId3"/>
              </a:rPr>
              <a:t>https://www.deeplearning-academy.com/p/ai-wiki-optimization-algorithms</a:t>
            </a:r>
            <a:endParaRPr lang="de-DE" dirty="0"/>
          </a:p>
          <a:p>
            <a:r>
              <a:rPr lang="de-DE" dirty="0">
                <a:hlinkClick r:id="rId4"/>
              </a:rPr>
              <a:t>https://stackoverflow.com/questions/36162180/gradient-descent-vs-adagrad-vs-momentum-in-tensorflow</a:t>
            </a:r>
            <a:endParaRPr lang="de-DE" dirty="0"/>
          </a:p>
          <a:p>
            <a:r>
              <a:rPr lang="de-DE" dirty="0">
                <a:hlinkClick r:id="rId5"/>
              </a:rPr>
              <a:t>https://books.google.de/books?id=FvGADwAAQBAJ&amp;pg=PT363&amp;lpg=PT363&amp;dq=adagrad+optimierung&amp;source=bl&amp;ots=wA7PvLRpV4&amp;sig=ACfU3U1Z_ECDhnTCMfwFwiaV4FFkkkhC2A&amp;hl=de&amp;sa=X&amp;ved=2ahUKEwi5tJyI1J7oAhWGyaQKHVaIAwIQ6AEwBHoECDIQAQ#v=onepage&amp;q=adagrad%20optimierung&amp;f=false</a:t>
            </a:r>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57</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2893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b="1" dirty="0"/>
              <a:t>Kompilieren des Modells</a:t>
            </a:r>
          </a:p>
          <a:p>
            <a:r>
              <a:rPr lang="en-US" b="0" dirty="0"/>
              <a:t>After a model is created, the compile() method must be called to specify the loss function and the optimizer to use.
Optionally, a list of metrics can be specified, which are evaluated during the training.
</a:t>
            </a:r>
            <a:endParaRPr lang="de-DE" b="0" baseline="0" dirty="0"/>
          </a:p>
          <a:p>
            <a:r>
              <a:rPr lang="de-DE" b="1" baseline="0" dirty="0" err="1"/>
              <a:t>Sparse_categorical_crossentropy</a:t>
            </a:r>
            <a:br>
              <a:rPr lang="de-DE" b="1" baseline="0" dirty="0"/>
            </a:br>
            <a:r>
              <a:rPr lang="en-US" b="0" baseline="0" dirty="0"/>
              <a:t>Used because the labels are available as sparse labels (for each instance there is only one target class index, in this case from 0 to 9) and the classes are exclusive.
However, if there were one-hot vectors, you would only use </a:t>
            </a:r>
            <a:r>
              <a:rPr lang="en-US" b="0" baseline="0" dirty="0" err="1"/>
              <a:t>categorical_crossentropy</a:t>
            </a:r>
            <a:r>
              <a:rPr lang="en-US" b="0" baseline="0" dirty="0"/>
              <a:t> as a loss function.
For the binary classification then use sigmoid as a loss function and instead of </a:t>
            </a:r>
            <a:r>
              <a:rPr lang="en-US" b="0" baseline="0" dirty="0" err="1"/>
              <a:t>softmax</a:t>
            </a:r>
            <a:r>
              <a:rPr lang="en-US" b="0" baseline="0" dirty="0"/>
              <a:t> the </a:t>
            </a:r>
            <a:r>
              <a:rPr lang="en-US" b="0" baseline="0" dirty="0" err="1"/>
              <a:t>binary_crossentropy</a:t>
            </a:r>
            <a:r>
              <a:rPr lang="en-US" b="0" baseline="0" dirty="0"/>
              <a:t>.
</a:t>
            </a:r>
            <a:endParaRPr lang="de-DE" b="0" i="0" baseline="0" dirty="0"/>
          </a:p>
          <a:p>
            <a:r>
              <a:rPr lang="de-DE" b="1" i="0" baseline="0" dirty="0"/>
              <a:t>SGD</a:t>
            </a:r>
          </a:p>
          <a:p>
            <a:r>
              <a:rPr lang="en-US" b="0" i="0" baseline="0" dirty="0"/>
              <a:t>The Optimizer is simply Stochastic Gradient Descent.
Since no further information on the learning rate was given here, </a:t>
            </a:r>
            <a:r>
              <a:rPr lang="en-US" b="0" i="0" baseline="0" dirty="0" err="1"/>
              <a:t>Keras</a:t>
            </a:r>
            <a:r>
              <a:rPr lang="en-US" b="0" i="0" baseline="0" dirty="0"/>
              <a:t> uses </a:t>
            </a:r>
            <a:r>
              <a:rPr lang="en-US" b="0" i="0" baseline="0" dirty="0" err="1"/>
              <a:t>lr</a:t>
            </a:r>
            <a:r>
              <a:rPr lang="en-US" b="0" i="0" baseline="0" dirty="0"/>
              <a:t>=0.01 as the default value.
</a:t>
            </a:r>
            <a:endParaRPr lang="de-DE" b="0" i="0" baseline="0" dirty="0"/>
          </a:p>
          <a:p>
            <a:r>
              <a:rPr lang="de-DE" b="1" i="0" baseline="0" dirty="0" err="1"/>
              <a:t>Accuracy</a:t>
            </a:r>
            <a:endParaRPr lang="de-DE" b="1" i="0" baseline="0" dirty="0"/>
          </a:p>
          <a:p>
            <a:r>
              <a:rPr lang="de-DE" b="0" i="0" baseline="0" dirty="0"/>
              <a:t>Da wir hier ein </a:t>
            </a:r>
            <a:r>
              <a:rPr lang="de-DE" b="0" i="0" baseline="0" dirty="0" err="1"/>
              <a:t>Klassifizierer</a:t>
            </a:r>
            <a:r>
              <a:rPr lang="de-DE" b="0" i="0" baseline="0" dirty="0"/>
              <a:t> trainieren, macht es Sinn als Metrik die </a:t>
            </a:r>
            <a:r>
              <a:rPr lang="de-DE" b="0" i="0" baseline="0" dirty="0" err="1"/>
              <a:t>Accuracy</a:t>
            </a:r>
            <a:r>
              <a:rPr lang="de-DE" b="0" i="0" baseline="0" dirty="0"/>
              <a:t> auszuwerten.</a:t>
            </a:r>
          </a:p>
          <a:p>
            <a:endParaRPr lang="de-DE" b="0" i="0" baseline="0" dirty="0"/>
          </a:p>
          <a:p>
            <a:endParaRPr lang="de-DE" b="0" i="0" baseline="0" dirty="0"/>
          </a:p>
          <a:p>
            <a:r>
              <a:rPr lang="de-DE" b="1" i="0" baseline="0" dirty="0"/>
              <a:t>Trainieren des Modells</a:t>
            </a:r>
          </a:p>
          <a:p>
            <a:r>
              <a:rPr lang="de-DE" b="0" i="0" baseline="0" dirty="0"/>
              <a:t>Nun ist das Modell bereit trainiert zu werden. Dafür wird die </a:t>
            </a:r>
            <a:r>
              <a:rPr lang="de-DE" b="0" i="1" baseline="0" dirty="0"/>
              <a:t>fit()</a:t>
            </a:r>
            <a:r>
              <a:rPr lang="de-DE" b="0" i="0" baseline="0" dirty="0"/>
              <a:t> Methode am Modell aufgerufen.</a:t>
            </a:r>
          </a:p>
          <a:p>
            <a:r>
              <a:rPr lang="de-DE" b="0" i="0" baseline="0" dirty="0"/>
              <a:t>Der fit() Methode werden die Eingabefeatures (</a:t>
            </a:r>
            <a:r>
              <a:rPr lang="de-DE" b="0" i="0" baseline="0" dirty="0" err="1"/>
              <a:t>X_train</a:t>
            </a:r>
            <a:r>
              <a:rPr lang="de-DE" b="0" i="0" baseline="0" dirty="0"/>
              <a:t>) und die </a:t>
            </a:r>
            <a:r>
              <a:rPr lang="de-DE" b="0" i="0" baseline="0" dirty="0" err="1"/>
              <a:t>Targetklassen</a:t>
            </a:r>
            <a:r>
              <a:rPr lang="de-DE" b="0" i="0" baseline="0" dirty="0"/>
              <a:t> (</a:t>
            </a:r>
            <a:r>
              <a:rPr lang="de-DE" b="0" i="0" baseline="0" dirty="0" err="1"/>
              <a:t>y_train</a:t>
            </a:r>
            <a:r>
              <a:rPr lang="de-DE" b="0" i="0" baseline="0" dirty="0"/>
              <a:t>) übergeben, sowie die Anzahl der Epochen zum trainieren (hier: 30) übergeben (Standardwert: 1).</a:t>
            </a:r>
          </a:p>
          <a:p>
            <a:r>
              <a:rPr lang="de-DE" b="0" i="0" baseline="0" dirty="0"/>
              <a:t>Optional wie hier kann ein Validierungsset übergeben werden. </a:t>
            </a:r>
          </a:p>
          <a:p>
            <a:r>
              <a:rPr lang="de-DE" b="0" i="0" baseline="0" dirty="0"/>
              <a:t>Am Ende jeder Epoche berechnet </a:t>
            </a:r>
            <a:r>
              <a:rPr lang="de-DE" b="0" i="0" baseline="0" dirty="0" err="1"/>
              <a:t>Keras</a:t>
            </a:r>
            <a:r>
              <a:rPr lang="de-DE" b="0" i="0" baseline="0" dirty="0"/>
              <a:t> die Loss sowie die </a:t>
            </a:r>
            <a:r>
              <a:rPr lang="de-DE" b="0" i="0" baseline="0" dirty="0" err="1"/>
              <a:t>Accuracy</a:t>
            </a:r>
            <a:r>
              <a:rPr lang="de-DE" b="0" i="0" baseline="0" dirty="0"/>
              <a:t>. </a:t>
            </a:r>
          </a:p>
          <a:p>
            <a:r>
              <a:rPr lang="de-DE" b="0" i="0" baseline="0" dirty="0"/>
              <a:t>Wir sehen, dass nach der 30ten Epoche das Modell besser auf den Trainingsdaten </a:t>
            </a:r>
            <a:r>
              <a:rPr lang="de-DE" b="0" i="0" baseline="0" dirty="0" err="1"/>
              <a:t>Performed</a:t>
            </a:r>
            <a:r>
              <a:rPr lang="de-DE" b="0" i="0" baseline="0" dirty="0"/>
              <a:t> als auf die Validierungsdaten.</a:t>
            </a:r>
          </a:p>
          <a:p>
            <a:r>
              <a:rPr lang="de-DE" b="0" i="0" baseline="0" dirty="0"/>
              <a:t>Dies könnte in Hinweis auf ein mögliches </a:t>
            </a:r>
            <a:r>
              <a:rPr lang="de-DE" b="0" i="0" baseline="0" dirty="0" err="1"/>
              <a:t>Overfitting</a:t>
            </a:r>
            <a:r>
              <a:rPr lang="de-DE" b="0" i="0" baseline="0" dirty="0"/>
              <a:t> sein!</a:t>
            </a:r>
          </a:p>
          <a:p>
            <a:endParaRPr lang="de-DE" b="0" i="0" baseline="0" dirty="0"/>
          </a:p>
          <a:p>
            <a:r>
              <a:rPr lang="de-DE" b="0" i="0" baseline="0" dirty="0"/>
              <a:t>Die fit() Methode gibt eine </a:t>
            </a:r>
            <a:r>
              <a:rPr lang="de-DE" b="0" i="0" baseline="0" dirty="0" err="1"/>
              <a:t>History</a:t>
            </a:r>
            <a:r>
              <a:rPr lang="de-DE" b="0" i="0" baseline="0" dirty="0"/>
              <a:t> zurück.</a:t>
            </a:r>
          </a:p>
          <a:p>
            <a:r>
              <a:rPr lang="de-DE" b="0" i="0" baseline="0" dirty="0"/>
              <a:t>Diese beinhaltet die Trainingsparameter (</a:t>
            </a:r>
            <a:r>
              <a:rPr lang="de-DE" b="0" i="0" baseline="0" dirty="0" err="1"/>
              <a:t>history.params</a:t>
            </a:r>
            <a:r>
              <a:rPr lang="de-DE" b="0" i="0" baseline="0" dirty="0"/>
              <a:t>), eine Liste mit Epochen (</a:t>
            </a:r>
            <a:r>
              <a:rPr lang="de-DE" b="0" i="0" baseline="0" dirty="0" err="1"/>
              <a:t>history.epoch</a:t>
            </a:r>
            <a:r>
              <a:rPr lang="de-DE" b="0" i="0" baseline="0" dirty="0"/>
              <a:t>) und ein </a:t>
            </a:r>
            <a:r>
              <a:rPr lang="de-DE" b="0" i="0" baseline="0" dirty="0" err="1"/>
              <a:t>Dictionary</a:t>
            </a:r>
            <a:r>
              <a:rPr lang="de-DE" b="0" i="0" baseline="0" dirty="0"/>
              <a:t> (</a:t>
            </a:r>
            <a:r>
              <a:rPr lang="de-DE" b="0" i="0" baseline="0" dirty="0" err="1"/>
              <a:t>history.history</a:t>
            </a:r>
            <a:r>
              <a:rPr lang="de-DE" b="0" i="0" baseline="0" dirty="0"/>
              <a:t>) welche die Loss und </a:t>
            </a:r>
            <a:r>
              <a:rPr lang="de-DE" b="0" i="0" baseline="0" dirty="0" err="1"/>
              <a:t>Accuracy</a:t>
            </a:r>
            <a:r>
              <a:rPr lang="de-DE" b="0" i="0" baseline="0" dirty="0"/>
              <a:t> für alle Epochen für das Trainings- und das Validierungssatz enthält.</a:t>
            </a:r>
          </a:p>
          <a:p>
            <a:r>
              <a:rPr lang="de-DE" b="0" i="0" baseline="0" dirty="0"/>
              <a:t>Im folgenden Plotten wir das Dictionary mit der Hilfe von Pandas.</a:t>
            </a:r>
          </a:p>
          <a:p>
            <a:endParaRPr lang="de-DE" b="0" i="0" baseline="0" dirty="0"/>
          </a:p>
          <a:p>
            <a:endParaRPr lang="de-DE" b="0" i="0" baseline="0" dirty="0"/>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58</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46868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b="1" dirty="0"/>
              <a:t>Kompilieren des Modells</a:t>
            </a:r>
          </a:p>
          <a:p>
            <a:r>
              <a:rPr lang="de-DE" b="0" dirty="0"/>
              <a:t>Nachdem ein Modell erstellt wurde, muss die </a:t>
            </a:r>
            <a:r>
              <a:rPr lang="de-DE" b="0" i="1" dirty="0" err="1"/>
              <a:t>compile</a:t>
            </a:r>
            <a:r>
              <a:rPr lang="de-DE" b="0" i="1" dirty="0"/>
              <a:t>()</a:t>
            </a:r>
            <a:r>
              <a:rPr lang="de-DE" b="0" dirty="0"/>
              <a:t>-Methode aufrufen werden, um die Verlustfunktion und den zu verwendenden Optimierer anzugeben.</a:t>
            </a:r>
          </a:p>
          <a:p>
            <a:r>
              <a:rPr lang="de-DE" b="0" dirty="0"/>
              <a:t>Optional </a:t>
            </a:r>
            <a:r>
              <a:rPr lang="de-DE" b="0" baseline="0" dirty="0"/>
              <a:t>kann eine Liste mit Metriken angegeben werden, welche während des Trainings ausgewertet werden.</a:t>
            </a:r>
          </a:p>
          <a:p>
            <a:endParaRPr lang="de-DE" b="0" baseline="0" dirty="0"/>
          </a:p>
          <a:p>
            <a:r>
              <a:rPr lang="de-DE" b="1" baseline="0" dirty="0" err="1"/>
              <a:t>Sparse_categorical_crossentropy</a:t>
            </a:r>
            <a:br>
              <a:rPr lang="de-DE" b="1" baseline="0" dirty="0"/>
            </a:br>
            <a:r>
              <a:rPr lang="de-DE" b="0" baseline="0" dirty="0"/>
              <a:t>Wird genutzt, da die Labels als </a:t>
            </a:r>
            <a:r>
              <a:rPr lang="de-DE" b="0" i="1" baseline="0" dirty="0" err="1"/>
              <a:t>sparse</a:t>
            </a:r>
            <a:r>
              <a:rPr lang="de-DE" b="0" i="1" baseline="0" dirty="0"/>
              <a:t> </a:t>
            </a:r>
            <a:r>
              <a:rPr lang="de-DE" b="0" i="1" baseline="0" dirty="0" err="1"/>
              <a:t>labels</a:t>
            </a:r>
            <a:r>
              <a:rPr lang="de-DE" b="0" i="1" baseline="0" dirty="0"/>
              <a:t> </a:t>
            </a:r>
            <a:r>
              <a:rPr lang="de-DE" b="0" baseline="0" dirty="0"/>
              <a:t>vorliegen (für jede Instanz gibt es nur einen Zielklassenindex, in diesem Fall von 0 bis 9) und die Klassen sind </a:t>
            </a:r>
            <a:r>
              <a:rPr lang="de-DE" b="0" baseline="0" dirty="0" err="1"/>
              <a:t>exclusiv</a:t>
            </a:r>
            <a:r>
              <a:rPr lang="de-DE" b="0" baseline="0" dirty="0"/>
              <a:t>.</a:t>
            </a:r>
          </a:p>
          <a:p>
            <a:r>
              <a:rPr lang="de-DE" b="0" baseline="0" dirty="0"/>
              <a:t>Würden jedoch </a:t>
            </a:r>
            <a:r>
              <a:rPr lang="de-DE" b="0" baseline="0" dirty="0" err="1"/>
              <a:t>One-hot</a:t>
            </a:r>
            <a:r>
              <a:rPr lang="de-DE" b="0" baseline="0" dirty="0"/>
              <a:t> Vektoren vorliegen, würde man nur </a:t>
            </a:r>
            <a:r>
              <a:rPr lang="de-DE" b="0" i="1" baseline="0" dirty="0" err="1"/>
              <a:t>categorical_crossentropy</a:t>
            </a:r>
            <a:r>
              <a:rPr lang="de-DE" b="0" baseline="0" dirty="0"/>
              <a:t> als </a:t>
            </a:r>
            <a:r>
              <a:rPr lang="de-DE" b="0" baseline="0" dirty="0" err="1"/>
              <a:t>loss</a:t>
            </a:r>
            <a:r>
              <a:rPr lang="de-DE" b="0" baseline="0" dirty="0"/>
              <a:t>-Funktion nutzen.</a:t>
            </a:r>
          </a:p>
          <a:p>
            <a:r>
              <a:rPr lang="de-DE" b="0" baseline="0" dirty="0"/>
              <a:t>Für die binäre Klassifikation dann </a:t>
            </a:r>
            <a:r>
              <a:rPr lang="de-DE" b="0" i="1" baseline="0" dirty="0" err="1"/>
              <a:t>sigmoid</a:t>
            </a:r>
            <a:r>
              <a:rPr lang="de-DE" b="0" i="0" baseline="0" dirty="0"/>
              <a:t> als </a:t>
            </a:r>
            <a:r>
              <a:rPr lang="de-DE" b="0" i="0" baseline="0" dirty="0" err="1"/>
              <a:t>loss</a:t>
            </a:r>
            <a:r>
              <a:rPr lang="de-DE" b="0" i="0" baseline="0" dirty="0"/>
              <a:t>-Funktion und anstelle </a:t>
            </a:r>
            <a:r>
              <a:rPr lang="de-DE" b="0" i="1" baseline="0" dirty="0" err="1"/>
              <a:t>softmax</a:t>
            </a:r>
            <a:r>
              <a:rPr lang="de-DE" b="0" i="0" baseline="0" dirty="0"/>
              <a:t> die </a:t>
            </a:r>
            <a:r>
              <a:rPr lang="de-DE" b="0" i="1" baseline="0" dirty="0" err="1"/>
              <a:t>binary_crossentropy</a:t>
            </a:r>
            <a:r>
              <a:rPr lang="de-DE" b="0" i="0" baseline="0" dirty="0"/>
              <a:t> verwenden.</a:t>
            </a:r>
          </a:p>
          <a:p>
            <a:endParaRPr lang="de-DE" b="0" i="0" baseline="0" dirty="0"/>
          </a:p>
          <a:p>
            <a:r>
              <a:rPr lang="de-DE" b="1" i="0" baseline="0" dirty="0"/>
              <a:t>SGD</a:t>
            </a:r>
          </a:p>
          <a:p>
            <a:r>
              <a:rPr lang="de-DE" b="0" i="0" baseline="0" dirty="0"/>
              <a:t>Als </a:t>
            </a:r>
            <a:r>
              <a:rPr lang="de-DE" b="0" i="0" baseline="0" dirty="0" err="1"/>
              <a:t>Optimizer</a:t>
            </a:r>
            <a:r>
              <a:rPr lang="de-DE" b="0" i="0" baseline="0" dirty="0"/>
              <a:t> wird </a:t>
            </a:r>
            <a:r>
              <a:rPr lang="de-DE" b="0" i="0" baseline="0" dirty="0" err="1"/>
              <a:t>wird</a:t>
            </a:r>
            <a:r>
              <a:rPr lang="de-DE" b="0" i="0" baseline="0" dirty="0"/>
              <a:t> schlicht </a:t>
            </a:r>
            <a:r>
              <a:rPr lang="de-DE" b="0" i="0" baseline="0" dirty="0" err="1"/>
              <a:t>Stochastic</a:t>
            </a:r>
            <a:r>
              <a:rPr lang="de-DE" b="0" i="0" baseline="0" dirty="0"/>
              <a:t> Gradient </a:t>
            </a:r>
            <a:r>
              <a:rPr lang="de-DE" b="0" i="0" baseline="0" dirty="0" err="1"/>
              <a:t>Descent</a:t>
            </a:r>
            <a:r>
              <a:rPr lang="de-DE" b="0" i="0" baseline="0" dirty="0"/>
              <a:t> verwendet.</a:t>
            </a:r>
          </a:p>
          <a:p>
            <a:r>
              <a:rPr lang="de-DE" b="0" i="0" baseline="0" dirty="0"/>
              <a:t>Da hier keine weitere Angaben zur </a:t>
            </a:r>
            <a:r>
              <a:rPr lang="de-DE" b="0" i="0" baseline="0" dirty="0" err="1"/>
              <a:t>Lernrate</a:t>
            </a:r>
            <a:r>
              <a:rPr lang="de-DE" b="0" i="0" baseline="0" dirty="0"/>
              <a:t> gemacht wurde, nutzt </a:t>
            </a:r>
            <a:r>
              <a:rPr lang="de-DE" b="0" i="0" baseline="0" dirty="0" err="1"/>
              <a:t>Keras</a:t>
            </a:r>
            <a:r>
              <a:rPr lang="de-DE" b="0" i="0" baseline="0" dirty="0"/>
              <a:t> </a:t>
            </a:r>
            <a:r>
              <a:rPr lang="de-DE" b="0" i="0" baseline="0" dirty="0" err="1"/>
              <a:t>lr</a:t>
            </a:r>
            <a:r>
              <a:rPr lang="de-DE" b="0" i="0" baseline="0" dirty="0"/>
              <a:t>=0.01 als Standardwert.</a:t>
            </a:r>
          </a:p>
          <a:p>
            <a:endParaRPr lang="de-DE" b="0" i="0" baseline="0" dirty="0"/>
          </a:p>
          <a:p>
            <a:r>
              <a:rPr lang="de-DE" b="1" i="0" baseline="0" dirty="0" err="1"/>
              <a:t>Accuracy</a:t>
            </a:r>
            <a:endParaRPr lang="de-DE" b="1" i="0" baseline="0" dirty="0"/>
          </a:p>
          <a:p>
            <a:r>
              <a:rPr lang="de-DE" b="0" i="0" baseline="0" dirty="0"/>
              <a:t>Da wir hier ein </a:t>
            </a:r>
            <a:r>
              <a:rPr lang="de-DE" b="0" i="0" baseline="0" dirty="0" err="1"/>
              <a:t>Klassifizierer</a:t>
            </a:r>
            <a:r>
              <a:rPr lang="de-DE" b="0" i="0" baseline="0" dirty="0"/>
              <a:t> trainieren, macht es Sinn als Metrik die </a:t>
            </a:r>
            <a:r>
              <a:rPr lang="de-DE" b="0" i="0" baseline="0" dirty="0" err="1"/>
              <a:t>Accuracy</a:t>
            </a:r>
            <a:r>
              <a:rPr lang="de-DE" b="0" i="0" baseline="0" dirty="0"/>
              <a:t> auszuwerten.</a:t>
            </a:r>
          </a:p>
          <a:p>
            <a:endParaRPr lang="de-DE" b="0" i="0" baseline="0" dirty="0"/>
          </a:p>
          <a:p>
            <a:endParaRPr lang="de-DE" b="0" i="0" baseline="0" dirty="0"/>
          </a:p>
          <a:p>
            <a:r>
              <a:rPr lang="de-DE" b="1" i="0" baseline="0" dirty="0"/>
              <a:t>Trainieren des Modells</a:t>
            </a:r>
          </a:p>
          <a:p>
            <a:r>
              <a:rPr lang="de-DE" b="0" i="0" baseline="0" dirty="0"/>
              <a:t>Nun ist das Modell bereit trainiert zu werden. Dafür wird die </a:t>
            </a:r>
            <a:r>
              <a:rPr lang="de-DE" b="0" i="1" baseline="0" dirty="0"/>
              <a:t>fit()</a:t>
            </a:r>
            <a:r>
              <a:rPr lang="de-DE" b="0" i="0" baseline="0" dirty="0"/>
              <a:t> Methode am Modell aufgerufen.</a:t>
            </a:r>
          </a:p>
          <a:p>
            <a:r>
              <a:rPr lang="de-DE" b="0" i="0" baseline="0" dirty="0"/>
              <a:t>Der fit() Methode werden die Eingabefeatures (</a:t>
            </a:r>
            <a:r>
              <a:rPr lang="de-DE" b="0" i="0" baseline="0" dirty="0" err="1"/>
              <a:t>X_train</a:t>
            </a:r>
            <a:r>
              <a:rPr lang="de-DE" b="0" i="0" baseline="0" dirty="0"/>
              <a:t>) und die </a:t>
            </a:r>
            <a:r>
              <a:rPr lang="de-DE" b="0" i="0" baseline="0" dirty="0" err="1"/>
              <a:t>Targetklassen</a:t>
            </a:r>
            <a:r>
              <a:rPr lang="de-DE" b="0" i="0" baseline="0" dirty="0"/>
              <a:t> (</a:t>
            </a:r>
            <a:r>
              <a:rPr lang="de-DE" b="0" i="0" baseline="0" dirty="0" err="1"/>
              <a:t>y_train</a:t>
            </a:r>
            <a:r>
              <a:rPr lang="de-DE" b="0" i="0" baseline="0" dirty="0"/>
              <a:t>) übergeben, sowie die Anzahl der Epochen zum trainieren (hier: 30) übergeben (Standardwert: 1).</a:t>
            </a:r>
          </a:p>
          <a:p>
            <a:r>
              <a:rPr lang="de-DE" b="0" i="0" baseline="0" dirty="0"/>
              <a:t>Optional wie hier kann ein Validierungsset übergeben werden. </a:t>
            </a:r>
          </a:p>
          <a:p>
            <a:r>
              <a:rPr lang="de-DE" b="0" i="0" baseline="0" dirty="0"/>
              <a:t>Am Ende jeder Epoche berechnet </a:t>
            </a:r>
            <a:r>
              <a:rPr lang="de-DE" b="0" i="0" baseline="0" dirty="0" err="1"/>
              <a:t>Keras</a:t>
            </a:r>
            <a:r>
              <a:rPr lang="de-DE" b="0" i="0" baseline="0" dirty="0"/>
              <a:t> die Loss sowie die </a:t>
            </a:r>
            <a:r>
              <a:rPr lang="de-DE" b="0" i="0" baseline="0" dirty="0" err="1"/>
              <a:t>Accuracy</a:t>
            </a:r>
            <a:r>
              <a:rPr lang="de-DE" b="0" i="0" baseline="0" dirty="0"/>
              <a:t>. </a:t>
            </a:r>
          </a:p>
          <a:p>
            <a:r>
              <a:rPr lang="de-DE" b="0" i="0" baseline="0" dirty="0"/>
              <a:t>Wir sehen, dass nach der 30ten Epoche das Modell besser auf den Trainingsdaten </a:t>
            </a:r>
            <a:r>
              <a:rPr lang="de-DE" b="0" i="0" baseline="0" dirty="0" err="1"/>
              <a:t>Performed</a:t>
            </a:r>
            <a:r>
              <a:rPr lang="de-DE" b="0" i="0" baseline="0" dirty="0"/>
              <a:t> als auf die Validierungsdaten.</a:t>
            </a:r>
          </a:p>
          <a:p>
            <a:r>
              <a:rPr lang="de-DE" b="0" i="0" baseline="0" dirty="0"/>
              <a:t>Dies könnte in Hinweis auf ein mögliches </a:t>
            </a:r>
            <a:r>
              <a:rPr lang="de-DE" b="0" i="0" baseline="0" dirty="0" err="1"/>
              <a:t>Overfitting</a:t>
            </a:r>
            <a:r>
              <a:rPr lang="de-DE" b="0" i="0" baseline="0" dirty="0"/>
              <a:t> sein!</a:t>
            </a:r>
          </a:p>
          <a:p>
            <a:endParaRPr lang="de-DE" b="0" i="0" baseline="0" dirty="0"/>
          </a:p>
          <a:p>
            <a:r>
              <a:rPr lang="de-DE" b="0" i="0" baseline="0" dirty="0"/>
              <a:t>Die fit() Methode gibt eine </a:t>
            </a:r>
            <a:r>
              <a:rPr lang="de-DE" b="0" i="0" baseline="0" dirty="0" err="1"/>
              <a:t>History</a:t>
            </a:r>
            <a:r>
              <a:rPr lang="de-DE" b="0" i="0" baseline="0" dirty="0"/>
              <a:t> zurück.</a:t>
            </a:r>
          </a:p>
          <a:p>
            <a:r>
              <a:rPr lang="de-DE" b="0" i="0" baseline="0" dirty="0"/>
              <a:t>Diese beinhaltet die Trainingsparameter (</a:t>
            </a:r>
            <a:r>
              <a:rPr lang="de-DE" b="0" i="0" baseline="0" dirty="0" err="1"/>
              <a:t>history.params</a:t>
            </a:r>
            <a:r>
              <a:rPr lang="de-DE" b="0" i="0" baseline="0" dirty="0"/>
              <a:t>), eine Liste mit Epochen (</a:t>
            </a:r>
            <a:r>
              <a:rPr lang="de-DE" b="0" i="0" baseline="0" dirty="0" err="1"/>
              <a:t>history.epoch</a:t>
            </a:r>
            <a:r>
              <a:rPr lang="de-DE" b="0" i="0" baseline="0" dirty="0"/>
              <a:t>) und ein </a:t>
            </a:r>
            <a:r>
              <a:rPr lang="de-DE" b="0" i="0" baseline="0" dirty="0" err="1"/>
              <a:t>Dictionary</a:t>
            </a:r>
            <a:r>
              <a:rPr lang="de-DE" b="0" i="0" baseline="0" dirty="0"/>
              <a:t> (</a:t>
            </a:r>
            <a:r>
              <a:rPr lang="de-DE" b="0" i="0" baseline="0" dirty="0" err="1"/>
              <a:t>history.history</a:t>
            </a:r>
            <a:r>
              <a:rPr lang="de-DE" b="0" i="0" baseline="0" dirty="0"/>
              <a:t>) welche die Loss und </a:t>
            </a:r>
            <a:r>
              <a:rPr lang="de-DE" b="0" i="0" baseline="0" dirty="0" err="1"/>
              <a:t>Accuracy</a:t>
            </a:r>
            <a:r>
              <a:rPr lang="de-DE" b="0" i="0" baseline="0" dirty="0"/>
              <a:t> für alle Epochen für das Trainings- und das Validierungssatz enthält.</a:t>
            </a:r>
          </a:p>
          <a:p>
            <a:r>
              <a:rPr lang="de-DE" b="0" i="0" baseline="0" dirty="0"/>
              <a:t>Im folgenden Plotten wir das Dictionary mit der Hilfe von Pandas.</a:t>
            </a:r>
          </a:p>
          <a:p>
            <a:endParaRPr lang="de-DE" b="0" i="0" baseline="0" dirty="0"/>
          </a:p>
          <a:p>
            <a:endParaRPr lang="de-DE" b="0" i="0" baseline="0" dirty="0"/>
          </a:p>
          <a:p>
            <a:endParaRPr lang="de-DE" b="0" baseline="0"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59</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432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dirty="0"/>
              <a:t>https://medium.com/@jayeshbahire/the-xor-problem-in-neural-networks-50006411840b</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405809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Training Zusammenfassung</a:t>
            </a:r>
          </a:p>
          <a:p>
            <a:endParaRPr lang="de-DE" sz="1000" dirty="0"/>
          </a:p>
          <a:p>
            <a:r>
              <a:rPr lang="de-DE" sz="1000" dirty="0"/>
              <a:t>Vielleicht hier noch ein Bild dazu?</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66330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Training Zusammenfassung</a:t>
            </a:r>
          </a:p>
          <a:p>
            <a:endParaRPr lang="de-DE" sz="1000" dirty="0"/>
          </a:p>
          <a:p>
            <a:r>
              <a:rPr lang="de-DE" sz="1000" dirty="0"/>
              <a:t>Vielleicht hier noch ein Bild dazu?</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03547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b="1" dirty="0"/>
          </a:p>
          <a:p>
            <a:r>
              <a:rPr lang="de-DE" sz="1000" b="1" dirty="0"/>
              <a:t>MNIST Fashion</a:t>
            </a:r>
          </a:p>
          <a:p>
            <a:r>
              <a:rPr lang="de-DE" sz="1000" dirty="0"/>
              <a:t>Im folgenden soll ein </a:t>
            </a:r>
            <a:r>
              <a:rPr lang="de-DE" sz="1000" dirty="0" err="1"/>
              <a:t>Bildklassifizierer</a:t>
            </a:r>
            <a:r>
              <a:rPr lang="de-DE" sz="1000" dirty="0"/>
              <a:t> für den MNIST Fashion Datensatz trainiert werden.</a:t>
            </a:r>
          </a:p>
          <a:p>
            <a:r>
              <a:rPr lang="de-DE" sz="1000" dirty="0"/>
              <a:t>Der MNIST Fashion Datensatz beinhaltet 10 verschiedene Kategorien von Modeartikel in 70.000 Samples im Format von 28x28 Pixel Graustufenbildern.</a:t>
            </a:r>
          </a:p>
          <a:p>
            <a:r>
              <a:rPr lang="de-DE" sz="1000" dirty="0"/>
              <a:t>Das Bild zeigt einige Beispiele dieses Datensatzes.</a:t>
            </a:r>
          </a:p>
          <a:p>
            <a:endParaRPr lang="de-DE" sz="1000" dirty="0"/>
          </a:p>
          <a:p>
            <a:r>
              <a:rPr lang="de-DE" sz="1000" dirty="0"/>
              <a:t>-&gt; Frage an Zuhörer: Was für eine Problemstellung hätten wir hier? Regression, Klassifikation, </a:t>
            </a:r>
            <a:r>
              <a:rPr lang="de-DE" sz="1000" dirty="0" err="1"/>
              <a:t>Anomaliedetektion</a:t>
            </a:r>
            <a:r>
              <a:rPr lang="de-DE" sz="1000" dirty="0"/>
              <a:t>?</a:t>
            </a:r>
          </a:p>
          <a:p>
            <a:endParaRPr lang="de-DE" sz="1000" dirty="0"/>
          </a:p>
          <a:p>
            <a:r>
              <a:rPr lang="de-DE" sz="1000" b="1" dirty="0"/>
              <a:t>Vorbereitung</a:t>
            </a:r>
          </a:p>
          <a:p>
            <a:r>
              <a:rPr lang="de-DE" sz="1000" dirty="0"/>
              <a:t>Nachdem installieren der nötigen Pakete: </a:t>
            </a:r>
            <a:r>
              <a:rPr lang="de-DE" sz="1000" dirty="0" err="1"/>
              <a:t>Tensorflow</a:t>
            </a:r>
            <a:r>
              <a:rPr lang="de-DE" sz="1000" dirty="0"/>
              <a:t>, </a:t>
            </a:r>
            <a:r>
              <a:rPr lang="de-DE" sz="1000" dirty="0" err="1"/>
              <a:t>Keras</a:t>
            </a:r>
            <a:r>
              <a:rPr lang="de-DE" sz="1000" dirty="0"/>
              <a:t>, </a:t>
            </a:r>
            <a:r>
              <a:rPr lang="de-DE" sz="1000" dirty="0" err="1"/>
              <a:t>Numpy</a:t>
            </a:r>
            <a:r>
              <a:rPr lang="de-DE" sz="1000" dirty="0"/>
              <a:t>, Pandas, etc.., werden diese als allererstes importiert.</a:t>
            </a:r>
          </a:p>
          <a:p>
            <a:r>
              <a:rPr lang="de-DE" sz="1000" dirty="0"/>
              <a:t>Als zweites bietet </a:t>
            </a:r>
            <a:r>
              <a:rPr lang="de-DE" sz="1000" dirty="0" err="1"/>
              <a:t>Keras</a:t>
            </a:r>
            <a:r>
              <a:rPr lang="de-DE" sz="1000" dirty="0"/>
              <a:t> den Download des Datensatzes an der mit der Zeile </a:t>
            </a:r>
            <a:r>
              <a:rPr lang="de-DE" sz="1000" i="1" dirty="0" err="1"/>
              <a:t>keras.datasets.fashion_mnist</a:t>
            </a:r>
            <a:r>
              <a:rPr lang="de-DE" sz="1000" dirty="0"/>
              <a:t> heruntergeladen werden kann.</a:t>
            </a:r>
          </a:p>
          <a:p>
            <a:r>
              <a:rPr lang="de-DE" sz="1000" dirty="0"/>
              <a:t>Im nächsten Schritt werden die Trainings- und Testdatensätze erstellt.</a:t>
            </a:r>
          </a:p>
          <a:p>
            <a:r>
              <a:rPr lang="de-DE" sz="1000" dirty="0"/>
              <a:t>Dazu wird die </a:t>
            </a:r>
            <a:r>
              <a:rPr lang="de-DE" sz="1000" i="1" dirty="0" err="1"/>
              <a:t>load_data</a:t>
            </a:r>
            <a:r>
              <a:rPr lang="de-DE" sz="1000" i="1" dirty="0"/>
              <a:t>()</a:t>
            </a:r>
            <a:r>
              <a:rPr lang="de-DE" sz="1000" dirty="0"/>
              <a:t>-Methode aufgerufen, welche 2 </a:t>
            </a:r>
            <a:r>
              <a:rPr lang="de-DE" sz="1000" dirty="0" err="1"/>
              <a:t>Tuples</a:t>
            </a:r>
            <a:r>
              <a:rPr lang="de-DE" sz="1000" dirty="0"/>
              <a:t> zurück gibt.</a:t>
            </a:r>
          </a:p>
          <a:p>
            <a:endParaRPr lang="de-DE" sz="1000" dirty="0"/>
          </a:p>
          <a:p>
            <a:r>
              <a:rPr lang="de-DE" sz="1000" b="1" dirty="0"/>
              <a:t>Quelle</a:t>
            </a:r>
          </a:p>
          <a:p>
            <a:r>
              <a:rPr lang="de-DE" sz="1000" dirty="0"/>
              <a:t>Hands-On 2: Seite 299</a:t>
            </a:r>
          </a:p>
          <a:p>
            <a:endParaRPr lang="de-DE" sz="100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760300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r>
              <a:rPr lang="de-DE" dirty="0"/>
              <a:t>Nachdem</a:t>
            </a:r>
            <a:r>
              <a:rPr lang="de-DE" baseline="0" dirty="0"/>
              <a:t> Laden der Daten erhalten wir zwei </a:t>
            </a:r>
            <a:r>
              <a:rPr lang="de-DE" baseline="0" dirty="0" err="1"/>
              <a:t>Tuples</a:t>
            </a:r>
            <a:r>
              <a:rPr lang="de-DE" baseline="0" dirty="0"/>
              <a:t>.</a:t>
            </a:r>
          </a:p>
          <a:p>
            <a:r>
              <a:rPr lang="de-DE" baseline="0" dirty="0"/>
              <a:t>Das erste Tupel enthält den vollständigen Trainingsdatensatz (ohne Labels) </a:t>
            </a:r>
            <a:r>
              <a:rPr lang="de-DE" baseline="0" dirty="0" err="1"/>
              <a:t>X_train_full</a:t>
            </a:r>
            <a:r>
              <a:rPr lang="de-DE" baseline="0" dirty="0"/>
              <a:t> bestehend aus 60000 Graustufenbilder welche in einem 2-dimensionalen </a:t>
            </a:r>
            <a:r>
              <a:rPr lang="de-DE" baseline="0" dirty="0" err="1"/>
              <a:t>NumPy</a:t>
            </a:r>
            <a:r>
              <a:rPr lang="de-DE" baseline="0" dirty="0"/>
              <a:t>-Array gespeichert sind.</a:t>
            </a:r>
          </a:p>
          <a:p>
            <a:r>
              <a:rPr lang="de-DE" dirty="0"/>
              <a:t>Die Pixel-Intensitäten werden als ganze Zahlen (</a:t>
            </a:r>
            <a:r>
              <a:rPr lang="de-DE" dirty="0" err="1"/>
              <a:t>integers</a:t>
            </a:r>
            <a:r>
              <a:rPr lang="de-DE" dirty="0"/>
              <a:t>) von 0 bis 255 dargestellt anstelle</a:t>
            </a:r>
            <a:r>
              <a:rPr lang="de-DE" baseline="0" dirty="0"/>
              <a:t> von Gleitkommazahlen (</a:t>
            </a:r>
            <a:r>
              <a:rPr lang="de-DE" baseline="0" dirty="0" err="1"/>
              <a:t>floats</a:t>
            </a:r>
            <a:r>
              <a:rPr lang="de-DE" baseline="0" dirty="0"/>
              <a:t>).</a:t>
            </a:r>
          </a:p>
          <a:p>
            <a:r>
              <a:rPr lang="de-DE" baseline="0" dirty="0"/>
              <a:t>Im nächsten Schritt wird der vollständige Trainingsdatensatz weiter in ein Validierungsdatensatz und dem eigentlichen Trainingsdatensatz </a:t>
            </a:r>
            <a:r>
              <a:rPr lang="de-DE" baseline="0" dirty="0" err="1"/>
              <a:t>aufgeteit</a:t>
            </a:r>
            <a:r>
              <a:rPr lang="de-DE" baseline="0" dirty="0"/>
              <a:t>.</a:t>
            </a:r>
          </a:p>
          <a:p>
            <a:r>
              <a:rPr lang="de-DE" baseline="0" dirty="0"/>
              <a:t>Da wir das neuronale Netz mittels Gradient </a:t>
            </a:r>
            <a:r>
              <a:rPr lang="de-DE" baseline="0" dirty="0" err="1"/>
              <a:t>Descent</a:t>
            </a:r>
            <a:r>
              <a:rPr lang="de-DE" baseline="0" dirty="0"/>
              <a:t> trainieren muss die Eingabe skaliert werden. </a:t>
            </a:r>
          </a:p>
          <a:p>
            <a:r>
              <a:rPr lang="de-DE" baseline="0" dirty="0"/>
              <a:t>Diese werden im selben Schritt auf den Bereich zwischen 0 und 1 skaliert.</a:t>
            </a:r>
          </a:p>
          <a:p>
            <a:r>
              <a:rPr lang="de-DE" dirty="0"/>
              <a:t>Im</a:t>
            </a:r>
            <a:r>
              <a:rPr lang="de-DE" baseline="0" dirty="0"/>
              <a:t> vierten Schritt wird das Modell mit 2 versteckten Schichten erstellt.</a:t>
            </a:r>
          </a:p>
          <a:p>
            <a:r>
              <a:rPr lang="de-DE" baseline="0" dirty="0"/>
              <a:t>Gehen wir diesen Block Zeile für Zeile durch.</a:t>
            </a:r>
          </a:p>
          <a:p>
            <a:pPr marL="220873" indent="-220873">
              <a:buAutoNum type="arabicPeriod"/>
            </a:pPr>
            <a:r>
              <a:rPr lang="de-DE" baseline="0" dirty="0"/>
              <a:t>Die erste Zeile erstellt ein Sequentielles Modell, welches die einfachste Form von neuronalen Netzen in </a:t>
            </a:r>
            <a:r>
              <a:rPr lang="de-DE" baseline="0" dirty="0" err="1"/>
              <a:t>Keras</a:t>
            </a:r>
            <a:r>
              <a:rPr lang="de-DE" baseline="0" dirty="0"/>
              <a:t> darstellt (da die Schichten nacheinander miteinander verbunden werden).</a:t>
            </a:r>
            <a:br>
              <a:rPr lang="de-DE" baseline="0" dirty="0"/>
            </a:br>
            <a:r>
              <a:rPr lang="de-DE" baseline="0" dirty="0"/>
              <a:t>Ein Beispiel für nicht-sequentielle neuronale Netze sind sogenannte </a:t>
            </a:r>
            <a:r>
              <a:rPr lang="de-DE" b="1" baseline="0" dirty="0"/>
              <a:t>Wide &amp; </a:t>
            </a:r>
            <a:r>
              <a:rPr lang="de-DE" b="1" baseline="0" dirty="0" err="1"/>
              <a:t>Deep</a:t>
            </a:r>
            <a:r>
              <a:rPr lang="de-DE" baseline="0" dirty="0"/>
              <a:t> neuronale Netze, indem Verbindungen Schichten überspringen können.</a:t>
            </a:r>
            <a:br>
              <a:rPr lang="de-DE" baseline="0" dirty="0"/>
            </a:br>
            <a:r>
              <a:rPr lang="de-DE" baseline="0" dirty="0"/>
              <a:t>Diese Netze werden mittels der </a:t>
            </a:r>
            <a:r>
              <a:rPr lang="de-DE" b="1" baseline="0" dirty="0" err="1"/>
              <a:t>Functional</a:t>
            </a:r>
            <a:r>
              <a:rPr lang="de-DE" b="1" baseline="0" dirty="0"/>
              <a:t> API </a:t>
            </a:r>
            <a:r>
              <a:rPr lang="de-DE" baseline="0" dirty="0"/>
              <a:t>anstatt mit der </a:t>
            </a:r>
            <a:r>
              <a:rPr lang="de-DE" b="1" baseline="0" dirty="0" err="1"/>
              <a:t>Sequential</a:t>
            </a:r>
            <a:r>
              <a:rPr lang="de-DE" b="1" baseline="0" dirty="0"/>
              <a:t> API </a:t>
            </a:r>
            <a:r>
              <a:rPr lang="de-DE" baseline="0" dirty="0"/>
              <a:t>definiert – hier nicht gezeigt.</a:t>
            </a:r>
          </a:p>
          <a:p>
            <a:pPr marL="220873" indent="-220873">
              <a:buAutoNum type="arabicPeriod"/>
            </a:pPr>
            <a:r>
              <a:rPr lang="de-DE" baseline="0" dirty="0"/>
              <a:t>Fügt die sogenannte Eingabeschicht dem Modell hinzu. Die 28x28P Pixel werden zuvor mit der </a:t>
            </a:r>
            <a:r>
              <a:rPr lang="de-DE" i="1" baseline="0" dirty="0" err="1"/>
              <a:t>Flatten</a:t>
            </a:r>
            <a:r>
              <a:rPr lang="de-DE" baseline="0" dirty="0"/>
              <a:t>-Methode auf ein 1D-Array konvertiert. Dies ist äquivalent zu </a:t>
            </a:r>
            <a:r>
              <a:rPr lang="de-DE" i="1" baseline="0" dirty="0" err="1"/>
              <a:t>X.reshape</a:t>
            </a:r>
            <a:r>
              <a:rPr lang="de-DE" i="1" baseline="0" dirty="0"/>
              <a:t>(-1,1)</a:t>
            </a:r>
            <a:r>
              <a:rPr lang="de-DE" baseline="0" dirty="0"/>
              <a:t>.</a:t>
            </a:r>
            <a:br>
              <a:rPr lang="de-DE" baseline="0" dirty="0"/>
            </a:br>
            <a:r>
              <a:rPr lang="de-DE" baseline="0" dirty="0"/>
              <a:t>Diese Schicht verfügt über keine Parameter und dient nur zur Vorverarbeitung.</a:t>
            </a:r>
            <a:br>
              <a:rPr lang="de-DE" baseline="0" dirty="0"/>
            </a:br>
            <a:r>
              <a:rPr lang="de-DE" baseline="0" dirty="0"/>
              <a:t>Eine Alternative wäre </a:t>
            </a:r>
            <a:r>
              <a:rPr lang="de-DE" i="1" baseline="0" dirty="0" err="1"/>
              <a:t>keras.layers.InputLayer</a:t>
            </a:r>
            <a:r>
              <a:rPr lang="de-DE" baseline="0" dirty="0"/>
              <a:t> als erste Schicht zu definieren mit </a:t>
            </a:r>
            <a:r>
              <a:rPr lang="de-DE" i="1" baseline="0" dirty="0" err="1"/>
              <a:t>input_shape</a:t>
            </a:r>
            <a:r>
              <a:rPr lang="de-DE" i="1" baseline="0" dirty="0"/>
              <a:t>=[28,28]</a:t>
            </a:r>
            <a:r>
              <a:rPr lang="de-DE" baseline="0" dirty="0"/>
              <a:t>.</a:t>
            </a:r>
          </a:p>
          <a:p>
            <a:pPr marL="220873" indent="-220873">
              <a:buAutoNum type="arabicPeriod"/>
            </a:pPr>
            <a:r>
              <a:rPr lang="de-DE" baseline="0" dirty="0"/>
              <a:t>Als nächstes wird dem Modell eine versteckte Schicht mit 300 Neuronen und der </a:t>
            </a:r>
            <a:r>
              <a:rPr lang="de-DE" baseline="0" dirty="0" err="1"/>
              <a:t>ReLU</a:t>
            </a:r>
            <a:r>
              <a:rPr lang="de-DE" baseline="0" dirty="0"/>
              <a:t> Aktivierungsfunktion hinzugefügt.</a:t>
            </a:r>
            <a:br>
              <a:rPr lang="de-DE" baseline="0" dirty="0"/>
            </a:br>
            <a:r>
              <a:rPr lang="de-DE" baseline="0" dirty="0"/>
              <a:t>Diese Schicht ist eine sogenannte </a:t>
            </a:r>
            <a:r>
              <a:rPr lang="de-DE" baseline="0" dirty="0" err="1"/>
              <a:t>Dense</a:t>
            </a:r>
            <a:r>
              <a:rPr lang="de-DE" baseline="0" dirty="0"/>
              <a:t> Layer, welche ihre eigene Gewichtsmatrix verwaltet, welche alle Verbindungen zwischen den Neuronen und ihren Eingaben enthält.</a:t>
            </a:r>
          </a:p>
          <a:p>
            <a:pPr marL="220873" indent="-220873">
              <a:buAutoNum type="arabicPeriod"/>
            </a:pPr>
            <a:r>
              <a:rPr lang="de-DE" baseline="0" dirty="0"/>
              <a:t>Wir fügen eine weitere </a:t>
            </a:r>
            <a:r>
              <a:rPr lang="de-DE" i="1" baseline="0" dirty="0" err="1"/>
              <a:t>Dense</a:t>
            </a:r>
            <a:r>
              <a:rPr lang="de-DE" i="1" baseline="0" dirty="0"/>
              <a:t> Layer </a:t>
            </a:r>
            <a:r>
              <a:rPr lang="de-DE" baseline="0" dirty="0"/>
              <a:t>aus 100 Neuronen und der selben Aktivierungsfunktion hinzu.</a:t>
            </a:r>
          </a:p>
          <a:p>
            <a:pPr marL="220873" indent="-220873">
              <a:buAutoNum type="arabicPeriod"/>
            </a:pPr>
            <a:r>
              <a:rPr lang="de-DE" baseline="0" dirty="0"/>
              <a:t>Zuletzt wird eine </a:t>
            </a:r>
            <a:r>
              <a:rPr lang="de-DE" i="1" baseline="0" dirty="0" err="1"/>
              <a:t>Dense</a:t>
            </a:r>
            <a:r>
              <a:rPr lang="de-DE" i="1" baseline="0" dirty="0"/>
              <a:t> Layer </a:t>
            </a:r>
            <a:r>
              <a:rPr lang="de-DE" baseline="0" dirty="0"/>
              <a:t>mit 10 Neuronen und der </a:t>
            </a:r>
            <a:r>
              <a:rPr lang="de-DE" baseline="0" dirty="0" err="1"/>
              <a:t>Softmax</a:t>
            </a:r>
            <a:r>
              <a:rPr lang="de-DE" baseline="0" dirty="0"/>
              <a:t>-Funktion hinzugefügt.</a:t>
            </a:r>
          </a:p>
          <a:p>
            <a:pPr marL="220873" indent="-220873">
              <a:buAutoNum type="arabicPeriod"/>
            </a:pPr>
            <a:endParaRPr lang="de-DE" baseline="0" dirty="0"/>
          </a:p>
          <a:p>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63</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58775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sz="1000" dirty="0"/>
          </a:p>
          <a:p>
            <a:pPr defTabSz="883493">
              <a:defRPr/>
            </a:pPr>
            <a:r>
              <a:rPr lang="de-DE" b="1" baseline="0" dirty="0"/>
              <a:t>Zusammenfassung des Modells</a:t>
            </a:r>
          </a:p>
          <a:p>
            <a:r>
              <a:rPr lang="de-DE" dirty="0"/>
              <a:t>Bevor</a:t>
            </a:r>
            <a:r>
              <a:rPr lang="de-DE" baseline="0" dirty="0"/>
              <a:t> wir zum trainieren des Modells kommen, wollen wir eine Zusammenfassung des Modells ausgeben.</a:t>
            </a:r>
          </a:p>
          <a:p>
            <a:r>
              <a:rPr lang="de-DE" baseline="0" dirty="0"/>
              <a:t>Die </a:t>
            </a:r>
            <a:r>
              <a:rPr lang="de-DE" i="1" baseline="0" dirty="0" err="1"/>
              <a:t>summary</a:t>
            </a:r>
            <a:r>
              <a:rPr lang="de-DE" i="1" baseline="0" dirty="0"/>
              <a:t>()-</a:t>
            </a:r>
            <a:r>
              <a:rPr lang="de-DE" baseline="0" dirty="0"/>
              <a:t>Methode listet dabei alle Schichten auf, die Form ihrer Ausgabe und die Anzahl ihrer Parameter.</a:t>
            </a:r>
          </a:p>
          <a:p>
            <a:r>
              <a:rPr lang="de-DE" baseline="0" dirty="0"/>
              <a:t>Wie wir bereits erwähnt haben, enthält die erste Schicht (</a:t>
            </a:r>
            <a:r>
              <a:rPr lang="de-DE" i="1" baseline="0" dirty="0" err="1"/>
              <a:t>flatten</a:t>
            </a:r>
            <a:r>
              <a:rPr lang="de-DE" baseline="0" dirty="0"/>
              <a:t>) keine Parameter und ihre Ausgabe ist 784.</a:t>
            </a:r>
          </a:p>
          <a:p>
            <a:r>
              <a:rPr lang="de-DE" baseline="0" dirty="0"/>
              <a:t>None weist darauf hin, dass keine Batchgröße definiert worden ist.</a:t>
            </a:r>
          </a:p>
          <a:p>
            <a:r>
              <a:rPr lang="de-DE" baseline="0" dirty="0"/>
              <a:t>Die Ausgabe der ersten versteckten Schicht beträgt 300. </a:t>
            </a:r>
          </a:p>
          <a:p>
            <a:r>
              <a:rPr lang="de-DE" baseline="0" dirty="0"/>
              <a:t>Damit errechnet sich die Anzahl der zu lernenden Parameter dieser Schicht wie folgt:</a:t>
            </a:r>
            <a:br>
              <a:rPr lang="de-DE" baseline="0" dirty="0"/>
            </a:br>
            <a:r>
              <a:rPr lang="de-DE" baseline="0" dirty="0"/>
              <a:t>784 * 300 + 300 = 235500 (wobei der Additionsterm dem </a:t>
            </a:r>
            <a:r>
              <a:rPr lang="de-DE" baseline="0" dirty="0" err="1"/>
              <a:t>Biasterm</a:t>
            </a:r>
            <a:r>
              <a:rPr lang="de-DE" baseline="0" dirty="0"/>
              <a:t> entspricht).</a:t>
            </a:r>
          </a:p>
          <a:p>
            <a:r>
              <a:rPr lang="de-DE" baseline="0" dirty="0"/>
              <a:t>Zusammengefasst besitzt das Netzwerk 266,610 trainierbare Parameter.</a:t>
            </a:r>
          </a:p>
          <a:p>
            <a:r>
              <a:rPr lang="de-DE" baseline="0" dirty="0"/>
              <a:t>In diesem Modell existieren keine „nicht-trainierbaren“ Parameter. Diese tauchen z.B. auf werden Batch-Normalisierungsschichten dem Modell hinzugefügt.</a:t>
            </a:r>
          </a:p>
          <a:p>
            <a:r>
              <a:rPr lang="de-DE" baseline="0" dirty="0"/>
              <a:t>Die Gewichte werden von </a:t>
            </a:r>
            <a:r>
              <a:rPr lang="de-DE" baseline="0" dirty="0" err="1"/>
              <a:t>Keras</a:t>
            </a:r>
            <a:r>
              <a:rPr lang="de-DE" baseline="0" dirty="0"/>
              <a:t> hier zufällig und die </a:t>
            </a:r>
            <a:r>
              <a:rPr lang="de-DE" baseline="0" dirty="0" err="1"/>
              <a:t>Biases</a:t>
            </a:r>
            <a:r>
              <a:rPr lang="de-DE" baseline="0" dirty="0"/>
              <a:t> zu 0 initialisiert.</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64</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5484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err="1"/>
              <a:t>Bildklassifizierer</a:t>
            </a:r>
            <a:r>
              <a:rPr lang="de-DE" sz="1000" b="1" dirty="0"/>
              <a:t> mit </a:t>
            </a:r>
            <a:r>
              <a:rPr lang="de-DE" sz="1000" b="1" dirty="0" err="1"/>
              <a:t>Keras</a:t>
            </a:r>
            <a:endParaRPr lang="de-DE" sz="1000" b="1" dirty="0"/>
          </a:p>
          <a:p>
            <a:endParaRPr lang="de-DE" baseline="0" dirty="0"/>
          </a:p>
          <a:p>
            <a:r>
              <a:rPr lang="de-DE" b="1" baseline="0" dirty="0"/>
              <a:t>Auswerten des Modells und treffen von Vorhersagen</a:t>
            </a:r>
          </a:p>
          <a:p>
            <a:r>
              <a:rPr lang="de-DE" b="0" baseline="0" dirty="0"/>
              <a:t>Werten wir das trainierte Modell auf die Testdaten aus.</a:t>
            </a:r>
          </a:p>
          <a:p>
            <a:r>
              <a:rPr lang="de-DE" b="0" baseline="0" dirty="0"/>
              <a:t>Dazu rufen wir die </a:t>
            </a:r>
            <a:r>
              <a:rPr lang="de-DE" b="0" baseline="0" dirty="0" err="1"/>
              <a:t>evaluate</a:t>
            </a:r>
            <a:r>
              <a:rPr lang="de-DE" b="0" baseline="0" dirty="0"/>
              <a:t>()-Methode am Modell auf und übergeben die Testdaten sowie ihre Zielklassen.</a:t>
            </a:r>
          </a:p>
          <a:p>
            <a:r>
              <a:rPr lang="de-DE" b="0" baseline="0" dirty="0"/>
              <a:t>Die Testdaten umfassen 1000 Instanzen.</a:t>
            </a:r>
          </a:p>
          <a:p>
            <a:r>
              <a:rPr lang="de-DE" b="0" baseline="0" dirty="0"/>
              <a:t>Wir sehen der Fehler beträgt 0.3361 und die Genauigkeit des Modells liegt bei 87.8% was ein kleines bisschen Schlechter ist als die Genauigkeit auf dem Validierungsset.</a:t>
            </a:r>
          </a:p>
          <a:p>
            <a:r>
              <a:rPr lang="de-DE" b="0" baseline="0" dirty="0"/>
              <a:t>Dies liegt daran, da die Fine-</a:t>
            </a:r>
            <a:r>
              <a:rPr lang="de-DE" b="0" baseline="0" dirty="0" err="1"/>
              <a:t>Tunning</a:t>
            </a:r>
            <a:r>
              <a:rPr lang="de-DE" b="0" baseline="0" dirty="0"/>
              <a:t> der Hyperparameter am Validierungsdatensatz und nicht Testdatensatz durchgeführt werden.</a:t>
            </a:r>
          </a:p>
          <a:p>
            <a:endParaRPr lang="de-DE" b="0" baseline="0" dirty="0"/>
          </a:p>
          <a:p>
            <a:r>
              <a:rPr lang="de-DE" b="1" baseline="0" dirty="0"/>
              <a:t>Vorhersagen durchführen</a:t>
            </a:r>
          </a:p>
          <a:p>
            <a:r>
              <a:rPr lang="de-DE" b="0" baseline="0" dirty="0"/>
              <a:t>Um das Modell zu nutzen um Vorhersagen zu treffen wird die </a:t>
            </a:r>
            <a:r>
              <a:rPr lang="de-DE" b="0" baseline="0" dirty="0" err="1"/>
              <a:t>predict</a:t>
            </a:r>
            <a:r>
              <a:rPr lang="de-DE" b="0" baseline="0" dirty="0"/>
              <a:t>()-Methode am Modell aufgerufen.</a:t>
            </a:r>
          </a:p>
          <a:p>
            <a:r>
              <a:rPr lang="de-DE" b="0" baseline="0" dirty="0"/>
              <a:t>Dabei geben wir im hier gezeigten Beispiel ein Array aus drei Datenpunkten mit anhand denen eine Vorhersage getroffen werden soll.</a:t>
            </a:r>
          </a:p>
          <a:p>
            <a:r>
              <a:rPr lang="de-DE" b="0" baseline="0" dirty="0"/>
              <a:t>Zudem runden wir die Einträge in der Ausgabe (3x10 Array) auf zwei Stellen hinter dem Komma.</a:t>
            </a:r>
          </a:p>
          <a:p>
            <a:r>
              <a:rPr lang="de-DE" b="0" baseline="0" dirty="0"/>
              <a:t>Wir sehen das Modell trifft für den ersten Datenpunkt mir 99% Wahrscheinlichkeit Klasse 9, für den zweiten Datenpunkt Klasse 2 mit 99%  und mit 100% Wahrscheinlichkeit Klasse 1 für den dritten Datenpunkt.</a:t>
            </a:r>
          </a:p>
          <a:p>
            <a:r>
              <a:rPr lang="de-DE" b="0" baseline="0" dirty="0"/>
              <a:t>Ist man nur an den Klassen interessiert mit den höchsten abgeschätzten Wahrscheinlichkeiten kann auch die </a:t>
            </a:r>
            <a:r>
              <a:rPr lang="de-DE" b="0" baseline="0" dirty="0" err="1"/>
              <a:t>predict_classes</a:t>
            </a:r>
            <a:r>
              <a:rPr lang="de-DE" b="0" baseline="0" dirty="0"/>
              <a:t>()-Methode verwendet werden.</a:t>
            </a:r>
          </a:p>
          <a:p>
            <a:r>
              <a:rPr lang="de-DE" b="0" baseline="0" dirty="0"/>
              <a:t>Eine Untersuchung der Testdaten zeigt, dass das Modell die Vorhersagen richtig getroffen hat.</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65</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49557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Fragen</a:t>
                </a:r>
              </a:p>
              <a:p>
                <a:endParaRPr lang="de-DE" dirty="0"/>
              </a:p>
              <a:p>
                <a:endParaRPr lang="de-DE" b="0" dirty="0"/>
              </a:p>
              <a:p>
                <a:endParaRPr lang="de-DE" b="0"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smtClean="0"/>
                  <a:t>Das einfache </a:t>
                </a:r>
                <a:r>
                  <a:rPr lang="de-DE" sz="1000" b="1" dirty="0" err="1" smtClean="0"/>
                  <a:t>Perzeptron</a:t>
                </a:r>
                <a:endParaRPr lang="de-DE" sz="1000" b="1" dirty="0" smtClean="0"/>
              </a:p>
              <a:p>
                <a:endParaRPr lang="de-DE" dirty="0" smtClean="0"/>
              </a:p>
              <a:p>
                <a:r>
                  <a:rPr lang="de-DE" dirty="0" smtClean="0"/>
                  <a:t>Bleiben</a:t>
                </a:r>
                <a:r>
                  <a:rPr lang="de-DE" baseline="0" dirty="0" smtClean="0"/>
                  <a:t> wir aber zunächst noch bei der einzelnen künstlichen Neurone, dem einfachem </a:t>
                </a:r>
                <a:r>
                  <a:rPr lang="de-DE" baseline="0" dirty="0" err="1" smtClean="0"/>
                  <a:t>Perzeptron</a:t>
                </a:r>
                <a:r>
                  <a:rPr lang="de-DE" baseline="0" dirty="0" smtClean="0"/>
                  <a:t>. </a:t>
                </a:r>
              </a:p>
              <a:p>
                <a:r>
                  <a:rPr lang="de-DE" baseline="0" dirty="0" smtClean="0"/>
                  <a:t>Auf der rechten Seite sehen wir die mathematische Formulierung zur Bildung der gewichteten Summe </a:t>
                </a:r>
                <a:r>
                  <a:rPr lang="de-DE" i="1" baseline="0" dirty="0" smtClean="0"/>
                  <a:t>z.</a:t>
                </a:r>
              </a:p>
              <a:p>
                <a:r>
                  <a:rPr lang="de-DE" i="0" baseline="0" dirty="0" smtClean="0"/>
                  <a:t>Die Summe läuft dabei über alle </a:t>
                </a:r>
                <a:r>
                  <a:rPr lang="de-DE" i="1" baseline="0" dirty="0" smtClean="0"/>
                  <a:t>n </a:t>
                </a:r>
                <a:r>
                  <a:rPr lang="de-DE" i="0" baseline="0" dirty="0" smtClean="0"/>
                  <a:t>Eingänge.</a:t>
                </a:r>
              </a:p>
              <a:p>
                <a:r>
                  <a:rPr lang="de-DE" i="0" baseline="0" dirty="0" smtClean="0"/>
                  <a:t>Die Summe kann dabei als ein Skalarprodukt zwischen dem Gewichtsvektor </a:t>
                </a:r>
                <a:r>
                  <a:rPr lang="de-DE" b="1" i="0" baseline="0" smtClean="0">
                    <a:latin typeface="Cambria Math" panose="02040503050406030204" pitchFamily="18" charset="0"/>
                  </a:rPr>
                  <a:t>𝝎</a:t>
                </a:r>
                <a:r>
                  <a:rPr lang="de-DE" i="0" baseline="0" dirty="0" smtClean="0"/>
                  <a:t> und dem Eingangsvektor </a:t>
                </a:r>
                <a:r>
                  <a:rPr lang="de-DE" b="1" i="0" baseline="0" smtClean="0">
                    <a:latin typeface="Cambria Math" panose="02040503050406030204" pitchFamily="18" charset="0"/>
                  </a:rPr>
                  <a:t>𝒙</a:t>
                </a:r>
                <a:r>
                  <a:rPr lang="de-DE" i="0" baseline="0" dirty="0" smtClean="0"/>
                  <a:t> geschrieben werden.</a:t>
                </a:r>
              </a:p>
              <a:p>
                <a:r>
                  <a:rPr lang="de-DE" i="0" baseline="0" dirty="0" smtClean="0"/>
                  <a:t>(Merke: der Bias wird </a:t>
                </a:r>
                <a:r>
                  <a:rPr lang="de-DE" b="0" i="0" baseline="0" smtClean="0">
                    <a:latin typeface="Cambria Math" panose="02040503050406030204" pitchFamily="18" charset="0"/>
                  </a:rPr>
                  <a:t>𝑤_0</a:t>
                </a:r>
                <a:r>
                  <a:rPr lang="de-DE" i="0" baseline="0" dirty="0" smtClean="0"/>
                  <a:t> und 1 </a:t>
                </a:r>
                <a:r>
                  <a:rPr lang="de-DE" b="0" i="0" baseline="0" smtClean="0">
                    <a:latin typeface="Cambria Math" panose="02040503050406030204" pitchFamily="18" charset="0"/>
                  </a:rPr>
                  <a:t>𝑥_0</a:t>
                </a:r>
                <a:r>
                  <a:rPr lang="de-DE" i="0" baseline="0" dirty="0" smtClean="0"/>
                  <a:t> zugeordnet.</a:t>
                </a:r>
              </a:p>
              <a:p>
                <a:endParaRPr lang="de-DE" i="0" baseline="0" dirty="0" smtClean="0"/>
              </a:p>
              <a:p>
                <a:r>
                  <a:rPr lang="de-DE" i="0" baseline="0" dirty="0" smtClean="0"/>
                  <a:t>Anschließend wird die Aktivierungsfunktion verwendet.</a:t>
                </a:r>
              </a:p>
              <a:p>
                <a:r>
                  <a:rPr lang="de-DE" i="0" baseline="0" dirty="0" smtClean="0"/>
                  <a:t>Es gibt eine Vielzahl verschiedener Aktivierungsfunktionen </a:t>
                </a:r>
                <a:r>
                  <a:rPr lang="de-DE" i="1" baseline="0" dirty="0" smtClean="0"/>
                  <a:t>f</a:t>
                </a:r>
                <a:r>
                  <a:rPr lang="de-DE" i="0" baseline="0" dirty="0" smtClean="0"/>
                  <a:t> (später verwenden wir noch doch das Zeichen </a:t>
                </a:r>
                <a:r>
                  <a:rPr lang="de-DE" b="0" i="0" baseline="0" smtClean="0">
                    <a:latin typeface="Cambria Math" panose="02040503050406030204" pitchFamily="18" charset="0"/>
                  </a:rPr>
                  <a:t>𝜎</a:t>
                </a:r>
                <a:r>
                  <a:rPr lang="de-DE" i="0" baseline="0" dirty="0" smtClean="0"/>
                  <a:t>) wie wir noch sehen werden.</a:t>
                </a:r>
              </a:p>
              <a:p>
                <a:r>
                  <a:rPr lang="de-DE" i="0" baseline="0" dirty="0" smtClean="0"/>
                  <a:t>Für das </a:t>
                </a:r>
                <a:r>
                  <a:rPr lang="de-DE" i="0" baseline="0" dirty="0" err="1" smtClean="0"/>
                  <a:t>Perzeptron</a:t>
                </a:r>
                <a:r>
                  <a:rPr lang="de-DE" i="0" baseline="0" dirty="0" smtClean="0"/>
                  <a:t> wird aber die Schellenwertfunktion (Stufenfunktion) verwendet: siehe Definition.</a:t>
                </a:r>
              </a:p>
              <a:p>
                <a:r>
                  <a:rPr lang="de-DE" i="0" baseline="0" dirty="0" smtClean="0"/>
                  <a:t>Die Ausgabe dieses </a:t>
                </a:r>
                <a:r>
                  <a:rPr lang="de-DE" i="0" baseline="0" dirty="0" err="1" smtClean="0"/>
                  <a:t>Perzeptrons</a:t>
                </a:r>
                <a:r>
                  <a:rPr lang="de-DE" i="0" baseline="0" dirty="0" smtClean="0"/>
                  <a:t> ist als 1 falls </a:t>
                </a:r>
                <a:r>
                  <a:rPr lang="de-DE" i="1" baseline="0" dirty="0" smtClean="0"/>
                  <a:t>z</a:t>
                </a:r>
                <a:r>
                  <a:rPr lang="de-DE" i="0" baseline="0" dirty="0" smtClean="0"/>
                  <a:t> größer Null ist andernfalls ist die Ausgabe 0.</a:t>
                </a:r>
              </a:p>
              <a:p>
                <a:endParaRPr lang="de-DE" dirty="0"/>
              </a:p>
              <a:p>
                <a:r>
                  <a:rPr lang="de-DE" b="1" dirty="0" smtClean="0"/>
                  <a:t>Lernregel (oder auch Training) im </a:t>
                </a:r>
                <a:r>
                  <a:rPr lang="de-DE" b="1" dirty="0" err="1" smtClean="0"/>
                  <a:t>supervised</a:t>
                </a:r>
                <a:r>
                  <a:rPr lang="de-DE" b="1" baseline="0" dirty="0" smtClean="0"/>
                  <a:t> </a:t>
                </a:r>
                <a:r>
                  <a:rPr lang="de-DE" b="1" baseline="0" dirty="0" err="1" smtClean="0"/>
                  <a:t>Learnung</a:t>
                </a:r>
                <a:endParaRPr lang="de-DE" b="1" dirty="0" smtClean="0"/>
              </a:p>
              <a:p>
                <a:r>
                  <a:rPr lang="de-DE" b="0" dirty="0" smtClean="0"/>
                  <a:t>Im</a:t>
                </a:r>
                <a:r>
                  <a:rPr lang="de-DE" b="0" baseline="0" dirty="0" smtClean="0"/>
                  <a:t> </a:t>
                </a:r>
                <a:r>
                  <a:rPr lang="de-DE" b="0" baseline="0" dirty="0" err="1" smtClean="0"/>
                  <a:t>supervised</a:t>
                </a:r>
                <a:r>
                  <a:rPr lang="de-DE" b="0" baseline="0" dirty="0" smtClean="0"/>
                  <a:t> Learning existiert zu jedem Eingabevektor </a:t>
                </a:r>
                <a:r>
                  <a:rPr lang="de-DE" b="1" i="0" baseline="0" smtClean="0">
                    <a:latin typeface="Cambria Math" panose="02040503050406030204" pitchFamily="18" charset="0"/>
                  </a:rPr>
                  <a:t>𝒙_𝒊</a:t>
                </a:r>
                <a:r>
                  <a:rPr lang="de-DE" b="1" dirty="0" smtClean="0"/>
                  <a:t> </a:t>
                </a:r>
                <a:r>
                  <a:rPr lang="de-DE" b="0" dirty="0" smtClean="0"/>
                  <a:t>ein</a:t>
                </a:r>
                <a:r>
                  <a:rPr lang="de-DE" b="0" baseline="0" dirty="0" smtClean="0"/>
                  <a:t> Soll-Wert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(hier</a:t>
                </a:r>
                <a:r>
                  <a:rPr lang="de-DE" b="0" baseline="0" dirty="0" smtClean="0">
                    <a:latin typeface="Arial" panose="020B0604020202020204" pitchFamily="34" charset="0"/>
                    <a:cs typeface="Arial" panose="020B0604020202020204" pitchFamily="34" charset="0"/>
                  </a:rPr>
                  <a:t> nimmt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lediglich die Werte Null</a:t>
                </a:r>
                <a:r>
                  <a:rPr lang="de-DE" b="0" baseline="0" dirty="0" smtClean="0">
                    <a:latin typeface="Arial" panose="020B0604020202020204" pitchFamily="34" charset="0"/>
                    <a:cs typeface="Arial" panose="020B0604020202020204" pitchFamily="34" charset="0"/>
                  </a:rPr>
                  <a:t> oder Eins an)</a:t>
                </a:r>
                <a:r>
                  <a:rPr lang="de-DE" b="0" dirty="0" smtClean="0">
                    <a:latin typeface="Arial" panose="020B0604020202020204" pitchFamily="34" charset="0"/>
                    <a:cs typeface="Arial" panose="020B0604020202020204" pitchFamily="34" charset="0"/>
                  </a:rPr>
                  <a:t>.</a:t>
                </a:r>
                <a:endParaRPr lang="de-DE" b="0" dirty="0" smtClean="0"/>
              </a:p>
              <a:p>
                <a:r>
                  <a:rPr lang="de-DE" b="0" dirty="0" smtClean="0"/>
                  <a:t>Unser Ziel ist es, den </a:t>
                </a:r>
                <a:r>
                  <a:rPr lang="de-DE" b="1" i="0" baseline="0" smtClean="0">
                    <a:latin typeface="Cambria Math" panose="02040503050406030204" pitchFamily="18" charset="0"/>
                  </a:rPr>
                  <a:t>𝝎</a:t>
                </a:r>
                <a:r>
                  <a:rPr lang="de-DE" b="0" dirty="0" smtClean="0"/>
                  <a:t>-Vektor zu finden, der positive und negative Eingaben in unseren Daten perfekt klassifizieren kann.</a:t>
                </a:r>
              </a:p>
              <a:p>
                <a:r>
                  <a:rPr lang="de-DE" b="0" dirty="0" smtClean="0"/>
                  <a:t>Um</a:t>
                </a:r>
                <a:r>
                  <a:rPr lang="de-DE" b="0" baseline="0" dirty="0" smtClean="0"/>
                  <a:t> dies zu tun wird al</a:t>
                </a:r>
                <a:r>
                  <a:rPr lang="de-DE" b="0" dirty="0" smtClean="0"/>
                  <a:t>s aller erstes wird </a:t>
                </a:r>
                <a:r>
                  <a:rPr lang="de-DE" b="1" i="0" baseline="0" smtClean="0">
                    <a:latin typeface="Cambria Math" panose="02040503050406030204" pitchFamily="18" charset="0"/>
                  </a:rPr>
                  <a:t>𝝎</a:t>
                </a:r>
                <a:r>
                  <a:rPr lang="de-DE" b="0" dirty="0" smtClean="0"/>
                  <a:t> zufällig initialisiert.</a:t>
                </a:r>
                <a:r>
                  <a:rPr lang="de-DE" b="0" baseline="0" dirty="0" smtClean="0"/>
                  <a:t> </a:t>
                </a:r>
              </a:p>
              <a:p>
                <a:r>
                  <a:rPr lang="de-DE" b="0" baseline="0" dirty="0" smtClean="0"/>
                  <a:t>Als nächstes wird iterativ eine Eingabe dem </a:t>
                </a:r>
                <a:r>
                  <a:rPr lang="de-DE" b="0" baseline="0" dirty="0" err="1" smtClean="0"/>
                  <a:t>Perzeptron</a:t>
                </a:r>
                <a:r>
                  <a:rPr lang="de-DE" b="0" baseline="0" dirty="0" smtClean="0"/>
                  <a:t> übergeben und der Ist-Wert </a:t>
                </a:r>
                <a:r>
                  <a:rPr lang="de-DE" b="0" i="0" baseline="0" smtClean="0">
                    <a:latin typeface="Cambria Math" panose="02040503050406030204" pitchFamily="18" charset="0"/>
                  </a:rPr>
                  <a:t>𝑓(𝑧)</a:t>
                </a:r>
                <a:r>
                  <a:rPr lang="de-DE" b="0" dirty="0" smtClean="0"/>
                  <a:t> mit</a:t>
                </a:r>
                <a:r>
                  <a:rPr lang="de-DE" b="0" baseline="0" dirty="0" smtClean="0"/>
                  <a:t> dem Soll-Wert </a:t>
                </a:r>
                <a:r>
                  <a:rPr lang="de-DE" b="0" i="0" baseline="0" smtClean="0">
                    <a:latin typeface="Cambria Math" panose="02040503050406030204" pitchFamily="18" charset="0"/>
                  </a:rPr>
                  <a:t>𝑦_𝑖</a:t>
                </a:r>
                <a:r>
                  <a:rPr lang="de-DE" b="0" dirty="0" smtClean="0"/>
                  <a:t> verglichen.</a:t>
                </a:r>
              </a:p>
              <a:p>
                <a:r>
                  <a:rPr lang="de-DE" b="0" dirty="0" smtClean="0"/>
                  <a:t>Dabei</a:t>
                </a:r>
                <a:r>
                  <a:rPr lang="de-DE" b="0" baseline="0" dirty="0" smtClean="0"/>
                  <a:t> werden zwei Fälle unterschieden:</a:t>
                </a:r>
              </a:p>
              <a:p>
                <a:pPr marL="228600" indent="-228600">
                  <a:buFont typeface="+mj-lt"/>
                  <a:buAutoNum type="arabicPeriod"/>
                </a:pPr>
                <a:r>
                  <a:rPr lang="de-DE" b="0" baseline="0" dirty="0" smtClean="0"/>
                  <a:t>Der Soll-Wert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ist 1, d.h. das Skalarprodukt muss demnach auch größer gleich 0 sein damit diese Trainingsinstanz richtig klassifiziert wurde.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b="0" baseline="0" dirty="0" smtClean="0"/>
                  <a:t>Der Soll-Wert </a:t>
                </a:r>
                <a:r>
                  <a:rPr lang="de-DE" b="0" i="0" baseline="0" smtClean="0">
                    <a:latin typeface="Cambria Math" panose="02040503050406030204" pitchFamily="18" charset="0"/>
                  </a:rPr>
                  <a:t>𝑦_𝑖</a:t>
                </a:r>
                <a:r>
                  <a:rPr lang="de-DE" b="0" baseline="0" dirty="0" smtClean="0"/>
                  <a:t> ist </a:t>
                </a:r>
                <a:r>
                  <a:rPr lang="de-DE" b="0" baseline="0" dirty="0" smtClean="0"/>
                  <a:t>0, </a:t>
                </a:r>
                <a:r>
                  <a:rPr lang="de-DE" b="0" baseline="0" dirty="0" smtClean="0"/>
                  <a:t>d.h. das Skalarprodukt </a:t>
                </a:r>
                <a:r>
                  <a:rPr lang="de-DE" b="0" baseline="0" dirty="0" smtClean="0"/>
                  <a:t>muss demnach kleiner 0 </a:t>
                </a:r>
                <a:r>
                  <a:rPr lang="de-DE" b="0" baseline="0" dirty="0" smtClean="0"/>
                  <a:t>sein damit diese Trainingsinstanz richtig klassifiziert wurde.</a:t>
                </a:r>
              </a:p>
              <a:p>
                <a:pPr marL="0" indent="0">
                  <a:buFont typeface="+mj-lt"/>
                  <a:buNone/>
                </a:pPr>
                <a:endParaRPr lang="de-DE" b="0" baseline="0" dirty="0" smtClean="0"/>
              </a:p>
              <a:p>
                <a:pPr marL="0" indent="0">
                  <a:buFont typeface="+mj-lt"/>
                  <a:buNone/>
                </a:pPr>
                <a:r>
                  <a:rPr lang="de-DE" b="0" baseline="0" dirty="0" smtClean="0"/>
                  <a:t>Ist zum Beispiel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 1 aber das Skalarprodukt kleiner Null müssen wir unseren Gewichtsvektor dahingehend aktualisieren, dass dieser Eingang richtig klassifiziert wird.</a:t>
                </a:r>
              </a:p>
              <a:p>
                <a:pPr marL="0" indent="0">
                  <a:buFont typeface="+mj-lt"/>
                  <a:buNone/>
                </a:pPr>
                <a:r>
                  <a:rPr lang="de-DE" b="0" baseline="0" dirty="0" smtClean="0"/>
                  <a:t>In diesem Beispiel addieren wir einfach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auf den Gewichtsvektor auf im anderen Fall indem die Lernregel verletzt wurde subtrahieren wir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von </a:t>
                </a:r>
                <a:r>
                  <a:rPr lang="de-DE" b="1" i="0" baseline="0" smtClean="0">
                    <a:latin typeface="Cambria Math" panose="02040503050406030204" pitchFamily="18" charset="0"/>
                  </a:rPr>
                  <a:t>𝝎</a:t>
                </a:r>
                <a:r>
                  <a:rPr lang="de-DE" b="0" baseline="0" dirty="0" smtClean="0"/>
                  <a:t>.</a:t>
                </a:r>
              </a:p>
              <a:p>
                <a:pPr marL="0" indent="0">
                  <a:buFont typeface="+mj-lt"/>
                  <a:buNone/>
                </a:pPr>
                <a:r>
                  <a:rPr lang="de-DE" b="0" baseline="0" dirty="0" smtClean="0"/>
                  <a:t>An dieser Stellen wir den Beweis dieser Lernregel auslassen, dieser kann aber auf </a:t>
                </a:r>
              </a:p>
              <a:p>
                <a:pPr marL="0" indent="0">
                  <a:buFont typeface="+mj-lt"/>
                  <a:buNone/>
                </a:pPr>
                <a:r>
                  <a:rPr lang="de-DE" dirty="0" smtClean="0">
                    <a:hlinkClick r:id="rId4"/>
                  </a:rPr>
                  <a:t>https://towardsdatascience.com/perceptron-learning-algorithm-d5db0deab975</a:t>
                </a:r>
                <a:endParaRPr lang="de-DE" dirty="0" smtClean="0"/>
              </a:p>
              <a:p>
                <a:pPr marL="0" indent="0">
                  <a:buFont typeface="+mj-lt"/>
                  <a:buNone/>
                </a:pPr>
                <a:r>
                  <a:rPr lang="de-DE" b="0" baseline="0" dirty="0" smtClean="0"/>
                  <a:t>Nachgelesen werden.</a:t>
                </a:r>
              </a:p>
              <a:p>
                <a:pPr marL="0" indent="0">
                  <a:buFont typeface="+mj-lt"/>
                  <a:buNone/>
                </a:pPr>
                <a:endParaRPr lang="de-DE" b="0" baseline="0" dirty="0" smtClean="0"/>
              </a:p>
              <a:p>
                <a:pPr marL="0" indent="0">
                  <a:buFont typeface="+mj-lt"/>
                  <a:buNone/>
                </a:pPr>
                <a:r>
                  <a:rPr lang="de-DE" b="1" baseline="0" dirty="0" smtClean="0"/>
                  <a:t>Fazit</a:t>
                </a:r>
              </a:p>
              <a:p>
                <a:pPr marL="0" indent="0">
                  <a:buFont typeface="+mj-lt"/>
                  <a:buNone/>
                </a:pPr>
                <a:r>
                  <a:rPr lang="de-DE" b="0" baseline="0" dirty="0" smtClean="0"/>
                  <a:t>Ein einziges </a:t>
                </a:r>
                <a:r>
                  <a:rPr lang="de-DE" b="0" baseline="0" dirty="0" err="1" smtClean="0"/>
                  <a:t>Perceptron</a:t>
                </a:r>
                <a:r>
                  <a:rPr lang="de-DE" b="0" baseline="0" dirty="0" smtClean="0"/>
                  <a:t> kann nur zur Implementierung linear trennbarer Funktionen verwendet werden (z.B. das OR-Problem).</a:t>
                </a:r>
              </a:p>
              <a:p>
                <a:pPr marL="0" indent="0">
                  <a:buFont typeface="+mj-lt"/>
                  <a:buNone/>
                </a:pPr>
                <a:r>
                  <a:rPr lang="de-DE" b="0" baseline="0" dirty="0" smtClean="0"/>
                  <a:t>Das XOR-Problem kann das einfache </a:t>
                </a:r>
                <a:r>
                  <a:rPr lang="de-DE" b="0" baseline="0" dirty="0" err="1" smtClean="0"/>
                  <a:t>Perzeptron</a:t>
                </a:r>
                <a:r>
                  <a:rPr lang="de-DE" b="0" baseline="0" dirty="0" smtClean="0"/>
                  <a:t> nicht lösen. Dies wollen wir uns als </a:t>
                </a:r>
                <a:r>
                  <a:rPr lang="de-DE" b="0" baseline="0" smtClean="0"/>
                  <a:t>nächstes anschauen.</a:t>
                </a:r>
                <a:r>
                  <a:rPr lang="de-DE" b="0" baseline="0" dirty="0" smtClean="0"/>
                  <a:t/>
                </a:r>
                <a:br>
                  <a:rPr lang="de-DE" b="0" baseline="0" dirty="0" smtClean="0"/>
                </a:br>
                <a:endParaRPr lang="de-DE" b="0" baseline="0" dirty="0" smtClean="0"/>
              </a:p>
              <a:p>
                <a:pPr marL="228600" indent="-228600">
                  <a:buFont typeface="+mj-lt"/>
                  <a:buAutoNum type="arabicPeriod"/>
                </a:pPr>
                <a:endParaRPr lang="de-DE" b="0" dirty="0" smtClean="0"/>
              </a:p>
              <a:p>
                <a:endParaRPr lang="de-DE" b="0" dirty="0" smtClean="0"/>
              </a:p>
              <a:p>
                <a:endParaRPr lang="de-DE" b="0" dirty="0" smtClean="0"/>
              </a:p>
              <a:p>
                <a:endParaRPr lang="de-DE" b="0" dirty="0" smtClean="0"/>
              </a:p>
              <a:p>
                <a:endParaRPr lang="de-DE" b="0" dirty="0" smtClean="0"/>
              </a:p>
              <a:p>
                <a:r>
                  <a:rPr lang="de-DE" dirty="0" smtClean="0"/>
                  <a:t>Klasse eines </a:t>
                </a:r>
                <a:r>
                  <a:rPr lang="de-DE" dirty="0" err="1" smtClean="0"/>
                  <a:t>samples</a:t>
                </a:r>
                <a:r>
                  <a:rPr lang="de-DE" dirty="0" smtClean="0"/>
                  <a:t> verwendet werden.</a:t>
                </a:r>
              </a:p>
              <a:p>
                <a:endParaRPr lang="de-DE" dirty="0"/>
              </a:p>
              <a:p>
                <a:r>
                  <a:rPr lang="de-DE" sz="1100" b="0" i="0" kern="1200" dirty="0" err="1">
                    <a:solidFill>
                      <a:schemeClr val="tx1"/>
                    </a:solidFill>
                    <a:effectLst/>
                    <a:latin typeface="Arial" charset="0"/>
                    <a:ea typeface="+mn-ea"/>
                    <a:cs typeface="+mn-cs"/>
                  </a:rPr>
                  <a:t>Perceptron</a:t>
                </a:r>
                <a:r>
                  <a:rPr lang="de-DE" sz="1100" b="0" i="0" kern="1200" dirty="0">
                    <a:solidFill>
                      <a:schemeClr val="tx1"/>
                    </a:solidFill>
                    <a:effectLst/>
                    <a:latin typeface="Arial" charset="0"/>
                    <a:ea typeface="+mn-ea"/>
                    <a:cs typeface="+mn-cs"/>
                  </a:rPr>
                  <a:t> ist eine Funktion, die ihre Eingabe "x" abbildet, die mit dem gelernten Gewichtskoeffizienten multipliziert wird; ein Ausgabewert "f(x)" wird erzeugt.</a:t>
                </a:r>
                <a:endParaRPr lang="de-DE" dirty="0"/>
              </a:p>
              <a:p>
                <a:r>
                  <a:rPr lang="de-DE" dirty="0"/>
                  <a:t>-&gt; Das </a:t>
                </a:r>
                <a:r>
                  <a:rPr lang="de-DE" dirty="0" err="1"/>
                  <a:t>Perceptron</a:t>
                </a:r>
                <a:r>
                  <a:rPr lang="de-DE" dirty="0"/>
                  <a:t> berechnet zunächst eine Summe von gewichteten Inputs,</a:t>
                </a:r>
                <a:r>
                  <a:rPr lang="de-DE" baseline="0" dirty="0"/>
                  <a:t> siehe gewichtete Summe.</a:t>
                </a:r>
              </a:p>
              <a:p>
                <a:r>
                  <a:rPr lang="de-DE" baseline="0" dirty="0"/>
                  <a:t>(Anmerkung: x0 = 1 ist eine konstante Eingabe, so dass w0 als ein Bias angesehen werden kann)</a:t>
                </a:r>
              </a:p>
              <a:p>
                <a:r>
                  <a:rPr lang="de-DE" baseline="0" dirty="0"/>
                  <a:t>-&gt; Bei der Aktivierungsfunktion wird die binäre Klassifikation mit der </a:t>
                </a:r>
                <a:r>
                  <a:rPr lang="de-DE" baseline="0" dirty="0" err="1"/>
                  <a:t>Stepfunktion</a:t>
                </a:r>
                <a:r>
                  <a:rPr lang="de-DE" baseline="0" dirty="0"/>
                  <a:t> berechnet, siehe Aktivierungsfunktion.</a:t>
                </a:r>
              </a:p>
              <a:p>
                <a:endParaRPr lang="de-DE" baseline="0" dirty="0"/>
              </a:p>
              <a:p>
                <a:endParaRPr lang="de-DE" baseline="0" dirty="0"/>
              </a:p>
              <a:p>
                <a:r>
                  <a:rPr lang="de-DE" baseline="0" dirty="0"/>
                  <a:t>Das </a:t>
                </a:r>
                <a:r>
                  <a:rPr lang="de-DE" baseline="0" dirty="0" err="1"/>
                  <a:t>Perzeptron</a:t>
                </a:r>
                <a:r>
                  <a:rPr lang="de-DE" baseline="0" dirty="0"/>
                  <a:t> wird oft als grafisches Modell mit einem Eingangsknoten für jede Eingangsvariable und mit einem Ausgangsknoten für das Ziel dargestellt.</a:t>
                </a:r>
              </a:p>
              <a:p>
                <a:r>
                  <a:rPr lang="de-DE" dirty="0"/>
                  <a:t>Der Bias w0 bestimmt die Klasse, wenn alle Eingaben Null sind.</a:t>
                </a:r>
              </a:p>
              <a:p>
                <a:r>
                  <a:rPr lang="de-DE" dirty="0"/>
                  <a:t>Die Antwort des </a:t>
                </a:r>
                <a:r>
                  <a:rPr lang="de-DE" baseline="0" dirty="0" err="1"/>
                  <a:t>Perzeptron</a:t>
                </a:r>
                <a:r>
                  <a:rPr lang="de-DE" dirty="0" err="1"/>
                  <a:t>s</a:t>
                </a:r>
                <a:r>
                  <a:rPr lang="de-DE" dirty="0"/>
                  <a:t> als eine gewichtete Abstimmung für eine Klasse angesehen werden.</a:t>
                </a:r>
              </a:p>
              <a:p>
                <a:endParaRPr lang="de-DE" dirty="0"/>
              </a:p>
              <a:p>
                <a:r>
                  <a:rPr lang="de-DE" dirty="0"/>
                  <a:t>Merke: Ein Datenpunk</a:t>
                </a:r>
                <a:r>
                  <a:rPr lang="de-DE" baseline="0" dirty="0"/>
                  <a:t>t ist gegeben durch (</a:t>
                </a:r>
                <a:r>
                  <a:rPr lang="de-DE" baseline="0" dirty="0" err="1"/>
                  <a:t>vec</a:t>
                </a:r>
                <a:r>
                  <a:rPr lang="de-DE" baseline="0" dirty="0"/>
                  <a:t>(x),y)_i</a:t>
                </a:r>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70</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66623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Fragen</a:t>
                </a:r>
              </a:p>
              <a:p>
                <a:endParaRPr lang="de-DE" dirty="0"/>
              </a:p>
              <a:p>
                <a:endParaRPr lang="de-DE" b="0" dirty="0"/>
              </a:p>
              <a:p>
                <a:endParaRPr lang="de-DE" b="0"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smtClean="0"/>
                  <a:t>Das einfache </a:t>
                </a:r>
                <a:r>
                  <a:rPr lang="de-DE" sz="1000" b="1" dirty="0" err="1" smtClean="0"/>
                  <a:t>Perzeptron</a:t>
                </a:r>
                <a:endParaRPr lang="de-DE" sz="1000" b="1" dirty="0" smtClean="0"/>
              </a:p>
              <a:p>
                <a:endParaRPr lang="de-DE" dirty="0" smtClean="0"/>
              </a:p>
              <a:p>
                <a:r>
                  <a:rPr lang="de-DE" dirty="0" smtClean="0"/>
                  <a:t>Bleiben</a:t>
                </a:r>
                <a:r>
                  <a:rPr lang="de-DE" baseline="0" dirty="0" smtClean="0"/>
                  <a:t> wir aber zunächst noch bei der einzelnen künstlichen Neurone, dem einfachem </a:t>
                </a:r>
                <a:r>
                  <a:rPr lang="de-DE" baseline="0" dirty="0" err="1" smtClean="0"/>
                  <a:t>Perzeptron</a:t>
                </a:r>
                <a:r>
                  <a:rPr lang="de-DE" baseline="0" dirty="0" smtClean="0"/>
                  <a:t>. </a:t>
                </a:r>
              </a:p>
              <a:p>
                <a:r>
                  <a:rPr lang="de-DE" baseline="0" dirty="0" smtClean="0"/>
                  <a:t>Auf der rechten Seite sehen wir die mathematische Formulierung zur Bildung der gewichteten Summe </a:t>
                </a:r>
                <a:r>
                  <a:rPr lang="de-DE" i="1" baseline="0" dirty="0" smtClean="0"/>
                  <a:t>z.</a:t>
                </a:r>
              </a:p>
              <a:p>
                <a:r>
                  <a:rPr lang="de-DE" i="0" baseline="0" dirty="0" smtClean="0"/>
                  <a:t>Die Summe läuft dabei über alle </a:t>
                </a:r>
                <a:r>
                  <a:rPr lang="de-DE" i="1" baseline="0" dirty="0" smtClean="0"/>
                  <a:t>n </a:t>
                </a:r>
                <a:r>
                  <a:rPr lang="de-DE" i="0" baseline="0" dirty="0" smtClean="0"/>
                  <a:t>Eingänge.</a:t>
                </a:r>
              </a:p>
              <a:p>
                <a:r>
                  <a:rPr lang="de-DE" i="0" baseline="0" dirty="0" smtClean="0"/>
                  <a:t>Die Summe kann dabei als ein Skalarprodukt zwischen dem Gewichtsvektor </a:t>
                </a:r>
                <a:r>
                  <a:rPr lang="de-DE" b="1" i="0" baseline="0" smtClean="0">
                    <a:latin typeface="Cambria Math" panose="02040503050406030204" pitchFamily="18" charset="0"/>
                  </a:rPr>
                  <a:t>𝝎</a:t>
                </a:r>
                <a:r>
                  <a:rPr lang="de-DE" i="0" baseline="0" dirty="0" smtClean="0"/>
                  <a:t> und dem Eingangsvektor </a:t>
                </a:r>
                <a:r>
                  <a:rPr lang="de-DE" b="1" i="0" baseline="0" smtClean="0">
                    <a:latin typeface="Cambria Math" panose="02040503050406030204" pitchFamily="18" charset="0"/>
                  </a:rPr>
                  <a:t>𝒙</a:t>
                </a:r>
                <a:r>
                  <a:rPr lang="de-DE" i="0" baseline="0" dirty="0" smtClean="0"/>
                  <a:t> geschrieben werden.</a:t>
                </a:r>
              </a:p>
              <a:p>
                <a:r>
                  <a:rPr lang="de-DE" i="0" baseline="0" dirty="0" smtClean="0"/>
                  <a:t>(Merke: der Bias wird </a:t>
                </a:r>
                <a:r>
                  <a:rPr lang="de-DE" b="0" i="0" baseline="0" smtClean="0">
                    <a:latin typeface="Cambria Math" panose="02040503050406030204" pitchFamily="18" charset="0"/>
                  </a:rPr>
                  <a:t>𝑤_0</a:t>
                </a:r>
                <a:r>
                  <a:rPr lang="de-DE" i="0" baseline="0" dirty="0" smtClean="0"/>
                  <a:t> und 1 </a:t>
                </a:r>
                <a:r>
                  <a:rPr lang="de-DE" b="0" i="0" baseline="0" smtClean="0">
                    <a:latin typeface="Cambria Math" panose="02040503050406030204" pitchFamily="18" charset="0"/>
                  </a:rPr>
                  <a:t>𝑥_0</a:t>
                </a:r>
                <a:r>
                  <a:rPr lang="de-DE" i="0" baseline="0" dirty="0" smtClean="0"/>
                  <a:t> zugeordnet.</a:t>
                </a:r>
              </a:p>
              <a:p>
                <a:endParaRPr lang="de-DE" i="0" baseline="0" dirty="0" smtClean="0"/>
              </a:p>
              <a:p>
                <a:r>
                  <a:rPr lang="de-DE" i="0" baseline="0" dirty="0" smtClean="0"/>
                  <a:t>Anschließend wird die Aktivierungsfunktion verwendet.</a:t>
                </a:r>
              </a:p>
              <a:p>
                <a:r>
                  <a:rPr lang="de-DE" i="0" baseline="0" dirty="0" smtClean="0"/>
                  <a:t>Es gibt eine Vielzahl verschiedener Aktivierungsfunktionen </a:t>
                </a:r>
                <a:r>
                  <a:rPr lang="de-DE" i="1" baseline="0" dirty="0" smtClean="0"/>
                  <a:t>f</a:t>
                </a:r>
                <a:r>
                  <a:rPr lang="de-DE" i="0" baseline="0" dirty="0" smtClean="0"/>
                  <a:t> (später verwenden wir noch doch das Zeichen </a:t>
                </a:r>
                <a:r>
                  <a:rPr lang="de-DE" b="0" i="0" baseline="0" smtClean="0">
                    <a:latin typeface="Cambria Math" panose="02040503050406030204" pitchFamily="18" charset="0"/>
                  </a:rPr>
                  <a:t>𝜎</a:t>
                </a:r>
                <a:r>
                  <a:rPr lang="de-DE" i="0" baseline="0" dirty="0" smtClean="0"/>
                  <a:t>) wie wir noch sehen werden.</a:t>
                </a:r>
              </a:p>
              <a:p>
                <a:r>
                  <a:rPr lang="de-DE" i="0" baseline="0" dirty="0" smtClean="0"/>
                  <a:t>Für das </a:t>
                </a:r>
                <a:r>
                  <a:rPr lang="de-DE" i="0" baseline="0" dirty="0" err="1" smtClean="0"/>
                  <a:t>Perzeptron</a:t>
                </a:r>
                <a:r>
                  <a:rPr lang="de-DE" i="0" baseline="0" dirty="0" smtClean="0"/>
                  <a:t> wird aber die Schellenwertfunktion (Stufenfunktion) verwendet: siehe Definition.</a:t>
                </a:r>
              </a:p>
              <a:p>
                <a:r>
                  <a:rPr lang="de-DE" i="0" baseline="0" dirty="0" smtClean="0"/>
                  <a:t>Die Ausgabe dieses </a:t>
                </a:r>
                <a:r>
                  <a:rPr lang="de-DE" i="0" baseline="0" dirty="0" err="1" smtClean="0"/>
                  <a:t>Perzeptrons</a:t>
                </a:r>
                <a:r>
                  <a:rPr lang="de-DE" i="0" baseline="0" dirty="0" smtClean="0"/>
                  <a:t> ist als 1 falls </a:t>
                </a:r>
                <a:r>
                  <a:rPr lang="de-DE" i="1" baseline="0" dirty="0" smtClean="0"/>
                  <a:t>z</a:t>
                </a:r>
                <a:r>
                  <a:rPr lang="de-DE" i="0" baseline="0" dirty="0" smtClean="0"/>
                  <a:t> größer Null ist andernfalls ist die Ausgabe 0.</a:t>
                </a:r>
              </a:p>
              <a:p>
                <a:endParaRPr lang="de-DE" dirty="0"/>
              </a:p>
              <a:p>
                <a:r>
                  <a:rPr lang="de-DE" b="1" dirty="0" smtClean="0"/>
                  <a:t>Lernregel (oder auch Training) im </a:t>
                </a:r>
                <a:r>
                  <a:rPr lang="de-DE" b="1" dirty="0" err="1" smtClean="0"/>
                  <a:t>supervised</a:t>
                </a:r>
                <a:r>
                  <a:rPr lang="de-DE" b="1" baseline="0" dirty="0" smtClean="0"/>
                  <a:t> </a:t>
                </a:r>
                <a:r>
                  <a:rPr lang="de-DE" b="1" baseline="0" dirty="0" err="1" smtClean="0"/>
                  <a:t>Learnung</a:t>
                </a:r>
                <a:endParaRPr lang="de-DE" b="1" dirty="0" smtClean="0"/>
              </a:p>
              <a:p>
                <a:r>
                  <a:rPr lang="de-DE" b="0" dirty="0" smtClean="0"/>
                  <a:t>Im</a:t>
                </a:r>
                <a:r>
                  <a:rPr lang="de-DE" b="0" baseline="0" dirty="0" smtClean="0"/>
                  <a:t> </a:t>
                </a:r>
                <a:r>
                  <a:rPr lang="de-DE" b="0" baseline="0" dirty="0" err="1" smtClean="0"/>
                  <a:t>supervised</a:t>
                </a:r>
                <a:r>
                  <a:rPr lang="de-DE" b="0" baseline="0" dirty="0" smtClean="0"/>
                  <a:t> Learning existiert zu jedem Eingabevektor </a:t>
                </a:r>
                <a:r>
                  <a:rPr lang="de-DE" b="1" i="0" baseline="0" smtClean="0">
                    <a:latin typeface="Cambria Math" panose="02040503050406030204" pitchFamily="18" charset="0"/>
                  </a:rPr>
                  <a:t>𝒙_𝒊</a:t>
                </a:r>
                <a:r>
                  <a:rPr lang="de-DE" b="1" dirty="0" smtClean="0"/>
                  <a:t> </a:t>
                </a:r>
                <a:r>
                  <a:rPr lang="de-DE" b="0" dirty="0" smtClean="0"/>
                  <a:t>ein</a:t>
                </a:r>
                <a:r>
                  <a:rPr lang="de-DE" b="0" baseline="0" dirty="0" smtClean="0"/>
                  <a:t> Soll-Wert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(hier</a:t>
                </a:r>
                <a:r>
                  <a:rPr lang="de-DE" b="0" baseline="0" dirty="0" smtClean="0">
                    <a:latin typeface="Arial" panose="020B0604020202020204" pitchFamily="34" charset="0"/>
                    <a:cs typeface="Arial" panose="020B0604020202020204" pitchFamily="34" charset="0"/>
                  </a:rPr>
                  <a:t> nimmt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lediglich die Werte Null</a:t>
                </a:r>
                <a:r>
                  <a:rPr lang="de-DE" b="0" baseline="0" dirty="0" smtClean="0">
                    <a:latin typeface="Arial" panose="020B0604020202020204" pitchFamily="34" charset="0"/>
                    <a:cs typeface="Arial" panose="020B0604020202020204" pitchFamily="34" charset="0"/>
                  </a:rPr>
                  <a:t> oder Eins an)</a:t>
                </a:r>
                <a:r>
                  <a:rPr lang="de-DE" b="0" dirty="0" smtClean="0">
                    <a:latin typeface="Arial" panose="020B0604020202020204" pitchFamily="34" charset="0"/>
                    <a:cs typeface="Arial" panose="020B0604020202020204" pitchFamily="34" charset="0"/>
                  </a:rPr>
                  <a:t>.</a:t>
                </a:r>
                <a:endParaRPr lang="de-DE" b="0" dirty="0" smtClean="0"/>
              </a:p>
              <a:p>
                <a:r>
                  <a:rPr lang="de-DE" b="0" dirty="0" smtClean="0"/>
                  <a:t>Unser Ziel ist es, den </a:t>
                </a:r>
                <a:r>
                  <a:rPr lang="de-DE" b="1" i="0" baseline="0" smtClean="0">
                    <a:latin typeface="Cambria Math" panose="02040503050406030204" pitchFamily="18" charset="0"/>
                  </a:rPr>
                  <a:t>𝝎</a:t>
                </a:r>
                <a:r>
                  <a:rPr lang="de-DE" b="0" dirty="0" smtClean="0"/>
                  <a:t>-Vektor zu finden, der positive und negative Eingaben in unseren Daten perfekt klassifizieren kann.</a:t>
                </a:r>
              </a:p>
              <a:p>
                <a:r>
                  <a:rPr lang="de-DE" b="0" dirty="0" smtClean="0"/>
                  <a:t>Um</a:t>
                </a:r>
                <a:r>
                  <a:rPr lang="de-DE" b="0" baseline="0" dirty="0" smtClean="0"/>
                  <a:t> dies zu tun wird al</a:t>
                </a:r>
                <a:r>
                  <a:rPr lang="de-DE" b="0" dirty="0" smtClean="0"/>
                  <a:t>s aller erstes wird </a:t>
                </a:r>
                <a:r>
                  <a:rPr lang="de-DE" b="1" i="0" baseline="0" smtClean="0">
                    <a:latin typeface="Cambria Math" panose="02040503050406030204" pitchFamily="18" charset="0"/>
                  </a:rPr>
                  <a:t>𝝎</a:t>
                </a:r>
                <a:r>
                  <a:rPr lang="de-DE" b="0" dirty="0" smtClean="0"/>
                  <a:t> zufällig initialisiert.</a:t>
                </a:r>
                <a:r>
                  <a:rPr lang="de-DE" b="0" baseline="0" dirty="0" smtClean="0"/>
                  <a:t> </a:t>
                </a:r>
              </a:p>
              <a:p>
                <a:r>
                  <a:rPr lang="de-DE" b="0" baseline="0" dirty="0" smtClean="0"/>
                  <a:t>Als nächstes wird iterativ eine Eingabe dem </a:t>
                </a:r>
                <a:r>
                  <a:rPr lang="de-DE" b="0" baseline="0" dirty="0" err="1" smtClean="0"/>
                  <a:t>Perzeptron</a:t>
                </a:r>
                <a:r>
                  <a:rPr lang="de-DE" b="0" baseline="0" dirty="0" smtClean="0"/>
                  <a:t> übergeben und der Ist-Wert </a:t>
                </a:r>
                <a:r>
                  <a:rPr lang="de-DE" b="0" i="0" baseline="0" smtClean="0">
                    <a:latin typeface="Cambria Math" panose="02040503050406030204" pitchFamily="18" charset="0"/>
                  </a:rPr>
                  <a:t>𝑓(𝑧)</a:t>
                </a:r>
                <a:r>
                  <a:rPr lang="de-DE" b="0" dirty="0" smtClean="0"/>
                  <a:t> mit</a:t>
                </a:r>
                <a:r>
                  <a:rPr lang="de-DE" b="0" baseline="0" dirty="0" smtClean="0"/>
                  <a:t> dem Soll-Wert </a:t>
                </a:r>
                <a:r>
                  <a:rPr lang="de-DE" b="0" i="0" baseline="0" smtClean="0">
                    <a:latin typeface="Cambria Math" panose="02040503050406030204" pitchFamily="18" charset="0"/>
                  </a:rPr>
                  <a:t>𝑦_𝑖</a:t>
                </a:r>
                <a:r>
                  <a:rPr lang="de-DE" b="0" dirty="0" smtClean="0"/>
                  <a:t> verglichen.</a:t>
                </a:r>
              </a:p>
              <a:p>
                <a:r>
                  <a:rPr lang="de-DE" b="0" dirty="0" smtClean="0"/>
                  <a:t>Dabei</a:t>
                </a:r>
                <a:r>
                  <a:rPr lang="de-DE" b="0" baseline="0" dirty="0" smtClean="0"/>
                  <a:t> werden zwei Fälle unterschieden:</a:t>
                </a:r>
              </a:p>
              <a:p>
                <a:pPr marL="228600" indent="-228600">
                  <a:buFont typeface="+mj-lt"/>
                  <a:buAutoNum type="arabicPeriod"/>
                </a:pPr>
                <a:r>
                  <a:rPr lang="de-DE" b="0" baseline="0" dirty="0" smtClean="0"/>
                  <a:t>Der Soll-Wert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ist 1, d.h. das Skalarprodukt muss demnach auch größer gleich 0 sein damit diese Trainingsinstanz richtig klassifiziert wurde.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b="0" baseline="0" dirty="0" smtClean="0"/>
                  <a:t>Der Soll-Wert </a:t>
                </a:r>
                <a:r>
                  <a:rPr lang="de-DE" b="0" i="0" baseline="0" smtClean="0">
                    <a:latin typeface="Cambria Math" panose="02040503050406030204" pitchFamily="18" charset="0"/>
                  </a:rPr>
                  <a:t>𝑦_𝑖</a:t>
                </a:r>
                <a:r>
                  <a:rPr lang="de-DE" b="0" baseline="0" dirty="0" smtClean="0"/>
                  <a:t> ist </a:t>
                </a:r>
                <a:r>
                  <a:rPr lang="de-DE" b="0" baseline="0" dirty="0" smtClean="0"/>
                  <a:t>0, </a:t>
                </a:r>
                <a:r>
                  <a:rPr lang="de-DE" b="0" baseline="0" dirty="0" smtClean="0"/>
                  <a:t>d.h. das Skalarprodukt </a:t>
                </a:r>
                <a:r>
                  <a:rPr lang="de-DE" b="0" baseline="0" dirty="0" smtClean="0"/>
                  <a:t>muss demnach kleiner 0 </a:t>
                </a:r>
                <a:r>
                  <a:rPr lang="de-DE" b="0" baseline="0" dirty="0" smtClean="0"/>
                  <a:t>sein damit diese Trainingsinstanz richtig klassifiziert wurde.</a:t>
                </a:r>
              </a:p>
              <a:p>
                <a:pPr marL="0" indent="0">
                  <a:buFont typeface="+mj-lt"/>
                  <a:buNone/>
                </a:pPr>
                <a:endParaRPr lang="de-DE" b="0" baseline="0" dirty="0" smtClean="0"/>
              </a:p>
              <a:p>
                <a:pPr marL="0" indent="0">
                  <a:buFont typeface="+mj-lt"/>
                  <a:buNone/>
                </a:pPr>
                <a:r>
                  <a:rPr lang="de-DE" b="0" baseline="0" dirty="0" smtClean="0"/>
                  <a:t>Ist zum Beispiel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 1 aber das Skalarprodukt kleiner Null müssen wir unseren Gewichtsvektor dahingehend aktualisieren, dass dieser Eingang richtig klassifiziert wird.</a:t>
                </a:r>
              </a:p>
              <a:p>
                <a:pPr marL="0" indent="0">
                  <a:buFont typeface="+mj-lt"/>
                  <a:buNone/>
                </a:pPr>
                <a:r>
                  <a:rPr lang="de-DE" b="0" baseline="0" dirty="0" smtClean="0"/>
                  <a:t>In diesem Beispiel addieren wir einfach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auf den Gewichtsvektor auf im anderen Fall indem die Lernregel verletzt wurde subtrahieren wir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von </a:t>
                </a:r>
                <a:r>
                  <a:rPr lang="de-DE" b="1" i="0" baseline="0" smtClean="0">
                    <a:latin typeface="Cambria Math" panose="02040503050406030204" pitchFamily="18" charset="0"/>
                  </a:rPr>
                  <a:t>𝝎</a:t>
                </a:r>
                <a:r>
                  <a:rPr lang="de-DE" b="0" baseline="0" dirty="0" smtClean="0"/>
                  <a:t>.</a:t>
                </a:r>
              </a:p>
              <a:p>
                <a:pPr marL="0" indent="0">
                  <a:buFont typeface="+mj-lt"/>
                  <a:buNone/>
                </a:pPr>
                <a:r>
                  <a:rPr lang="de-DE" b="0" baseline="0" dirty="0" smtClean="0"/>
                  <a:t>An dieser Stellen wir den Beweis dieser Lernregel auslassen, dieser kann aber auf </a:t>
                </a:r>
              </a:p>
              <a:p>
                <a:pPr marL="0" indent="0">
                  <a:buFont typeface="+mj-lt"/>
                  <a:buNone/>
                </a:pPr>
                <a:r>
                  <a:rPr lang="de-DE" dirty="0" smtClean="0">
                    <a:hlinkClick r:id="rId4"/>
                  </a:rPr>
                  <a:t>https://towardsdatascience.com/perceptron-learning-algorithm-d5db0deab975</a:t>
                </a:r>
                <a:endParaRPr lang="de-DE" dirty="0" smtClean="0"/>
              </a:p>
              <a:p>
                <a:pPr marL="0" indent="0">
                  <a:buFont typeface="+mj-lt"/>
                  <a:buNone/>
                </a:pPr>
                <a:r>
                  <a:rPr lang="de-DE" b="0" baseline="0" dirty="0" smtClean="0"/>
                  <a:t>Nachgelesen werden.</a:t>
                </a:r>
              </a:p>
              <a:p>
                <a:pPr marL="0" indent="0">
                  <a:buFont typeface="+mj-lt"/>
                  <a:buNone/>
                </a:pPr>
                <a:endParaRPr lang="de-DE" b="0" baseline="0" dirty="0" smtClean="0"/>
              </a:p>
              <a:p>
                <a:pPr marL="0" indent="0">
                  <a:buFont typeface="+mj-lt"/>
                  <a:buNone/>
                </a:pPr>
                <a:r>
                  <a:rPr lang="de-DE" b="1" baseline="0" dirty="0" smtClean="0"/>
                  <a:t>Fazit</a:t>
                </a:r>
              </a:p>
              <a:p>
                <a:pPr marL="0" indent="0">
                  <a:buFont typeface="+mj-lt"/>
                  <a:buNone/>
                </a:pPr>
                <a:r>
                  <a:rPr lang="de-DE" b="0" baseline="0" dirty="0" smtClean="0"/>
                  <a:t>Ein einziges </a:t>
                </a:r>
                <a:r>
                  <a:rPr lang="de-DE" b="0" baseline="0" dirty="0" err="1" smtClean="0"/>
                  <a:t>Perceptron</a:t>
                </a:r>
                <a:r>
                  <a:rPr lang="de-DE" b="0" baseline="0" dirty="0" smtClean="0"/>
                  <a:t> kann nur zur Implementierung linear trennbarer Funktionen verwendet werden (z.B. das OR-Problem).</a:t>
                </a:r>
              </a:p>
              <a:p>
                <a:pPr marL="0" indent="0">
                  <a:buFont typeface="+mj-lt"/>
                  <a:buNone/>
                </a:pPr>
                <a:r>
                  <a:rPr lang="de-DE" b="0" baseline="0" dirty="0" smtClean="0"/>
                  <a:t>Das XOR-Problem kann das einfache </a:t>
                </a:r>
                <a:r>
                  <a:rPr lang="de-DE" b="0" baseline="0" dirty="0" err="1" smtClean="0"/>
                  <a:t>Perzeptron</a:t>
                </a:r>
                <a:r>
                  <a:rPr lang="de-DE" b="0" baseline="0" dirty="0" smtClean="0"/>
                  <a:t> nicht lösen. Dies wollen wir uns als </a:t>
                </a:r>
                <a:r>
                  <a:rPr lang="de-DE" b="0" baseline="0" smtClean="0"/>
                  <a:t>nächstes anschauen.</a:t>
                </a:r>
                <a:r>
                  <a:rPr lang="de-DE" b="0" baseline="0" dirty="0" smtClean="0"/>
                  <a:t/>
                </a:r>
                <a:br>
                  <a:rPr lang="de-DE" b="0" baseline="0" dirty="0" smtClean="0"/>
                </a:br>
                <a:endParaRPr lang="de-DE" b="0" baseline="0" dirty="0" smtClean="0"/>
              </a:p>
              <a:p>
                <a:pPr marL="228600" indent="-228600">
                  <a:buFont typeface="+mj-lt"/>
                  <a:buAutoNum type="arabicPeriod"/>
                </a:pPr>
                <a:endParaRPr lang="de-DE" b="0" dirty="0" smtClean="0"/>
              </a:p>
              <a:p>
                <a:endParaRPr lang="de-DE" b="0" dirty="0" smtClean="0"/>
              </a:p>
              <a:p>
                <a:endParaRPr lang="de-DE" b="0" dirty="0" smtClean="0"/>
              </a:p>
              <a:p>
                <a:endParaRPr lang="de-DE" b="0" dirty="0" smtClean="0"/>
              </a:p>
              <a:p>
                <a:endParaRPr lang="de-DE" b="0" dirty="0" smtClean="0"/>
              </a:p>
              <a:p>
                <a:r>
                  <a:rPr lang="de-DE" dirty="0" smtClean="0"/>
                  <a:t>Klasse eines </a:t>
                </a:r>
                <a:r>
                  <a:rPr lang="de-DE" dirty="0" err="1" smtClean="0"/>
                  <a:t>samples</a:t>
                </a:r>
                <a:r>
                  <a:rPr lang="de-DE" dirty="0" smtClean="0"/>
                  <a:t> verwendet werden.</a:t>
                </a:r>
              </a:p>
              <a:p>
                <a:endParaRPr lang="de-DE" dirty="0"/>
              </a:p>
              <a:p>
                <a:r>
                  <a:rPr lang="de-DE" sz="1100" b="0" i="0" kern="1200" dirty="0" err="1">
                    <a:solidFill>
                      <a:schemeClr val="tx1"/>
                    </a:solidFill>
                    <a:effectLst/>
                    <a:latin typeface="Arial" charset="0"/>
                    <a:ea typeface="+mn-ea"/>
                    <a:cs typeface="+mn-cs"/>
                  </a:rPr>
                  <a:t>Perceptron</a:t>
                </a:r>
                <a:r>
                  <a:rPr lang="de-DE" sz="1100" b="0" i="0" kern="1200" dirty="0">
                    <a:solidFill>
                      <a:schemeClr val="tx1"/>
                    </a:solidFill>
                    <a:effectLst/>
                    <a:latin typeface="Arial" charset="0"/>
                    <a:ea typeface="+mn-ea"/>
                    <a:cs typeface="+mn-cs"/>
                  </a:rPr>
                  <a:t> ist eine Funktion, die ihre Eingabe "x" abbildet, die mit dem gelernten Gewichtskoeffizienten multipliziert wird; ein Ausgabewert "f(x)" wird erzeugt.</a:t>
                </a:r>
                <a:endParaRPr lang="de-DE" dirty="0"/>
              </a:p>
              <a:p>
                <a:r>
                  <a:rPr lang="de-DE" dirty="0"/>
                  <a:t>-&gt; Das </a:t>
                </a:r>
                <a:r>
                  <a:rPr lang="de-DE" dirty="0" err="1"/>
                  <a:t>Perceptron</a:t>
                </a:r>
                <a:r>
                  <a:rPr lang="de-DE" dirty="0"/>
                  <a:t> berechnet zunächst eine Summe von gewichteten Inputs,</a:t>
                </a:r>
                <a:r>
                  <a:rPr lang="de-DE" baseline="0" dirty="0"/>
                  <a:t> siehe gewichtete Summe.</a:t>
                </a:r>
              </a:p>
              <a:p>
                <a:r>
                  <a:rPr lang="de-DE" baseline="0" dirty="0"/>
                  <a:t>(Anmerkung: x0 = 1 ist eine konstante Eingabe, so dass w0 als ein Bias angesehen werden kann)</a:t>
                </a:r>
              </a:p>
              <a:p>
                <a:r>
                  <a:rPr lang="de-DE" baseline="0" dirty="0"/>
                  <a:t>-&gt; Bei der Aktivierungsfunktion wird die binäre Klassifikation mit der </a:t>
                </a:r>
                <a:r>
                  <a:rPr lang="de-DE" baseline="0" dirty="0" err="1"/>
                  <a:t>Stepfunktion</a:t>
                </a:r>
                <a:r>
                  <a:rPr lang="de-DE" baseline="0" dirty="0"/>
                  <a:t> berechnet, siehe Aktivierungsfunktion.</a:t>
                </a:r>
              </a:p>
              <a:p>
                <a:endParaRPr lang="de-DE" baseline="0" dirty="0"/>
              </a:p>
              <a:p>
                <a:endParaRPr lang="de-DE" baseline="0" dirty="0"/>
              </a:p>
              <a:p>
                <a:r>
                  <a:rPr lang="de-DE" baseline="0" dirty="0"/>
                  <a:t>Das </a:t>
                </a:r>
                <a:r>
                  <a:rPr lang="de-DE" baseline="0" dirty="0" err="1"/>
                  <a:t>Perzeptron</a:t>
                </a:r>
                <a:r>
                  <a:rPr lang="de-DE" baseline="0" dirty="0"/>
                  <a:t> wird oft als grafisches Modell mit einem Eingangsknoten für jede Eingangsvariable und mit einem Ausgangsknoten für das Ziel dargestellt.</a:t>
                </a:r>
              </a:p>
              <a:p>
                <a:r>
                  <a:rPr lang="de-DE" dirty="0"/>
                  <a:t>Der Bias w0 bestimmt die Klasse, wenn alle Eingaben Null sind.</a:t>
                </a:r>
              </a:p>
              <a:p>
                <a:r>
                  <a:rPr lang="de-DE" dirty="0"/>
                  <a:t>Die Antwort des </a:t>
                </a:r>
                <a:r>
                  <a:rPr lang="de-DE" baseline="0" dirty="0" err="1"/>
                  <a:t>Perzeptron</a:t>
                </a:r>
                <a:r>
                  <a:rPr lang="de-DE" dirty="0" err="1"/>
                  <a:t>s</a:t>
                </a:r>
                <a:r>
                  <a:rPr lang="de-DE" dirty="0"/>
                  <a:t> als eine gewichtete Abstimmung für eine Klasse angesehen werden.</a:t>
                </a:r>
              </a:p>
              <a:p>
                <a:endParaRPr lang="de-DE" dirty="0"/>
              </a:p>
              <a:p>
                <a:r>
                  <a:rPr lang="de-DE" dirty="0"/>
                  <a:t>Merke: Ein Datenpunk</a:t>
                </a:r>
                <a:r>
                  <a:rPr lang="de-DE" baseline="0" dirty="0"/>
                  <a:t>t ist gegeben durch (</a:t>
                </a:r>
                <a:r>
                  <a:rPr lang="de-DE" baseline="0" dirty="0" err="1"/>
                  <a:t>vec</a:t>
                </a:r>
                <a:r>
                  <a:rPr lang="de-DE" baseline="0" dirty="0"/>
                  <a:t>(x),y)_i</a:t>
                </a:r>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71</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13448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b="1" dirty="0"/>
                  <a:t>Künstliche Neuronale Netze - KNN</a:t>
                </a:r>
                <a:br>
                  <a:rPr lang="de-DE" b="1" dirty="0"/>
                </a:br>
                <a:r>
                  <a:rPr lang="de-DE" sz="1000" b="1" dirty="0"/>
                  <a:t>Fragen</a:t>
                </a:r>
              </a:p>
              <a:p>
                <a:endParaRPr lang="de-DE" dirty="0"/>
              </a:p>
              <a:p>
                <a:endParaRPr lang="de-DE" b="0" dirty="0"/>
              </a:p>
              <a:p>
                <a:endParaRPr lang="de-DE" b="0" dirty="0"/>
              </a:p>
            </p:txBody>
          </p:sp>
        </mc:Choice>
        <mc:Fallback xmlns="">
          <p:sp>
            <p:nvSpPr>
              <p:cNvPr id="3" name="Notizenplatzhalter 2"/>
              <p:cNvSpPr>
                <a:spLocks noGrp="1"/>
              </p:cNvSpPr>
              <p:nvPr>
                <p:ph type="body" idx="1"/>
              </p:nvPr>
            </p:nvSpPr>
            <p:spPr/>
            <p:txBody>
              <a:bodyPr/>
              <a:lstStyle/>
              <a:p>
                <a:r>
                  <a:rPr lang="de-DE" b="1" dirty="0" smtClean="0"/>
                  <a:t>Künstliche Neuronale Netze - KNN</a:t>
                </a:r>
                <a:br>
                  <a:rPr lang="de-DE" b="1" dirty="0" smtClean="0"/>
                </a:br>
                <a:r>
                  <a:rPr lang="de-DE" sz="1000" b="1" dirty="0" smtClean="0"/>
                  <a:t>Das einfache </a:t>
                </a:r>
                <a:r>
                  <a:rPr lang="de-DE" sz="1000" b="1" dirty="0" err="1" smtClean="0"/>
                  <a:t>Perzeptron</a:t>
                </a:r>
                <a:endParaRPr lang="de-DE" sz="1000" b="1" dirty="0" smtClean="0"/>
              </a:p>
              <a:p>
                <a:endParaRPr lang="de-DE" dirty="0" smtClean="0"/>
              </a:p>
              <a:p>
                <a:r>
                  <a:rPr lang="de-DE" dirty="0" smtClean="0"/>
                  <a:t>Bleiben</a:t>
                </a:r>
                <a:r>
                  <a:rPr lang="de-DE" baseline="0" dirty="0" smtClean="0"/>
                  <a:t> wir aber zunächst noch bei der einzelnen künstlichen Neurone, dem einfachem </a:t>
                </a:r>
                <a:r>
                  <a:rPr lang="de-DE" baseline="0" dirty="0" err="1" smtClean="0"/>
                  <a:t>Perzeptron</a:t>
                </a:r>
                <a:r>
                  <a:rPr lang="de-DE" baseline="0" dirty="0" smtClean="0"/>
                  <a:t>. </a:t>
                </a:r>
              </a:p>
              <a:p>
                <a:r>
                  <a:rPr lang="de-DE" baseline="0" dirty="0" smtClean="0"/>
                  <a:t>Auf der rechten Seite sehen wir die mathematische Formulierung zur Bildung der gewichteten Summe </a:t>
                </a:r>
                <a:r>
                  <a:rPr lang="de-DE" i="1" baseline="0" dirty="0" smtClean="0"/>
                  <a:t>z.</a:t>
                </a:r>
              </a:p>
              <a:p>
                <a:r>
                  <a:rPr lang="de-DE" i="0" baseline="0" dirty="0" smtClean="0"/>
                  <a:t>Die Summe läuft dabei über alle </a:t>
                </a:r>
                <a:r>
                  <a:rPr lang="de-DE" i="1" baseline="0" dirty="0" smtClean="0"/>
                  <a:t>n </a:t>
                </a:r>
                <a:r>
                  <a:rPr lang="de-DE" i="0" baseline="0" dirty="0" smtClean="0"/>
                  <a:t>Eingänge.</a:t>
                </a:r>
              </a:p>
              <a:p>
                <a:r>
                  <a:rPr lang="de-DE" i="0" baseline="0" dirty="0" smtClean="0"/>
                  <a:t>Die Summe kann dabei als ein Skalarprodukt zwischen dem Gewichtsvektor </a:t>
                </a:r>
                <a:r>
                  <a:rPr lang="de-DE" b="1" i="0" baseline="0" smtClean="0">
                    <a:latin typeface="Cambria Math" panose="02040503050406030204" pitchFamily="18" charset="0"/>
                  </a:rPr>
                  <a:t>𝝎</a:t>
                </a:r>
                <a:r>
                  <a:rPr lang="de-DE" i="0" baseline="0" dirty="0" smtClean="0"/>
                  <a:t> und dem Eingangsvektor </a:t>
                </a:r>
                <a:r>
                  <a:rPr lang="de-DE" b="1" i="0" baseline="0" smtClean="0">
                    <a:latin typeface="Cambria Math" panose="02040503050406030204" pitchFamily="18" charset="0"/>
                  </a:rPr>
                  <a:t>𝒙</a:t>
                </a:r>
                <a:r>
                  <a:rPr lang="de-DE" i="0" baseline="0" dirty="0" smtClean="0"/>
                  <a:t> geschrieben werden.</a:t>
                </a:r>
              </a:p>
              <a:p>
                <a:r>
                  <a:rPr lang="de-DE" i="0" baseline="0" dirty="0" smtClean="0"/>
                  <a:t>(Merke: der Bias wird </a:t>
                </a:r>
                <a:r>
                  <a:rPr lang="de-DE" b="0" i="0" baseline="0" smtClean="0">
                    <a:latin typeface="Cambria Math" panose="02040503050406030204" pitchFamily="18" charset="0"/>
                  </a:rPr>
                  <a:t>𝑤_0</a:t>
                </a:r>
                <a:r>
                  <a:rPr lang="de-DE" i="0" baseline="0" dirty="0" smtClean="0"/>
                  <a:t> und 1 </a:t>
                </a:r>
                <a:r>
                  <a:rPr lang="de-DE" b="0" i="0" baseline="0" smtClean="0">
                    <a:latin typeface="Cambria Math" panose="02040503050406030204" pitchFamily="18" charset="0"/>
                  </a:rPr>
                  <a:t>𝑥_0</a:t>
                </a:r>
                <a:r>
                  <a:rPr lang="de-DE" i="0" baseline="0" dirty="0" smtClean="0"/>
                  <a:t> zugeordnet.</a:t>
                </a:r>
              </a:p>
              <a:p>
                <a:endParaRPr lang="de-DE" i="0" baseline="0" dirty="0" smtClean="0"/>
              </a:p>
              <a:p>
                <a:r>
                  <a:rPr lang="de-DE" i="0" baseline="0" dirty="0" smtClean="0"/>
                  <a:t>Anschließend wird die Aktivierungsfunktion verwendet.</a:t>
                </a:r>
              </a:p>
              <a:p>
                <a:r>
                  <a:rPr lang="de-DE" i="0" baseline="0" dirty="0" smtClean="0"/>
                  <a:t>Es gibt eine Vielzahl verschiedener Aktivierungsfunktionen </a:t>
                </a:r>
                <a:r>
                  <a:rPr lang="de-DE" i="1" baseline="0" dirty="0" smtClean="0"/>
                  <a:t>f</a:t>
                </a:r>
                <a:r>
                  <a:rPr lang="de-DE" i="0" baseline="0" dirty="0" smtClean="0"/>
                  <a:t> (später verwenden wir noch doch das Zeichen </a:t>
                </a:r>
                <a:r>
                  <a:rPr lang="de-DE" b="0" i="0" baseline="0" smtClean="0">
                    <a:latin typeface="Cambria Math" panose="02040503050406030204" pitchFamily="18" charset="0"/>
                  </a:rPr>
                  <a:t>𝜎</a:t>
                </a:r>
                <a:r>
                  <a:rPr lang="de-DE" i="0" baseline="0" dirty="0" smtClean="0"/>
                  <a:t>) wie wir noch sehen werden.</a:t>
                </a:r>
              </a:p>
              <a:p>
                <a:r>
                  <a:rPr lang="de-DE" i="0" baseline="0" dirty="0" smtClean="0"/>
                  <a:t>Für das </a:t>
                </a:r>
                <a:r>
                  <a:rPr lang="de-DE" i="0" baseline="0" dirty="0" err="1" smtClean="0"/>
                  <a:t>Perzeptron</a:t>
                </a:r>
                <a:r>
                  <a:rPr lang="de-DE" i="0" baseline="0" dirty="0" smtClean="0"/>
                  <a:t> wird aber die Schellenwertfunktion (Stufenfunktion) verwendet: siehe Definition.</a:t>
                </a:r>
              </a:p>
              <a:p>
                <a:r>
                  <a:rPr lang="de-DE" i="0" baseline="0" dirty="0" smtClean="0"/>
                  <a:t>Die Ausgabe dieses </a:t>
                </a:r>
                <a:r>
                  <a:rPr lang="de-DE" i="0" baseline="0" dirty="0" err="1" smtClean="0"/>
                  <a:t>Perzeptrons</a:t>
                </a:r>
                <a:r>
                  <a:rPr lang="de-DE" i="0" baseline="0" dirty="0" smtClean="0"/>
                  <a:t> ist als 1 falls </a:t>
                </a:r>
                <a:r>
                  <a:rPr lang="de-DE" i="1" baseline="0" dirty="0" smtClean="0"/>
                  <a:t>z</a:t>
                </a:r>
                <a:r>
                  <a:rPr lang="de-DE" i="0" baseline="0" dirty="0" smtClean="0"/>
                  <a:t> größer Null ist andernfalls ist die Ausgabe 0.</a:t>
                </a:r>
              </a:p>
              <a:p>
                <a:endParaRPr lang="de-DE" dirty="0"/>
              </a:p>
              <a:p>
                <a:r>
                  <a:rPr lang="de-DE" b="1" dirty="0" smtClean="0"/>
                  <a:t>Lernregel (oder auch Training) im </a:t>
                </a:r>
                <a:r>
                  <a:rPr lang="de-DE" b="1" dirty="0" err="1" smtClean="0"/>
                  <a:t>supervised</a:t>
                </a:r>
                <a:r>
                  <a:rPr lang="de-DE" b="1" baseline="0" dirty="0" smtClean="0"/>
                  <a:t> </a:t>
                </a:r>
                <a:r>
                  <a:rPr lang="de-DE" b="1" baseline="0" dirty="0" err="1" smtClean="0"/>
                  <a:t>Learnung</a:t>
                </a:r>
                <a:endParaRPr lang="de-DE" b="1" dirty="0" smtClean="0"/>
              </a:p>
              <a:p>
                <a:r>
                  <a:rPr lang="de-DE" b="0" dirty="0" smtClean="0"/>
                  <a:t>Im</a:t>
                </a:r>
                <a:r>
                  <a:rPr lang="de-DE" b="0" baseline="0" dirty="0" smtClean="0"/>
                  <a:t> </a:t>
                </a:r>
                <a:r>
                  <a:rPr lang="de-DE" b="0" baseline="0" dirty="0" err="1" smtClean="0"/>
                  <a:t>supervised</a:t>
                </a:r>
                <a:r>
                  <a:rPr lang="de-DE" b="0" baseline="0" dirty="0" smtClean="0"/>
                  <a:t> Learning existiert zu jedem Eingabevektor </a:t>
                </a:r>
                <a:r>
                  <a:rPr lang="de-DE" b="1" i="0" baseline="0" smtClean="0">
                    <a:latin typeface="Cambria Math" panose="02040503050406030204" pitchFamily="18" charset="0"/>
                  </a:rPr>
                  <a:t>𝒙_𝒊</a:t>
                </a:r>
                <a:r>
                  <a:rPr lang="de-DE" b="1" dirty="0" smtClean="0"/>
                  <a:t> </a:t>
                </a:r>
                <a:r>
                  <a:rPr lang="de-DE" b="0" dirty="0" smtClean="0"/>
                  <a:t>ein</a:t>
                </a:r>
                <a:r>
                  <a:rPr lang="de-DE" b="0" baseline="0" dirty="0" smtClean="0"/>
                  <a:t> Soll-Wert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(hier</a:t>
                </a:r>
                <a:r>
                  <a:rPr lang="de-DE" b="0" baseline="0" dirty="0" smtClean="0">
                    <a:latin typeface="Arial" panose="020B0604020202020204" pitchFamily="34" charset="0"/>
                    <a:cs typeface="Arial" panose="020B0604020202020204" pitchFamily="34" charset="0"/>
                  </a:rPr>
                  <a:t> nimmt </a:t>
                </a:r>
                <a:r>
                  <a:rPr lang="de-DE" b="0" i="0" baseline="0" smtClean="0">
                    <a:latin typeface="Cambria Math" panose="02040503050406030204" pitchFamily="18" charset="0"/>
                  </a:rPr>
                  <a:t>𝑦_𝑖</a:t>
                </a:r>
                <a:r>
                  <a:rPr lang="de-DE" b="1" dirty="0" smtClean="0">
                    <a:latin typeface="Arial" panose="020B0604020202020204" pitchFamily="34" charset="0"/>
                    <a:cs typeface="Arial" panose="020B0604020202020204" pitchFamily="34" charset="0"/>
                  </a:rPr>
                  <a:t> </a:t>
                </a:r>
                <a:r>
                  <a:rPr lang="de-DE" b="0" dirty="0" smtClean="0">
                    <a:latin typeface="Arial" panose="020B0604020202020204" pitchFamily="34" charset="0"/>
                    <a:cs typeface="Arial" panose="020B0604020202020204" pitchFamily="34" charset="0"/>
                  </a:rPr>
                  <a:t>lediglich die Werte Null</a:t>
                </a:r>
                <a:r>
                  <a:rPr lang="de-DE" b="0" baseline="0" dirty="0" smtClean="0">
                    <a:latin typeface="Arial" panose="020B0604020202020204" pitchFamily="34" charset="0"/>
                    <a:cs typeface="Arial" panose="020B0604020202020204" pitchFamily="34" charset="0"/>
                  </a:rPr>
                  <a:t> oder Eins an)</a:t>
                </a:r>
                <a:r>
                  <a:rPr lang="de-DE" b="0" dirty="0" smtClean="0">
                    <a:latin typeface="Arial" panose="020B0604020202020204" pitchFamily="34" charset="0"/>
                    <a:cs typeface="Arial" panose="020B0604020202020204" pitchFamily="34" charset="0"/>
                  </a:rPr>
                  <a:t>.</a:t>
                </a:r>
                <a:endParaRPr lang="de-DE" b="0" dirty="0" smtClean="0"/>
              </a:p>
              <a:p>
                <a:r>
                  <a:rPr lang="de-DE" b="0" dirty="0" smtClean="0"/>
                  <a:t>Unser Ziel ist es, den </a:t>
                </a:r>
                <a:r>
                  <a:rPr lang="de-DE" b="1" i="0" baseline="0" smtClean="0">
                    <a:latin typeface="Cambria Math" panose="02040503050406030204" pitchFamily="18" charset="0"/>
                  </a:rPr>
                  <a:t>𝝎</a:t>
                </a:r>
                <a:r>
                  <a:rPr lang="de-DE" b="0" dirty="0" smtClean="0"/>
                  <a:t>-Vektor zu finden, der positive und negative Eingaben in unseren Daten perfekt klassifizieren kann.</a:t>
                </a:r>
              </a:p>
              <a:p>
                <a:r>
                  <a:rPr lang="de-DE" b="0" dirty="0" smtClean="0"/>
                  <a:t>Um</a:t>
                </a:r>
                <a:r>
                  <a:rPr lang="de-DE" b="0" baseline="0" dirty="0" smtClean="0"/>
                  <a:t> dies zu tun wird al</a:t>
                </a:r>
                <a:r>
                  <a:rPr lang="de-DE" b="0" dirty="0" smtClean="0"/>
                  <a:t>s aller erstes wird </a:t>
                </a:r>
                <a:r>
                  <a:rPr lang="de-DE" b="1" i="0" baseline="0" smtClean="0">
                    <a:latin typeface="Cambria Math" panose="02040503050406030204" pitchFamily="18" charset="0"/>
                  </a:rPr>
                  <a:t>𝝎</a:t>
                </a:r>
                <a:r>
                  <a:rPr lang="de-DE" b="0" dirty="0" smtClean="0"/>
                  <a:t> zufällig initialisiert.</a:t>
                </a:r>
                <a:r>
                  <a:rPr lang="de-DE" b="0" baseline="0" dirty="0" smtClean="0"/>
                  <a:t> </a:t>
                </a:r>
              </a:p>
              <a:p>
                <a:r>
                  <a:rPr lang="de-DE" b="0" baseline="0" dirty="0" smtClean="0"/>
                  <a:t>Als nächstes wird iterativ eine Eingabe dem </a:t>
                </a:r>
                <a:r>
                  <a:rPr lang="de-DE" b="0" baseline="0" dirty="0" err="1" smtClean="0"/>
                  <a:t>Perzeptron</a:t>
                </a:r>
                <a:r>
                  <a:rPr lang="de-DE" b="0" baseline="0" dirty="0" smtClean="0"/>
                  <a:t> übergeben und der Ist-Wert </a:t>
                </a:r>
                <a:r>
                  <a:rPr lang="de-DE" b="0" i="0" baseline="0" smtClean="0">
                    <a:latin typeface="Cambria Math" panose="02040503050406030204" pitchFamily="18" charset="0"/>
                  </a:rPr>
                  <a:t>𝑓(𝑧)</a:t>
                </a:r>
                <a:r>
                  <a:rPr lang="de-DE" b="0" dirty="0" smtClean="0"/>
                  <a:t> mit</a:t>
                </a:r>
                <a:r>
                  <a:rPr lang="de-DE" b="0" baseline="0" dirty="0" smtClean="0"/>
                  <a:t> dem Soll-Wert </a:t>
                </a:r>
                <a:r>
                  <a:rPr lang="de-DE" b="0" i="0" baseline="0" smtClean="0">
                    <a:latin typeface="Cambria Math" panose="02040503050406030204" pitchFamily="18" charset="0"/>
                  </a:rPr>
                  <a:t>𝑦_𝑖</a:t>
                </a:r>
                <a:r>
                  <a:rPr lang="de-DE" b="0" dirty="0" smtClean="0"/>
                  <a:t> verglichen.</a:t>
                </a:r>
              </a:p>
              <a:p>
                <a:r>
                  <a:rPr lang="de-DE" b="0" dirty="0" smtClean="0"/>
                  <a:t>Dabei</a:t>
                </a:r>
                <a:r>
                  <a:rPr lang="de-DE" b="0" baseline="0" dirty="0" smtClean="0"/>
                  <a:t> werden zwei Fälle unterschieden:</a:t>
                </a:r>
              </a:p>
              <a:p>
                <a:pPr marL="228600" indent="-228600">
                  <a:buFont typeface="+mj-lt"/>
                  <a:buAutoNum type="arabicPeriod"/>
                </a:pPr>
                <a:r>
                  <a:rPr lang="de-DE" b="0" baseline="0" dirty="0" smtClean="0"/>
                  <a:t>Der Soll-Wert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ist 1, d.h. das Skalarprodukt muss demnach auch größer gleich 0 sein damit diese Trainingsinstanz richtig klassifiziert wurde.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b="0" baseline="0" dirty="0" smtClean="0"/>
                  <a:t>Der Soll-Wert </a:t>
                </a:r>
                <a:r>
                  <a:rPr lang="de-DE" b="0" i="0" baseline="0" smtClean="0">
                    <a:latin typeface="Cambria Math" panose="02040503050406030204" pitchFamily="18" charset="0"/>
                  </a:rPr>
                  <a:t>𝑦_𝑖</a:t>
                </a:r>
                <a:r>
                  <a:rPr lang="de-DE" b="0" baseline="0" dirty="0" smtClean="0"/>
                  <a:t> ist </a:t>
                </a:r>
                <a:r>
                  <a:rPr lang="de-DE" b="0" baseline="0" dirty="0" smtClean="0"/>
                  <a:t>0, </a:t>
                </a:r>
                <a:r>
                  <a:rPr lang="de-DE" b="0" baseline="0" dirty="0" smtClean="0"/>
                  <a:t>d.h. das Skalarprodukt </a:t>
                </a:r>
                <a:r>
                  <a:rPr lang="de-DE" b="0" baseline="0" dirty="0" smtClean="0"/>
                  <a:t>muss demnach kleiner 0 </a:t>
                </a:r>
                <a:r>
                  <a:rPr lang="de-DE" b="0" baseline="0" dirty="0" smtClean="0"/>
                  <a:t>sein damit diese Trainingsinstanz richtig klassifiziert wurde.</a:t>
                </a:r>
              </a:p>
              <a:p>
                <a:pPr marL="0" indent="0">
                  <a:buFont typeface="+mj-lt"/>
                  <a:buNone/>
                </a:pPr>
                <a:endParaRPr lang="de-DE" b="0" baseline="0" dirty="0" smtClean="0"/>
              </a:p>
              <a:p>
                <a:pPr marL="0" indent="0">
                  <a:buFont typeface="+mj-lt"/>
                  <a:buNone/>
                </a:pPr>
                <a:r>
                  <a:rPr lang="de-DE" b="0" baseline="0" dirty="0" smtClean="0"/>
                  <a:t>Ist zum Beispiel </a:t>
                </a:r>
                <a:r>
                  <a:rPr lang="de-DE" b="0" i="0" baseline="0" smtClean="0">
                    <a:latin typeface="Cambria Math" panose="02040503050406030204" pitchFamily="18" charset="0"/>
                  </a:rPr>
                  <a:t>𝑦</a:t>
                </a:r>
                <a:r>
                  <a:rPr lang="de-DE" b="0" i="0" baseline="0" smtClean="0">
                    <a:latin typeface="Cambria Math" panose="02040503050406030204" pitchFamily="18" charset="0"/>
                  </a:rPr>
                  <a:t>_</a:t>
                </a:r>
                <a:r>
                  <a:rPr lang="de-DE" b="0" i="0" baseline="0" smtClean="0">
                    <a:latin typeface="Cambria Math" panose="02040503050406030204" pitchFamily="18" charset="0"/>
                  </a:rPr>
                  <a:t>𝑖</a:t>
                </a:r>
                <a:r>
                  <a:rPr lang="de-DE" b="0" baseline="0" dirty="0" smtClean="0"/>
                  <a:t> = 1 aber das Skalarprodukt kleiner Null müssen wir unseren Gewichtsvektor dahingehend aktualisieren, dass dieser Eingang richtig klassifiziert wird.</a:t>
                </a:r>
              </a:p>
              <a:p>
                <a:pPr marL="0" indent="0">
                  <a:buFont typeface="+mj-lt"/>
                  <a:buNone/>
                </a:pPr>
                <a:r>
                  <a:rPr lang="de-DE" b="0" baseline="0" dirty="0" smtClean="0"/>
                  <a:t>In diesem Beispiel addieren wir einfach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auf den Gewichtsvektor auf im anderen Fall indem die Lernregel verletzt wurde subtrahieren wir </a:t>
                </a:r>
                <a:r>
                  <a:rPr lang="de-DE" b="1" i="0" baseline="0" smtClean="0">
                    <a:latin typeface="Cambria Math" panose="02040503050406030204" pitchFamily="18" charset="0"/>
                  </a:rPr>
                  <a:t>𝒙</a:t>
                </a:r>
                <a:r>
                  <a:rPr lang="de-DE" b="1" i="0" baseline="0" smtClean="0">
                    <a:latin typeface="Cambria Math" panose="02040503050406030204" pitchFamily="18" charset="0"/>
                  </a:rPr>
                  <a:t>_</a:t>
                </a:r>
                <a:r>
                  <a:rPr lang="de-DE" b="1" i="0" baseline="0" smtClean="0">
                    <a:latin typeface="Cambria Math" panose="02040503050406030204" pitchFamily="18" charset="0"/>
                  </a:rPr>
                  <a:t>𝒊</a:t>
                </a:r>
                <a:r>
                  <a:rPr lang="de-DE" b="0" baseline="0" dirty="0" smtClean="0"/>
                  <a:t> von </a:t>
                </a:r>
                <a:r>
                  <a:rPr lang="de-DE" b="1" i="0" baseline="0" smtClean="0">
                    <a:latin typeface="Cambria Math" panose="02040503050406030204" pitchFamily="18" charset="0"/>
                  </a:rPr>
                  <a:t>𝝎</a:t>
                </a:r>
                <a:r>
                  <a:rPr lang="de-DE" b="0" baseline="0" dirty="0" smtClean="0"/>
                  <a:t>.</a:t>
                </a:r>
              </a:p>
              <a:p>
                <a:pPr marL="0" indent="0">
                  <a:buFont typeface="+mj-lt"/>
                  <a:buNone/>
                </a:pPr>
                <a:r>
                  <a:rPr lang="de-DE" b="0" baseline="0" dirty="0" smtClean="0"/>
                  <a:t>An dieser Stellen wir den Beweis dieser Lernregel auslassen, dieser kann aber auf </a:t>
                </a:r>
              </a:p>
              <a:p>
                <a:pPr marL="0" indent="0">
                  <a:buFont typeface="+mj-lt"/>
                  <a:buNone/>
                </a:pPr>
                <a:r>
                  <a:rPr lang="de-DE" dirty="0" smtClean="0">
                    <a:hlinkClick r:id="rId4"/>
                  </a:rPr>
                  <a:t>https://towardsdatascience.com/perceptron-learning-algorithm-d5db0deab975</a:t>
                </a:r>
                <a:endParaRPr lang="de-DE" dirty="0" smtClean="0"/>
              </a:p>
              <a:p>
                <a:pPr marL="0" indent="0">
                  <a:buFont typeface="+mj-lt"/>
                  <a:buNone/>
                </a:pPr>
                <a:r>
                  <a:rPr lang="de-DE" b="0" baseline="0" dirty="0" smtClean="0"/>
                  <a:t>Nachgelesen werden.</a:t>
                </a:r>
              </a:p>
              <a:p>
                <a:pPr marL="0" indent="0">
                  <a:buFont typeface="+mj-lt"/>
                  <a:buNone/>
                </a:pPr>
                <a:endParaRPr lang="de-DE" b="0" baseline="0" dirty="0" smtClean="0"/>
              </a:p>
              <a:p>
                <a:pPr marL="0" indent="0">
                  <a:buFont typeface="+mj-lt"/>
                  <a:buNone/>
                </a:pPr>
                <a:r>
                  <a:rPr lang="de-DE" b="1" baseline="0" dirty="0" smtClean="0"/>
                  <a:t>Fazit</a:t>
                </a:r>
              </a:p>
              <a:p>
                <a:pPr marL="0" indent="0">
                  <a:buFont typeface="+mj-lt"/>
                  <a:buNone/>
                </a:pPr>
                <a:r>
                  <a:rPr lang="de-DE" b="0" baseline="0" dirty="0" smtClean="0"/>
                  <a:t>Ein einziges </a:t>
                </a:r>
                <a:r>
                  <a:rPr lang="de-DE" b="0" baseline="0" dirty="0" err="1" smtClean="0"/>
                  <a:t>Perceptron</a:t>
                </a:r>
                <a:r>
                  <a:rPr lang="de-DE" b="0" baseline="0" dirty="0" smtClean="0"/>
                  <a:t> kann nur zur Implementierung linear trennbarer Funktionen verwendet werden (z.B. das OR-Problem).</a:t>
                </a:r>
              </a:p>
              <a:p>
                <a:pPr marL="0" indent="0">
                  <a:buFont typeface="+mj-lt"/>
                  <a:buNone/>
                </a:pPr>
                <a:r>
                  <a:rPr lang="de-DE" b="0" baseline="0" dirty="0" smtClean="0"/>
                  <a:t>Das XOR-Problem kann das einfache </a:t>
                </a:r>
                <a:r>
                  <a:rPr lang="de-DE" b="0" baseline="0" dirty="0" err="1" smtClean="0"/>
                  <a:t>Perzeptron</a:t>
                </a:r>
                <a:r>
                  <a:rPr lang="de-DE" b="0" baseline="0" dirty="0" smtClean="0"/>
                  <a:t> nicht lösen. Dies wollen wir uns als </a:t>
                </a:r>
                <a:r>
                  <a:rPr lang="de-DE" b="0" baseline="0" smtClean="0"/>
                  <a:t>nächstes anschauen.</a:t>
                </a:r>
                <a:r>
                  <a:rPr lang="de-DE" b="0" baseline="0" dirty="0" smtClean="0"/>
                  <a:t/>
                </a:r>
                <a:br>
                  <a:rPr lang="de-DE" b="0" baseline="0" dirty="0" smtClean="0"/>
                </a:br>
                <a:endParaRPr lang="de-DE" b="0" baseline="0" dirty="0" smtClean="0"/>
              </a:p>
              <a:p>
                <a:pPr marL="228600" indent="-228600">
                  <a:buFont typeface="+mj-lt"/>
                  <a:buAutoNum type="arabicPeriod"/>
                </a:pPr>
                <a:endParaRPr lang="de-DE" b="0" dirty="0" smtClean="0"/>
              </a:p>
              <a:p>
                <a:endParaRPr lang="de-DE" b="0" dirty="0" smtClean="0"/>
              </a:p>
              <a:p>
                <a:endParaRPr lang="de-DE" b="0" dirty="0" smtClean="0"/>
              </a:p>
              <a:p>
                <a:endParaRPr lang="de-DE" b="0" dirty="0" smtClean="0"/>
              </a:p>
              <a:p>
                <a:endParaRPr lang="de-DE" b="0" dirty="0" smtClean="0"/>
              </a:p>
              <a:p>
                <a:r>
                  <a:rPr lang="de-DE" dirty="0" smtClean="0"/>
                  <a:t>Klasse eines </a:t>
                </a:r>
                <a:r>
                  <a:rPr lang="de-DE" dirty="0" err="1" smtClean="0"/>
                  <a:t>samples</a:t>
                </a:r>
                <a:r>
                  <a:rPr lang="de-DE" dirty="0" smtClean="0"/>
                  <a:t> verwendet werden.</a:t>
                </a:r>
              </a:p>
              <a:p>
                <a:endParaRPr lang="de-DE" dirty="0"/>
              </a:p>
              <a:p>
                <a:r>
                  <a:rPr lang="de-DE" sz="1100" b="0" i="0" kern="1200" dirty="0" err="1">
                    <a:solidFill>
                      <a:schemeClr val="tx1"/>
                    </a:solidFill>
                    <a:effectLst/>
                    <a:latin typeface="Arial" charset="0"/>
                    <a:ea typeface="+mn-ea"/>
                    <a:cs typeface="+mn-cs"/>
                  </a:rPr>
                  <a:t>Perceptron</a:t>
                </a:r>
                <a:r>
                  <a:rPr lang="de-DE" sz="1100" b="0" i="0" kern="1200" dirty="0">
                    <a:solidFill>
                      <a:schemeClr val="tx1"/>
                    </a:solidFill>
                    <a:effectLst/>
                    <a:latin typeface="Arial" charset="0"/>
                    <a:ea typeface="+mn-ea"/>
                    <a:cs typeface="+mn-cs"/>
                  </a:rPr>
                  <a:t> ist eine Funktion, die ihre Eingabe "x" abbildet, die mit dem gelernten Gewichtskoeffizienten multipliziert wird; ein Ausgabewert "f(x)" wird erzeugt.</a:t>
                </a:r>
                <a:endParaRPr lang="de-DE" dirty="0"/>
              </a:p>
              <a:p>
                <a:r>
                  <a:rPr lang="de-DE" dirty="0"/>
                  <a:t>-&gt; Das </a:t>
                </a:r>
                <a:r>
                  <a:rPr lang="de-DE" dirty="0" err="1"/>
                  <a:t>Perceptron</a:t>
                </a:r>
                <a:r>
                  <a:rPr lang="de-DE" dirty="0"/>
                  <a:t> berechnet zunächst eine Summe von gewichteten Inputs,</a:t>
                </a:r>
                <a:r>
                  <a:rPr lang="de-DE" baseline="0" dirty="0"/>
                  <a:t> siehe gewichtete Summe.</a:t>
                </a:r>
              </a:p>
              <a:p>
                <a:r>
                  <a:rPr lang="de-DE" baseline="0" dirty="0"/>
                  <a:t>(Anmerkung: x0 = 1 ist eine konstante Eingabe, so dass w0 als ein Bias angesehen werden kann)</a:t>
                </a:r>
              </a:p>
              <a:p>
                <a:r>
                  <a:rPr lang="de-DE" baseline="0" dirty="0"/>
                  <a:t>-&gt; Bei der Aktivierungsfunktion wird die binäre Klassifikation mit der </a:t>
                </a:r>
                <a:r>
                  <a:rPr lang="de-DE" baseline="0" dirty="0" err="1"/>
                  <a:t>Stepfunktion</a:t>
                </a:r>
                <a:r>
                  <a:rPr lang="de-DE" baseline="0" dirty="0"/>
                  <a:t> berechnet, siehe Aktivierungsfunktion.</a:t>
                </a:r>
              </a:p>
              <a:p>
                <a:endParaRPr lang="de-DE" baseline="0" dirty="0"/>
              </a:p>
              <a:p>
                <a:endParaRPr lang="de-DE" baseline="0" dirty="0"/>
              </a:p>
              <a:p>
                <a:r>
                  <a:rPr lang="de-DE" baseline="0" dirty="0"/>
                  <a:t>Das </a:t>
                </a:r>
                <a:r>
                  <a:rPr lang="de-DE" baseline="0" dirty="0" err="1"/>
                  <a:t>Perzeptron</a:t>
                </a:r>
                <a:r>
                  <a:rPr lang="de-DE" baseline="0" dirty="0"/>
                  <a:t> wird oft als grafisches Modell mit einem Eingangsknoten für jede Eingangsvariable und mit einem Ausgangsknoten für das Ziel dargestellt.</a:t>
                </a:r>
              </a:p>
              <a:p>
                <a:r>
                  <a:rPr lang="de-DE" dirty="0"/>
                  <a:t>Der Bias w0 bestimmt die Klasse, wenn alle Eingaben Null sind.</a:t>
                </a:r>
              </a:p>
              <a:p>
                <a:r>
                  <a:rPr lang="de-DE" dirty="0"/>
                  <a:t>Die Antwort des </a:t>
                </a:r>
                <a:r>
                  <a:rPr lang="de-DE" baseline="0" dirty="0" err="1"/>
                  <a:t>Perzeptron</a:t>
                </a:r>
                <a:r>
                  <a:rPr lang="de-DE" dirty="0" err="1"/>
                  <a:t>s</a:t>
                </a:r>
                <a:r>
                  <a:rPr lang="de-DE" dirty="0"/>
                  <a:t> als eine gewichtete Abstimmung für eine Klasse angesehen werden.</a:t>
                </a:r>
              </a:p>
              <a:p>
                <a:endParaRPr lang="de-DE" dirty="0"/>
              </a:p>
              <a:p>
                <a:r>
                  <a:rPr lang="de-DE" dirty="0"/>
                  <a:t>Merke: Ein Datenpunk</a:t>
                </a:r>
                <a:r>
                  <a:rPr lang="de-DE" baseline="0" dirty="0"/>
                  <a:t>t ist gegeben durch (</a:t>
                </a:r>
                <a:r>
                  <a:rPr lang="de-DE" baseline="0" dirty="0" err="1"/>
                  <a:t>vec</a:t>
                </a:r>
                <a:r>
                  <a:rPr lang="de-DE" baseline="0" dirty="0"/>
                  <a:t>(x),y)_i</a:t>
                </a:r>
                <a:endParaRPr lang="de-DE" dirty="0"/>
              </a:p>
            </p:txBody>
          </p:sp>
        </mc:Fallback>
      </mc:AlternateContent>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72</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634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dirty="0"/>
              <a:t>https://medium.com/@jayeshbahire/the-xor-problem-in-neural-networks-50006411840b</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7</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80294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883493">
              <a:defRPr/>
            </a:pPr>
            <a:r>
              <a:rPr lang="de-DE" b="1" dirty="0"/>
              <a:t>https://medium.com/@jayeshbahire/the-xor-problem-in-neural-networks-50006411840b</a:t>
            </a:r>
            <a:endParaRPr lang="de-DE" dirty="0"/>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8</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4571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Künstliche Neuronale Netze - KNN</a:t>
            </a:r>
            <a:br>
              <a:rPr lang="de-DE" b="1" dirty="0"/>
            </a:br>
            <a:r>
              <a:rPr lang="de-DE" b="1" dirty="0"/>
              <a:t>Problemstellung herkömmlicher Computer</a:t>
            </a:r>
          </a:p>
          <a:p>
            <a:endParaRPr lang="de-DE" dirty="0"/>
          </a:p>
          <a:p>
            <a:r>
              <a:rPr lang="en-US" dirty="0"/>
              <a:t>Computers are calculators and can therefore perform arithmetic calculations quickly, </a:t>
            </a:r>
            <a:r>
              <a:rPr lang="en-US" dirty="0" err="1"/>
              <a:t>e..B</a:t>
            </a:r>
            <a:r>
              <a:rPr lang="en-US" dirty="0"/>
              <a:t> add or multiply numbers.
But this has nothing to do with artificial intelligence.</a:t>
            </a:r>
          </a:p>
          <a:p>
            <a:r>
              <a:rPr lang="en-US" dirty="0"/>
              <a:t>
</a:t>
            </a:r>
            <a:r>
              <a:rPr lang="de-DE" b="1" baseline="0" dirty="0"/>
              <a:t>Tabelle:</a:t>
            </a:r>
          </a:p>
          <a:p>
            <a:r>
              <a:rPr lang="en-US" baseline="0" dirty="0"/>
              <a:t>Some tasks are easy for traditional computers, but difficult for humans to solve, for example, multiplying millions of pairs of numbers.
On the other hand, some tasks are difficult for traditional computers, but easy for humans, such as recognizing faces in a photo of a crowd.
</a:t>
            </a:r>
            <a:endParaRPr lang="de-DE" baseline="0" dirty="0"/>
          </a:p>
          <a:p>
            <a:r>
              <a:rPr lang="en-US" baseline="0" dirty="0"/>
              <a:t>Image recognition requires human intelligence.
The task of artificial intelligent is to find new recipes or algorithms that try to solve such problems in a novel way.
</a:t>
            </a:r>
            <a:endParaRPr lang="de-DE" baseline="0" dirty="0"/>
          </a:p>
          <a:p>
            <a:r>
              <a:rPr lang="en-US" baseline="0" dirty="0"/>
              <a:t>In order to solve problems of this kind, neural networks were introduced.
Neural networks take over an input and provide an output, where calculations take place in between. Neural networks are no different from other computer systems.
Conventional computers process the data mainly sequentially and according to rather specific regulations. 
An artificial neural network (KNN) is a model of machine learning and is inspired by the networks of biological neurons in our brains.
KNNs are at the heart of deep learning. These are versatile, powerful and scalable, making them ideal for mastering large and highly complex machine learning tasks, such </a:t>
            </a:r>
            <a:r>
              <a:rPr lang="en-US" baseline="0" dirty="0" err="1"/>
              <a:t>as.B</a:t>
            </a:r>
            <a:r>
              <a:rPr lang="en-US" baseline="0" dirty="0"/>
              <a:t>. classifying billions of images, providing speech recognition services, recommending the best videos watched by hundreds of millions of users every day, or learning to beat the world champion in the go game.</a:t>
            </a:r>
            <a:r>
              <a:rPr lang="de-DE" baseline="0" dirty="0"/>
              <a:t>.</a:t>
            </a:r>
          </a:p>
        </p:txBody>
      </p:sp>
      <p:sp>
        <p:nvSpPr>
          <p:cNvPr id="4" name="Foliennummernplatzhalter 3"/>
          <p:cNvSpPr>
            <a:spLocks noGrp="1"/>
          </p:cNvSpPr>
          <p:nvPr>
            <p:ph type="sldNum" sz="quarter" idx="10"/>
          </p:nvPr>
        </p:nvSpPr>
        <p:spPr/>
        <p:txBody>
          <a:bodyPr/>
          <a:lstStyle/>
          <a:p>
            <a:pPr marL="0" marR="0" lvl="0" indent="0" algn="r" defTabSz="924789" rtl="0" eaLnBrk="0" fontAlgn="base" latinLnBrk="0" hangingPunct="0">
              <a:lnSpc>
                <a:spcPct val="100000"/>
              </a:lnSpc>
              <a:spcBef>
                <a:spcPct val="0"/>
              </a:spcBef>
              <a:spcAft>
                <a:spcPct val="0"/>
              </a:spcAft>
              <a:buClrTx/>
              <a:buSzTx/>
              <a:buFontTx/>
              <a:buNone/>
              <a:tabLst/>
              <a:defRPr/>
            </a:pPr>
            <a:fld id="{D7952AF9-B243-4EB6-B883-DDC8D4EA2635}" type="slidenum">
              <a:rPr kumimoji="0" lang="en-GB"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4789" rtl="0" eaLnBrk="0" fontAlgn="base" latinLnBrk="0" hangingPunct="0">
                <a:lnSpc>
                  <a:spcPct val="100000"/>
                </a:lnSpc>
                <a:spcBef>
                  <a:spcPct val="0"/>
                </a:spcBef>
                <a:spcAft>
                  <a:spcPct val="0"/>
                </a:spcAft>
                <a:buClrTx/>
                <a:buSzTx/>
                <a:buFontTx/>
                <a:buNone/>
                <a:tabLst/>
                <a:defRPr/>
              </a:pPr>
              <a:t>9</a:t>
            </a:fld>
            <a:endParaRPr kumimoji="0" lang="en-GB"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70974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080774" name="Rectangle 6"/>
          <p:cNvSpPr>
            <a:spLocks noGrp="1" noChangeArrowheads="1"/>
          </p:cNvSpPr>
          <p:nvPr>
            <p:ph type="ctrTitle" hasCustomPrompt="1"/>
          </p:nvPr>
        </p:nvSpPr>
        <p:spPr>
          <a:xfrm>
            <a:off x="431800" y="1908214"/>
            <a:ext cx="11040533" cy="1516063"/>
          </a:xfrm>
        </p:spPr>
        <p:txBody>
          <a:bodyPr/>
          <a:lstStyle>
            <a:lvl1pPr algn="ctr">
              <a:defRPr sz="3400"/>
            </a:lvl1pPr>
          </a:lstStyle>
          <a:p>
            <a:pPr lvl="0"/>
            <a:r>
              <a:rPr lang="en-US" noProof="0" dirty="0"/>
              <a:t>Title (Arial Bold, 34 Pt)</a:t>
            </a:r>
            <a:br>
              <a:rPr lang="en-US" noProof="0" dirty="0"/>
            </a:br>
            <a:r>
              <a:rPr lang="en-US" noProof="0" dirty="0"/>
              <a:t>Two lines possible</a:t>
            </a:r>
          </a:p>
        </p:txBody>
      </p:sp>
      <p:sp>
        <p:nvSpPr>
          <p:cNvPr id="10" name="Rectangle 7"/>
          <p:cNvSpPr>
            <a:spLocks noGrp="1" noChangeArrowheads="1"/>
          </p:cNvSpPr>
          <p:nvPr>
            <p:ph type="subTitle" idx="1" hasCustomPrompt="1"/>
          </p:nvPr>
        </p:nvSpPr>
        <p:spPr>
          <a:xfrm>
            <a:off x="431800" y="3573501"/>
            <a:ext cx="11040533" cy="1079750"/>
          </a:xfrm>
        </p:spPr>
        <p:txBody>
          <a:bodyPr/>
          <a:lstStyle>
            <a:lvl1pPr marL="0" marR="0" indent="0" algn="ctr" defTabSz="1136622" rtl="0" eaLnBrk="1" fontAlgn="base" latinLnBrk="0" hangingPunct="1">
              <a:lnSpc>
                <a:spcPct val="110000"/>
              </a:lnSpc>
              <a:spcBef>
                <a:spcPts val="2400"/>
              </a:spcBef>
              <a:spcAft>
                <a:spcPts val="600"/>
              </a:spcAft>
              <a:buClr>
                <a:srgbClr val="0000CC"/>
              </a:buClr>
              <a:buSzPct val="85000"/>
              <a:buFont typeface="Wingdings" pitchFamily="2" charset="2"/>
              <a:buNone/>
              <a:tabLst>
                <a:tab pos="228594" algn="l"/>
              </a:tabLst>
              <a:defRPr sz="2200">
                <a:solidFill>
                  <a:schemeClr val="tx1"/>
                </a:solidFill>
              </a:defRPr>
            </a:lvl1pPr>
          </a:lstStyle>
          <a:p>
            <a:pPr lvl="0"/>
            <a:r>
              <a:rPr lang="en-US" noProof="0" dirty="0"/>
              <a:t>Subtitle (Arial Bold, 22 Pt) </a:t>
            </a:r>
          </a:p>
          <a:p>
            <a:pPr lvl="0"/>
            <a:endParaRPr lang="en-US" noProof="0" dirty="0"/>
          </a:p>
        </p:txBody>
      </p:sp>
      <p:sp>
        <p:nvSpPr>
          <p:cNvPr id="7" name="Textplatzhalter 4"/>
          <p:cNvSpPr>
            <a:spLocks noGrp="1"/>
          </p:cNvSpPr>
          <p:nvPr>
            <p:ph type="body" sz="quarter" idx="12" hasCustomPrompt="1"/>
          </p:nvPr>
        </p:nvSpPr>
        <p:spPr>
          <a:xfrm>
            <a:off x="3253409" y="4796192"/>
            <a:ext cx="5400703" cy="720558"/>
          </a:xfrm>
        </p:spPr>
        <p:txBody>
          <a:bodyPr/>
          <a:lstStyle>
            <a:lvl1pPr marL="0" indent="0" algn="ctr">
              <a:lnSpc>
                <a:spcPct val="100000"/>
              </a:lnSpc>
              <a:spcBef>
                <a:spcPts val="0"/>
              </a:spcBef>
              <a:spcAft>
                <a:spcPts val="0"/>
              </a:spcAft>
              <a:defRPr sz="2000" b="1" baseline="0">
                <a:solidFill>
                  <a:schemeClr val="tx1"/>
                </a:solidFill>
              </a:defRPr>
            </a:lvl1pPr>
            <a:lvl2pPr marL="180000" indent="0">
              <a:buNone/>
              <a:defRPr/>
            </a:lvl2pPr>
            <a:lvl3pPr marL="540000" indent="0">
              <a:buNone/>
              <a:defRPr/>
            </a:lvl3pPr>
            <a:lvl4pPr marL="1246686" indent="0">
              <a:buNone/>
              <a:defRPr/>
            </a:lvl4pPr>
            <a:lvl5pPr marL="1473163" indent="0">
              <a:buNone/>
              <a:defRPr/>
            </a:lvl5pPr>
          </a:lstStyle>
          <a:p>
            <a:pPr lvl="0"/>
            <a:r>
              <a:rPr lang="de-DE" dirty="0"/>
              <a:t>Hahn-</a:t>
            </a:r>
            <a:r>
              <a:rPr lang="de-DE" dirty="0" err="1"/>
              <a:t>Schickard</a:t>
            </a:r>
            <a:r>
              <a:rPr lang="de-DE" dirty="0"/>
              <a:t> (Arial </a:t>
            </a:r>
            <a:r>
              <a:rPr lang="de-DE" dirty="0" err="1"/>
              <a:t>Bold</a:t>
            </a:r>
            <a:r>
              <a:rPr lang="de-DE" dirty="0"/>
              <a:t>, 20 Pt)</a:t>
            </a:r>
            <a:br>
              <a:rPr lang="de-DE" dirty="0"/>
            </a:br>
            <a:r>
              <a:rPr lang="de-DE" dirty="0"/>
              <a:t>Town, Germany (Arial </a:t>
            </a:r>
            <a:r>
              <a:rPr lang="de-DE" dirty="0" err="1"/>
              <a:t>Bold</a:t>
            </a:r>
            <a:r>
              <a:rPr lang="de-DE" dirty="0"/>
              <a:t>, 20 Pt)</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54199" y="260648"/>
            <a:ext cx="1943104" cy="1594800"/>
          </a:xfrm>
          <a:prstGeom prst="rect">
            <a:avLst/>
          </a:prstGeom>
        </p:spPr>
      </p:pic>
    </p:spTree>
    <p:extLst>
      <p:ext uri="{BB962C8B-B14F-4D97-AF65-F5344CB8AC3E}">
        <p14:creationId xmlns:p14="http://schemas.microsoft.com/office/powerpoint/2010/main" val="1523057900"/>
      </p:ext>
    </p:extLst>
  </p:cSld>
  <p:clrMapOvr>
    <a:masterClrMapping/>
  </p:clrMapOvr>
  <p:transition advTm="2000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sp>
        <p:nvSpPr>
          <p:cNvPr id="2080774" name="Rectangle 6"/>
          <p:cNvSpPr>
            <a:spLocks noGrp="1" noChangeArrowheads="1"/>
          </p:cNvSpPr>
          <p:nvPr>
            <p:ph type="ctrTitle" hasCustomPrompt="1"/>
          </p:nvPr>
        </p:nvSpPr>
        <p:spPr>
          <a:xfrm>
            <a:off x="431800" y="1908214"/>
            <a:ext cx="11040533" cy="1516063"/>
          </a:xfrm>
        </p:spPr>
        <p:txBody>
          <a:bodyPr/>
          <a:lstStyle>
            <a:lvl1pPr algn="ctr">
              <a:defRPr sz="3400"/>
            </a:lvl1pPr>
          </a:lstStyle>
          <a:p>
            <a:pPr lvl="0"/>
            <a:r>
              <a:rPr lang="en-US" noProof="0" dirty="0"/>
              <a:t>Title (Arial Bold, 34 Pt)</a:t>
            </a:r>
            <a:br>
              <a:rPr lang="en-US" noProof="0" dirty="0"/>
            </a:br>
            <a:r>
              <a:rPr lang="en-US" noProof="0" dirty="0"/>
              <a:t>Two lines possible</a:t>
            </a:r>
          </a:p>
        </p:txBody>
      </p:sp>
      <p:sp>
        <p:nvSpPr>
          <p:cNvPr id="10" name="Rectangle 7"/>
          <p:cNvSpPr>
            <a:spLocks noGrp="1" noChangeArrowheads="1"/>
          </p:cNvSpPr>
          <p:nvPr>
            <p:ph type="subTitle" idx="1" hasCustomPrompt="1"/>
          </p:nvPr>
        </p:nvSpPr>
        <p:spPr>
          <a:xfrm>
            <a:off x="431800" y="3573501"/>
            <a:ext cx="11040533" cy="1079750"/>
          </a:xfrm>
        </p:spPr>
        <p:txBody>
          <a:bodyPr/>
          <a:lstStyle>
            <a:lvl1pPr marL="0" marR="0" indent="0" algn="ctr" defTabSz="1136622" rtl="0" eaLnBrk="1" fontAlgn="base" latinLnBrk="0" hangingPunct="1">
              <a:lnSpc>
                <a:spcPct val="110000"/>
              </a:lnSpc>
              <a:spcBef>
                <a:spcPts val="2400"/>
              </a:spcBef>
              <a:spcAft>
                <a:spcPts val="600"/>
              </a:spcAft>
              <a:buClr>
                <a:srgbClr val="0000CC"/>
              </a:buClr>
              <a:buSzPct val="85000"/>
              <a:buFont typeface="Wingdings" pitchFamily="2" charset="2"/>
              <a:buNone/>
              <a:tabLst>
                <a:tab pos="228594" algn="l"/>
              </a:tabLst>
              <a:defRPr sz="2200">
                <a:solidFill>
                  <a:schemeClr val="tx1"/>
                </a:solidFill>
              </a:defRPr>
            </a:lvl1pPr>
          </a:lstStyle>
          <a:p>
            <a:pPr lvl="0"/>
            <a:r>
              <a:rPr lang="en-US" noProof="0" dirty="0"/>
              <a:t>Subtitle (Arial Bold, 22 Pt) </a:t>
            </a:r>
          </a:p>
          <a:p>
            <a:pPr lvl="0"/>
            <a:endParaRPr lang="en-US" noProof="0" dirty="0"/>
          </a:p>
        </p:txBody>
      </p:sp>
      <p:sp>
        <p:nvSpPr>
          <p:cNvPr id="7" name="Textplatzhalter 4"/>
          <p:cNvSpPr>
            <a:spLocks noGrp="1"/>
          </p:cNvSpPr>
          <p:nvPr>
            <p:ph type="body" sz="quarter" idx="12" hasCustomPrompt="1"/>
          </p:nvPr>
        </p:nvSpPr>
        <p:spPr>
          <a:xfrm>
            <a:off x="3253409" y="4796192"/>
            <a:ext cx="5400703" cy="720558"/>
          </a:xfrm>
        </p:spPr>
        <p:txBody>
          <a:bodyPr/>
          <a:lstStyle>
            <a:lvl1pPr marL="0" indent="0" algn="ctr">
              <a:lnSpc>
                <a:spcPct val="100000"/>
              </a:lnSpc>
              <a:spcBef>
                <a:spcPts val="0"/>
              </a:spcBef>
              <a:spcAft>
                <a:spcPts val="0"/>
              </a:spcAft>
              <a:defRPr sz="2000" b="1" baseline="0">
                <a:solidFill>
                  <a:schemeClr val="tx1"/>
                </a:solidFill>
              </a:defRPr>
            </a:lvl1pPr>
            <a:lvl2pPr marL="180000" indent="0">
              <a:buNone/>
              <a:defRPr/>
            </a:lvl2pPr>
            <a:lvl3pPr marL="540000" indent="0">
              <a:buNone/>
              <a:defRPr/>
            </a:lvl3pPr>
            <a:lvl4pPr marL="1246686" indent="0">
              <a:buNone/>
              <a:defRPr/>
            </a:lvl4pPr>
            <a:lvl5pPr marL="1473163" indent="0">
              <a:buNone/>
              <a:defRPr/>
            </a:lvl5pPr>
          </a:lstStyle>
          <a:p>
            <a:pPr lvl="0"/>
            <a:r>
              <a:rPr lang="de-DE" dirty="0"/>
              <a:t>Hahn-</a:t>
            </a:r>
            <a:r>
              <a:rPr lang="de-DE" dirty="0" err="1"/>
              <a:t>Schickard</a:t>
            </a:r>
            <a:r>
              <a:rPr lang="de-DE" dirty="0"/>
              <a:t> (Arial </a:t>
            </a:r>
            <a:r>
              <a:rPr lang="de-DE" dirty="0" err="1"/>
              <a:t>Bold</a:t>
            </a:r>
            <a:r>
              <a:rPr lang="de-DE" dirty="0"/>
              <a:t>, 20 Pt)</a:t>
            </a:r>
            <a:br>
              <a:rPr lang="de-DE" dirty="0"/>
            </a:br>
            <a:r>
              <a:rPr lang="de-DE" dirty="0"/>
              <a:t>Town, Germany (Arial </a:t>
            </a:r>
            <a:r>
              <a:rPr lang="de-DE" dirty="0" err="1"/>
              <a:t>Bold</a:t>
            </a:r>
            <a:r>
              <a:rPr lang="de-DE" dirty="0"/>
              <a:t>, 20 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574" y="260648"/>
            <a:ext cx="1947729" cy="1166400"/>
          </a:xfrm>
          <a:prstGeom prst="rect">
            <a:avLst/>
          </a:prstGeom>
        </p:spPr>
      </p:pic>
    </p:spTree>
    <p:extLst>
      <p:ext uri="{BB962C8B-B14F-4D97-AF65-F5344CB8AC3E}">
        <p14:creationId xmlns:p14="http://schemas.microsoft.com/office/powerpoint/2010/main" val="4081500392"/>
      </p:ext>
    </p:extLst>
  </p:cSld>
  <p:clrMapOvr>
    <a:masterClrMapping/>
  </p:clrMapOvr>
  <p:transition advTm="2000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3" name="Inhaltsplatzhalter 2"/>
          <p:cNvSpPr>
            <a:spLocks noGrp="1"/>
          </p:cNvSpPr>
          <p:nvPr>
            <p:ph idx="1" hasCustomPrompt="1"/>
          </p:nvPr>
        </p:nvSpPr>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4" name="Fußzeilenplatzhalter 3"/>
          <p:cNvSpPr>
            <a:spLocks noGrp="1"/>
          </p:cNvSpPr>
          <p:nvPr>
            <p:ph type="ftr" sz="quarter" idx="10"/>
          </p:nvPr>
        </p:nvSpPr>
        <p:spPr/>
        <p:txBody>
          <a:bodyPr/>
          <a:lstStyle>
            <a:lvl1pPr algn="l">
              <a:defRPr/>
            </a:lvl1pPr>
          </a:lstStyle>
          <a:p>
            <a:r>
              <a:rPr lang="en-US"/>
              <a:t>Patrick Selle - KI - Deep Learning</a:t>
            </a:r>
            <a:endParaRPr lang="de-DE" dirty="0"/>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Tree>
    <p:extLst>
      <p:ext uri="{BB962C8B-B14F-4D97-AF65-F5344CB8AC3E}">
        <p14:creationId xmlns:p14="http://schemas.microsoft.com/office/powerpoint/2010/main" val="3374291003"/>
      </p:ext>
    </p:extLst>
  </p:cSld>
  <p:clrMapOvr>
    <a:masterClrMapping/>
  </p:clrMapOvr>
  <p:transition advTm="2000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4" name="Fußzeilenplatzhalter 3"/>
          <p:cNvSpPr>
            <a:spLocks noGrp="1"/>
          </p:cNvSpPr>
          <p:nvPr>
            <p:ph type="ftr" sz="quarter" idx="10"/>
          </p:nvPr>
        </p:nvSpPr>
        <p:spPr/>
        <p:txBody>
          <a:bodyPr/>
          <a:lstStyle>
            <a:lvl1pPr algn="l">
              <a:defRPr/>
            </a:lvl1pPr>
          </a:lstStyle>
          <a:p>
            <a:r>
              <a:rPr lang="en-US"/>
              <a:t>Patrick Selle - KI - Deep Learning</a:t>
            </a:r>
            <a:endParaRPr lang="de-DE" dirty="0"/>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a:p>
        </p:txBody>
      </p:sp>
      <p:sp>
        <p:nvSpPr>
          <p:cNvPr id="6" name="Inhaltsplatzhalter 2"/>
          <p:cNvSpPr>
            <a:spLocks noGrp="1"/>
          </p:cNvSpPr>
          <p:nvPr>
            <p:ph idx="1" hasCustomPrompt="1"/>
          </p:nvPr>
        </p:nvSpPr>
        <p:spPr>
          <a:xfrm>
            <a:off x="55035" y="1341442"/>
            <a:ext cx="7553329"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57938031"/>
      </p:ext>
    </p:extLst>
  </p:cSld>
  <p:clrMapOvr>
    <a:masterClrMapping/>
  </p:clrMapOvr>
  <p:transition advTm="2000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5" name="Fußzeilenplatzhalter 4"/>
          <p:cNvSpPr>
            <a:spLocks noGrp="1"/>
          </p:cNvSpPr>
          <p:nvPr>
            <p:ph type="ftr" sz="quarter" idx="10"/>
          </p:nvPr>
        </p:nvSpPr>
        <p:spPr/>
        <p:txBody>
          <a:bodyPr/>
          <a:lstStyle>
            <a:lvl1pPr algn="l">
              <a:defRPr/>
            </a:lvl1pPr>
          </a:lstStyle>
          <a:p>
            <a:r>
              <a:rPr lang="en-US"/>
              <a:t>Patrick Selle - KI - Deep Learning</a:t>
            </a:r>
            <a:endParaRPr lang="de-DE" dirty="0"/>
          </a:p>
        </p:txBody>
      </p:sp>
      <p:sp>
        <p:nvSpPr>
          <p:cNvPr id="6" name="Foliennummernplatzhalter 5"/>
          <p:cNvSpPr>
            <a:spLocks noGrp="1"/>
          </p:cNvSpPr>
          <p:nvPr>
            <p:ph type="sldNum" sz="quarter" idx="11"/>
          </p:nvPr>
        </p:nvSpPr>
        <p:spPr/>
        <p:txBody>
          <a:bodyPr/>
          <a:lstStyle/>
          <a:p>
            <a:fld id="{0625EBFC-0345-4FA4-A801-51797D94B198}" type="slidenum">
              <a:rPr lang="de-DE" smtClean="0"/>
              <a:t>‹Nr.›</a:t>
            </a:fld>
            <a:endParaRPr lang="de-DE"/>
          </a:p>
        </p:txBody>
      </p:sp>
      <p:sp>
        <p:nvSpPr>
          <p:cNvPr id="10" name="Inhaltsplatzhalter 2"/>
          <p:cNvSpPr>
            <a:spLocks noGrp="1"/>
          </p:cNvSpPr>
          <p:nvPr>
            <p:ph idx="1" hasCustomPrompt="1"/>
          </p:nvPr>
        </p:nvSpPr>
        <p:spPr>
          <a:xfrm>
            <a:off x="55035" y="1341442"/>
            <a:ext cx="5608860"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11" name="Inhaltsplatzhalter 2"/>
          <p:cNvSpPr>
            <a:spLocks noGrp="1"/>
          </p:cNvSpPr>
          <p:nvPr>
            <p:ph idx="12" hasCustomPrompt="1"/>
          </p:nvPr>
        </p:nvSpPr>
        <p:spPr>
          <a:xfrm>
            <a:off x="5879948" y="1341254"/>
            <a:ext cx="5536174"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2299616054"/>
      </p:ext>
    </p:extLst>
  </p:cSld>
  <p:clrMapOvr>
    <a:masterClrMapping/>
  </p:clrMapOvr>
  <p:transition advTm="2000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4" name="Fußzeilenplatzhalter 3"/>
          <p:cNvSpPr>
            <a:spLocks noGrp="1"/>
          </p:cNvSpPr>
          <p:nvPr>
            <p:ph type="ftr" sz="quarter" idx="10"/>
          </p:nvPr>
        </p:nvSpPr>
        <p:spPr/>
        <p:txBody>
          <a:bodyPr/>
          <a:lstStyle>
            <a:lvl1pPr algn="l">
              <a:defRPr/>
            </a:lvl1pPr>
          </a:lstStyle>
          <a:p>
            <a:r>
              <a:rPr lang="en-US"/>
              <a:t>Patrick Selle - KI - Deep Learning</a:t>
            </a:r>
            <a:endParaRPr lang="de-DE" dirty="0"/>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
        <p:nvSpPr>
          <p:cNvPr id="7" name="Inhaltsplatzhalter 2"/>
          <p:cNvSpPr>
            <a:spLocks noGrp="1"/>
          </p:cNvSpPr>
          <p:nvPr>
            <p:ph idx="1" hasCustomPrompt="1"/>
          </p:nvPr>
        </p:nvSpPr>
        <p:spPr>
          <a:xfrm>
            <a:off x="55035" y="1341442"/>
            <a:ext cx="5608860"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3918564054"/>
      </p:ext>
    </p:extLst>
  </p:cSld>
  <p:clrMapOvr>
    <a:masterClrMapping/>
  </p:clrMapOvr>
  <p:transition advTm="2000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3" name="Fußzeilenplatzhalter 2"/>
          <p:cNvSpPr>
            <a:spLocks noGrp="1"/>
          </p:cNvSpPr>
          <p:nvPr>
            <p:ph type="ftr" sz="quarter" idx="10"/>
          </p:nvPr>
        </p:nvSpPr>
        <p:spPr>
          <a:xfrm>
            <a:off x="262594" y="6331148"/>
            <a:ext cx="8090296" cy="365125"/>
          </a:xfrm>
        </p:spPr>
        <p:txBody>
          <a:bodyPr/>
          <a:lstStyle>
            <a:lvl1pPr algn="l">
              <a:defRPr/>
            </a:lvl1pPr>
          </a:lstStyle>
          <a:p>
            <a:r>
              <a:rPr lang="en-US"/>
              <a:t>Patrick Selle - KI - Deep Learning</a:t>
            </a:r>
            <a:endParaRPr lang="de-DE" dirty="0"/>
          </a:p>
        </p:txBody>
      </p:sp>
      <p:sp>
        <p:nvSpPr>
          <p:cNvPr id="4" name="Foliennummernplatzhalter 3"/>
          <p:cNvSpPr>
            <a:spLocks noGrp="1"/>
          </p:cNvSpPr>
          <p:nvPr>
            <p:ph type="sldNum" sz="quarter" idx="11"/>
          </p:nvPr>
        </p:nvSpPr>
        <p:spPr>
          <a:xfrm>
            <a:off x="8455059" y="6337721"/>
            <a:ext cx="711810" cy="365125"/>
          </a:xfrm>
        </p:spPr>
        <p:txBody>
          <a:bodyPr/>
          <a:lstStyle/>
          <a:p>
            <a:fld id="{0625EBFC-0345-4FA4-A801-51797D94B198}" type="slidenum">
              <a:rPr lang="de-DE" smtClean="0"/>
              <a:t>‹Nr.›</a:t>
            </a:fld>
            <a:endParaRPr lang="de-DE"/>
          </a:p>
        </p:txBody>
      </p:sp>
    </p:spTree>
    <p:extLst>
      <p:ext uri="{BB962C8B-B14F-4D97-AF65-F5344CB8AC3E}">
        <p14:creationId xmlns:p14="http://schemas.microsoft.com/office/powerpoint/2010/main" val="2205808918"/>
      </p:ext>
    </p:extLst>
  </p:cSld>
  <p:clrMapOvr>
    <a:masterClrMapping/>
  </p:clrMapOvr>
  <p:transition advTm="2000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a:xfrm>
            <a:off x="262594" y="6334597"/>
            <a:ext cx="8090296" cy="365125"/>
          </a:xfrm>
        </p:spPr>
        <p:txBody>
          <a:bodyPr/>
          <a:lstStyle>
            <a:lvl1pPr algn="l">
              <a:defRPr/>
            </a:lvl1pPr>
          </a:lstStyle>
          <a:p>
            <a:r>
              <a:rPr lang="en-US"/>
              <a:t>Patrick Selle - KI - Deep Learning</a:t>
            </a:r>
            <a:endParaRPr lang="de-DE" dirty="0"/>
          </a:p>
        </p:txBody>
      </p:sp>
      <p:sp>
        <p:nvSpPr>
          <p:cNvPr id="3" name="Foliennummernplatzhalter 2"/>
          <p:cNvSpPr>
            <a:spLocks noGrp="1"/>
          </p:cNvSpPr>
          <p:nvPr>
            <p:ph type="sldNum" sz="quarter" idx="11"/>
          </p:nvPr>
        </p:nvSpPr>
        <p:spPr>
          <a:xfrm>
            <a:off x="8455055" y="6332546"/>
            <a:ext cx="712893" cy="365125"/>
          </a:xfrm>
        </p:spPr>
        <p:txBody>
          <a:bodyPr/>
          <a:lstStyle/>
          <a:p>
            <a:fld id="{0625EBFC-0345-4FA4-A801-51797D94B198}" type="slidenum">
              <a:rPr lang="de-DE" smtClean="0"/>
              <a:t>‹Nr.›</a:t>
            </a:fld>
            <a:endParaRPr lang="de-DE"/>
          </a:p>
        </p:txBody>
      </p:sp>
    </p:spTree>
    <p:extLst>
      <p:ext uri="{BB962C8B-B14F-4D97-AF65-F5344CB8AC3E}">
        <p14:creationId xmlns:p14="http://schemas.microsoft.com/office/powerpoint/2010/main" val="3382735661"/>
      </p:ext>
    </p:extLst>
  </p:cSld>
  <p:clrMapOvr>
    <a:masterClrMapping/>
  </p:clrMapOvr>
  <p:transition advTm="2000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a:xfrm>
            <a:off x="262594" y="6334597"/>
            <a:ext cx="8090296" cy="365125"/>
          </a:xfrm>
        </p:spPr>
        <p:txBody>
          <a:bodyPr/>
          <a:lstStyle>
            <a:lvl1pPr algn="l">
              <a:defRPr/>
            </a:lvl1pPr>
          </a:lstStyle>
          <a:p>
            <a:r>
              <a:rPr lang="en-US"/>
              <a:t>Patrick Selle - KI - Deep Learning</a:t>
            </a:r>
            <a:endParaRPr lang="de-DE" dirty="0"/>
          </a:p>
        </p:txBody>
      </p:sp>
      <p:sp>
        <p:nvSpPr>
          <p:cNvPr id="3" name="Foliennummernplatzhalter 2"/>
          <p:cNvSpPr>
            <a:spLocks noGrp="1"/>
          </p:cNvSpPr>
          <p:nvPr>
            <p:ph type="sldNum" sz="quarter" idx="11"/>
          </p:nvPr>
        </p:nvSpPr>
        <p:spPr>
          <a:xfrm>
            <a:off x="8455055" y="6332546"/>
            <a:ext cx="712893" cy="365125"/>
          </a:xfrm>
        </p:spPr>
        <p:txBody>
          <a:bodyPr/>
          <a:lstStyle/>
          <a:p>
            <a:fld id="{0625EBFC-0345-4FA4-A801-51797D94B198}" type="slidenum">
              <a:rPr lang="de-DE" smtClean="0"/>
              <a:t>‹Nr.›</a:t>
            </a:fld>
            <a:endParaRPr lang="de-DE"/>
          </a:p>
        </p:txBody>
      </p:sp>
      <p:sp>
        <p:nvSpPr>
          <p:cNvPr id="4" name="Titel 1"/>
          <p:cNvSpPr>
            <a:spLocks noGrp="1"/>
          </p:cNvSpPr>
          <p:nvPr>
            <p:ph type="title" hasCustomPrompt="1"/>
          </p:nvPr>
        </p:nvSpPr>
        <p:spPr>
          <a:xfrm>
            <a:off x="247901" y="57151"/>
            <a:ext cx="9647767" cy="1041400"/>
          </a:xfrm>
        </p:spPr>
        <p:txBody>
          <a:bodyPr/>
          <a:lstStyle>
            <a:lvl1pPr>
              <a:defRPr/>
            </a:lvl1pPr>
          </a:lstStyle>
          <a:p>
            <a:r>
              <a:rPr lang="en-US" noProof="0" dirty="0"/>
              <a:t>Title/Headline, two lines possible (Arial Bold, 28 Pt)</a:t>
            </a:r>
          </a:p>
        </p:txBody>
      </p:sp>
      <p:sp>
        <p:nvSpPr>
          <p:cNvPr id="5" name="Inhaltsplatzhalter 2"/>
          <p:cNvSpPr>
            <a:spLocks noGrp="1"/>
          </p:cNvSpPr>
          <p:nvPr>
            <p:ph idx="12" hasCustomPrompt="1"/>
          </p:nvPr>
        </p:nvSpPr>
        <p:spPr>
          <a:xfrm>
            <a:off x="7500782" y="2061165"/>
            <a:ext cx="3996520" cy="3671559"/>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6" name="Textplatzhalter 6"/>
          <p:cNvSpPr>
            <a:spLocks noGrp="1"/>
          </p:cNvSpPr>
          <p:nvPr>
            <p:ph type="body" sz="quarter" idx="13" hasCustomPrompt="1"/>
          </p:nvPr>
        </p:nvSpPr>
        <p:spPr>
          <a:xfrm>
            <a:off x="7176261" y="5732723"/>
            <a:ext cx="4320325" cy="576003"/>
          </a:xfrm>
        </p:spPr>
        <p:txBody>
          <a:bodyPr/>
          <a:lstStyle>
            <a:lvl1pPr>
              <a:lnSpc>
                <a:spcPct val="100000"/>
              </a:lnSpc>
              <a:spcBef>
                <a:spcPts val="0"/>
              </a:spcBef>
              <a:spcAft>
                <a:spcPts val="0"/>
              </a:spcAft>
              <a:defRPr sz="1200" b="0"/>
            </a:lvl1pPr>
          </a:lstStyle>
          <a:p>
            <a:pPr lvl="0"/>
            <a:r>
              <a:rPr lang="de-DE" dirty="0"/>
              <a:t>Evtl. Bildbeschriftung</a:t>
            </a:r>
          </a:p>
        </p:txBody>
      </p:sp>
      <p:sp>
        <p:nvSpPr>
          <p:cNvPr id="7" name="Textfeld 6"/>
          <p:cNvSpPr txBox="1"/>
          <p:nvPr userDrawn="1"/>
        </p:nvSpPr>
        <p:spPr>
          <a:xfrm>
            <a:off x="46540" y="1177922"/>
            <a:ext cx="2232539" cy="400110"/>
          </a:xfrm>
          <a:prstGeom prst="rect">
            <a:avLst/>
          </a:prstGeom>
          <a:noFill/>
        </p:spPr>
        <p:txBody>
          <a:bodyPr wrap="square" rtlCol="0" anchor="ctr">
            <a:spAutoFit/>
          </a:bodyPr>
          <a:lstStyle/>
          <a:p>
            <a:pPr marL="576000" marR="0" lvl="0" indent="-360000" algn="l" defTabSz="914400" rtl="0" eaLnBrk="0" fontAlgn="base" latinLnBrk="0" hangingPunct="0">
              <a:lnSpc>
                <a:spcPct val="100000"/>
              </a:lnSpc>
              <a:spcBef>
                <a:spcPts val="800"/>
              </a:spcBef>
              <a:spcAft>
                <a:spcPct val="0"/>
              </a:spcAft>
              <a:buClrTx/>
              <a:buSzPct val="120000"/>
              <a:buFont typeface="Wingdings" panose="05000000000000000000" pitchFamily="2" charset="2"/>
              <a:buChar char="§"/>
              <a:tabLst/>
              <a:defRPr/>
            </a:pPr>
            <a:r>
              <a:rPr lang="de-DE" sz="2000" dirty="0"/>
              <a:t>Fördergeber:</a:t>
            </a:r>
          </a:p>
        </p:txBody>
      </p:sp>
      <p:sp>
        <p:nvSpPr>
          <p:cNvPr id="8" name="Textfeld 7"/>
          <p:cNvSpPr txBox="1"/>
          <p:nvPr userDrawn="1"/>
        </p:nvSpPr>
        <p:spPr>
          <a:xfrm>
            <a:off x="46540" y="1589110"/>
            <a:ext cx="1728417" cy="400110"/>
          </a:xfrm>
          <a:prstGeom prst="rect">
            <a:avLst/>
          </a:prstGeom>
          <a:noFill/>
        </p:spPr>
        <p:txBody>
          <a:bodyPr wrap="square" rtlCol="0" anchor="ctr">
            <a:spAutoFit/>
          </a:bodyPr>
          <a:lstStyle/>
          <a:p>
            <a:pPr marL="576000" marR="0" lvl="0" indent="-360000" algn="l" defTabSz="914400" rtl="0" eaLnBrk="0" fontAlgn="base" latinLnBrk="0" hangingPunct="0">
              <a:lnSpc>
                <a:spcPct val="100000"/>
              </a:lnSpc>
              <a:spcBef>
                <a:spcPts val="800"/>
              </a:spcBef>
              <a:spcAft>
                <a:spcPct val="0"/>
              </a:spcAft>
              <a:buClrTx/>
              <a:buSzPct val="120000"/>
              <a:buFont typeface="Wingdings" panose="05000000000000000000" pitchFamily="2" charset="2"/>
              <a:buChar char="§"/>
              <a:tabLst/>
              <a:defRPr/>
            </a:pPr>
            <a:r>
              <a:rPr lang="de-DE" sz="2000" dirty="0"/>
              <a:t>Partner:</a:t>
            </a:r>
          </a:p>
        </p:txBody>
      </p:sp>
      <p:sp>
        <p:nvSpPr>
          <p:cNvPr id="9" name="Textfeld 8"/>
          <p:cNvSpPr txBox="1"/>
          <p:nvPr userDrawn="1"/>
        </p:nvSpPr>
        <p:spPr>
          <a:xfrm>
            <a:off x="7176262" y="1173816"/>
            <a:ext cx="1728415" cy="400110"/>
          </a:xfrm>
          <a:prstGeom prst="rect">
            <a:avLst/>
          </a:prstGeom>
          <a:noFill/>
        </p:spPr>
        <p:txBody>
          <a:bodyPr wrap="square" rtlCol="0" anchor="ctr">
            <a:spAutoFit/>
          </a:bodyPr>
          <a:lstStyle/>
          <a:p>
            <a:pPr marL="576000" marR="0" lvl="0" indent="-360000" algn="l" defTabSz="914400" rtl="0" eaLnBrk="0" fontAlgn="base" latinLnBrk="0" hangingPunct="0">
              <a:lnSpc>
                <a:spcPct val="100000"/>
              </a:lnSpc>
              <a:spcBef>
                <a:spcPts val="800"/>
              </a:spcBef>
              <a:spcAft>
                <a:spcPct val="0"/>
              </a:spcAft>
              <a:buClrTx/>
              <a:buSzPct val="120000"/>
              <a:buFont typeface="Wingdings" panose="05000000000000000000" pitchFamily="2" charset="2"/>
              <a:buChar char="§"/>
              <a:tabLst/>
              <a:defRPr/>
            </a:pPr>
            <a:r>
              <a:rPr lang="de-DE" sz="2000" dirty="0"/>
              <a:t>Laufzeit:</a:t>
            </a:r>
          </a:p>
        </p:txBody>
      </p:sp>
      <p:sp>
        <p:nvSpPr>
          <p:cNvPr id="10" name="Textfeld 9"/>
          <p:cNvSpPr txBox="1"/>
          <p:nvPr userDrawn="1"/>
        </p:nvSpPr>
        <p:spPr>
          <a:xfrm>
            <a:off x="7176260" y="1589070"/>
            <a:ext cx="1656400" cy="400110"/>
          </a:xfrm>
          <a:prstGeom prst="rect">
            <a:avLst/>
          </a:prstGeom>
          <a:noFill/>
        </p:spPr>
        <p:txBody>
          <a:bodyPr wrap="square" rtlCol="0" anchor="ctr">
            <a:spAutoFit/>
          </a:bodyPr>
          <a:lstStyle/>
          <a:p>
            <a:pPr marL="576000" marR="0" lvl="0" indent="-360000" algn="l" defTabSz="914400" rtl="0" eaLnBrk="0" fontAlgn="base" latinLnBrk="0" hangingPunct="0">
              <a:lnSpc>
                <a:spcPct val="100000"/>
              </a:lnSpc>
              <a:spcBef>
                <a:spcPts val="800"/>
              </a:spcBef>
              <a:spcAft>
                <a:spcPct val="0"/>
              </a:spcAft>
              <a:buClrTx/>
              <a:buSzPct val="120000"/>
              <a:buFont typeface="Wingdings" panose="05000000000000000000" pitchFamily="2" charset="2"/>
              <a:buChar char="§"/>
              <a:tabLst/>
              <a:defRPr/>
            </a:pPr>
            <a:r>
              <a:rPr lang="de-DE" sz="2000" dirty="0"/>
              <a:t>Budget:</a:t>
            </a:r>
          </a:p>
        </p:txBody>
      </p:sp>
      <p:sp>
        <p:nvSpPr>
          <p:cNvPr id="11" name="Textplatzhalter 17"/>
          <p:cNvSpPr>
            <a:spLocks noGrp="1"/>
          </p:cNvSpPr>
          <p:nvPr>
            <p:ph type="body" sz="quarter" idx="19"/>
          </p:nvPr>
        </p:nvSpPr>
        <p:spPr>
          <a:xfrm>
            <a:off x="1978795" y="1204888"/>
            <a:ext cx="4981413" cy="359917"/>
          </a:xfrm>
        </p:spPr>
        <p:txBody>
          <a:bodyPr anchor="ctr">
            <a:noAutofit/>
          </a:bodyPr>
          <a:lstStyle>
            <a:lvl1pPr marL="180000" indent="0">
              <a:spcBef>
                <a:spcPts val="800"/>
              </a:spcBef>
              <a:spcAft>
                <a:spcPts val="0"/>
              </a:spcAft>
              <a:buClr>
                <a:schemeClr val="tx1"/>
              </a:buClr>
              <a:buSzPct val="120000"/>
              <a:buFontTx/>
              <a:buNone/>
              <a:defRPr sz="2000" b="0">
                <a:solidFill>
                  <a:schemeClr val="tx1"/>
                </a:solidFill>
              </a:defRPr>
            </a:lvl1pPr>
          </a:lstStyle>
          <a:p>
            <a:pPr lvl="0"/>
            <a:r>
              <a:rPr lang="de-DE"/>
              <a:t>Formatvorlagen des Textmasters bearbeiten</a:t>
            </a:r>
          </a:p>
        </p:txBody>
      </p:sp>
      <p:sp>
        <p:nvSpPr>
          <p:cNvPr id="13" name="Textplatzhalter 17"/>
          <p:cNvSpPr>
            <a:spLocks noGrp="1"/>
          </p:cNvSpPr>
          <p:nvPr>
            <p:ph type="body" sz="quarter" idx="21"/>
          </p:nvPr>
        </p:nvSpPr>
        <p:spPr>
          <a:xfrm>
            <a:off x="8599353" y="1189651"/>
            <a:ext cx="2880695" cy="359917"/>
          </a:xfrm>
        </p:spPr>
        <p:txBody>
          <a:bodyPr anchor="ctr">
            <a:noAutofit/>
          </a:bodyPr>
          <a:lstStyle>
            <a:lvl1pPr marL="180000" indent="0">
              <a:spcBef>
                <a:spcPts val="800"/>
              </a:spcBef>
              <a:spcAft>
                <a:spcPts val="0"/>
              </a:spcAft>
              <a:buClr>
                <a:schemeClr val="tx1"/>
              </a:buClr>
              <a:buSzPct val="120000"/>
              <a:buFontTx/>
              <a:buNone/>
              <a:defRPr sz="2000" b="0">
                <a:solidFill>
                  <a:schemeClr val="tx1"/>
                </a:solidFill>
              </a:defRPr>
            </a:lvl1pPr>
          </a:lstStyle>
          <a:p>
            <a:pPr lvl="0"/>
            <a:r>
              <a:rPr lang="de-DE"/>
              <a:t>Formatvorlagen des Textmasters bearbeiten</a:t>
            </a:r>
          </a:p>
        </p:txBody>
      </p:sp>
      <p:sp>
        <p:nvSpPr>
          <p:cNvPr id="14" name="Textplatzhalter 17"/>
          <p:cNvSpPr>
            <a:spLocks noGrp="1"/>
          </p:cNvSpPr>
          <p:nvPr>
            <p:ph type="body" sz="quarter" idx="22"/>
          </p:nvPr>
        </p:nvSpPr>
        <p:spPr>
          <a:xfrm>
            <a:off x="8527336" y="1614021"/>
            <a:ext cx="2952712" cy="359917"/>
          </a:xfrm>
        </p:spPr>
        <p:txBody>
          <a:bodyPr anchor="ctr">
            <a:noAutofit/>
          </a:bodyPr>
          <a:lstStyle>
            <a:lvl1pPr marL="180000" indent="0">
              <a:spcBef>
                <a:spcPts val="800"/>
              </a:spcBef>
              <a:spcAft>
                <a:spcPts val="0"/>
              </a:spcAft>
              <a:buClr>
                <a:schemeClr val="tx1"/>
              </a:buClr>
              <a:buSzPct val="120000"/>
              <a:buFontTx/>
              <a:buNone/>
              <a:defRPr sz="2000" b="0">
                <a:solidFill>
                  <a:schemeClr val="tx1"/>
                </a:solidFill>
              </a:defRPr>
            </a:lvl1pPr>
          </a:lstStyle>
          <a:p>
            <a:pPr lvl="0"/>
            <a:r>
              <a:rPr lang="de-DE"/>
              <a:t>Formatvorlagen des Textmasters bearbeiten</a:t>
            </a:r>
          </a:p>
        </p:txBody>
      </p:sp>
      <p:sp>
        <p:nvSpPr>
          <p:cNvPr id="15" name="Inhaltsplatzhalter 2"/>
          <p:cNvSpPr>
            <a:spLocks noGrp="1"/>
          </p:cNvSpPr>
          <p:nvPr>
            <p:ph idx="23" hasCustomPrompt="1"/>
          </p:nvPr>
        </p:nvSpPr>
        <p:spPr>
          <a:xfrm>
            <a:off x="46540" y="2061166"/>
            <a:ext cx="7129720" cy="3672091"/>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16" name="Textplatzhalter 6"/>
          <p:cNvSpPr>
            <a:spLocks noGrp="1"/>
          </p:cNvSpPr>
          <p:nvPr>
            <p:ph type="body" sz="quarter" idx="24" hasCustomPrompt="1"/>
          </p:nvPr>
        </p:nvSpPr>
        <p:spPr>
          <a:xfrm>
            <a:off x="236711" y="5733257"/>
            <a:ext cx="6896416" cy="576003"/>
          </a:xfrm>
        </p:spPr>
        <p:txBody>
          <a:bodyPr lIns="147600" rIns="72000" anchor="b">
            <a:noAutofit/>
          </a:bodyPr>
          <a:lstStyle>
            <a:lvl1pPr marL="0" marR="0" indent="0" algn="l" defTabSz="1136622" rtl="0" eaLnBrk="1" fontAlgn="base" latinLnBrk="0" hangingPunct="1">
              <a:lnSpc>
                <a:spcPct val="100000"/>
              </a:lnSpc>
              <a:spcBef>
                <a:spcPts val="0"/>
              </a:spcBef>
              <a:spcAft>
                <a:spcPts val="0"/>
              </a:spcAft>
              <a:buClr>
                <a:srgbClr val="0000CC"/>
              </a:buClr>
              <a:buSzPct val="85000"/>
              <a:buFont typeface="Wingdings" pitchFamily="2" charset="2"/>
              <a:buNone/>
              <a:tabLst>
                <a:tab pos="180975" algn="l"/>
              </a:tabLst>
              <a:defRPr sz="1200" b="0">
                <a:solidFill>
                  <a:schemeClr val="bg1">
                    <a:lumMod val="50000"/>
                  </a:schemeClr>
                </a:solidFill>
              </a:defRPr>
            </a:lvl1pPr>
          </a:lstStyle>
          <a:p>
            <a:pPr marL="180000" marR="0" lvl="0" indent="-180000" algn="l" defTabSz="1136622" rtl="0" eaLnBrk="1" fontAlgn="base" latinLnBrk="0" hangingPunct="1">
              <a:lnSpc>
                <a:spcPct val="100000"/>
              </a:lnSpc>
              <a:spcBef>
                <a:spcPts val="0"/>
              </a:spcBef>
              <a:spcAft>
                <a:spcPts val="0"/>
              </a:spcAft>
              <a:buClr>
                <a:srgbClr val="0000CC"/>
              </a:buClr>
              <a:buSzPct val="85000"/>
              <a:buFont typeface="Wingdings" pitchFamily="2" charset="2"/>
              <a:buBlip>
                <a:blip r:embed="rId2"/>
              </a:buBlip>
              <a:tabLst>
                <a:tab pos="180975" algn="l"/>
              </a:tabLst>
              <a:defRPr/>
            </a:pPr>
            <a:r>
              <a:rPr lang="en-US" dirty="0"/>
              <a:t>Name </a:t>
            </a:r>
            <a:r>
              <a:rPr lang="en-US" dirty="0" err="1"/>
              <a:t>Gruppen</a:t>
            </a:r>
            <a:r>
              <a:rPr lang="en-US" dirty="0"/>
              <a:t>-, </a:t>
            </a:r>
            <a:r>
              <a:rPr lang="en-US" dirty="0" err="1"/>
              <a:t>Bereichs</a:t>
            </a:r>
            <a:r>
              <a:rPr lang="en-US" dirty="0"/>
              <a:t>- </a:t>
            </a:r>
            <a:r>
              <a:rPr lang="en-US" dirty="0" err="1"/>
              <a:t>oder</a:t>
            </a:r>
            <a:r>
              <a:rPr lang="en-US" dirty="0"/>
              <a:t> </a:t>
            </a:r>
            <a:r>
              <a:rPr lang="en-US" dirty="0" err="1"/>
              <a:t>Projektleiter</a:t>
            </a:r>
            <a:r>
              <a:rPr lang="en-US" dirty="0"/>
              <a:t>/in – Name der </a:t>
            </a:r>
            <a:r>
              <a:rPr lang="en-US" dirty="0" err="1"/>
              <a:t>Gruppe</a:t>
            </a:r>
            <a:r>
              <a:rPr lang="en-US" dirty="0"/>
              <a:t> </a:t>
            </a:r>
            <a:r>
              <a:rPr lang="en-US" dirty="0" err="1"/>
              <a:t>oder</a:t>
            </a:r>
            <a:r>
              <a:rPr lang="en-US" dirty="0"/>
              <a:t> des </a:t>
            </a:r>
            <a:r>
              <a:rPr lang="en-US" dirty="0" err="1"/>
              <a:t>Bereichs</a:t>
            </a:r>
            <a:endParaRPr lang="de-DE" dirty="0"/>
          </a:p>
        </p:txBody>
      </p:sp>
      <p:sp>
        <p:nvSpPr>
          <p:cNvPr id="17" name="Textplatzhalter 17"/>
          <p:cNvSpPr>
            <a:spLocks noGrp="1"/>
          </p:cNvSpPr>
          <p:nvPr>
            <p:ph type="body" sz="quarter" idx="25"/>
          </p:nvPr>
        </p:nvSpPr>
        <p:spPr>
          <a:xfrm>
            <a:off x="1414871" y="1611672"/>
            <a:ext cx="4981413" cy="359917"/>
          </a:xfrm>
        </p:spPr>
        <p:txBody>
          <a:bodyPr anchor="ctr">
            <a:noAutofit/>
          </a:bodyPr>
          <a:lstStyle>
            <a:lvl1pPr marL="180000" indent="0">
              <a:spcBef>
                <a:spcPts val="800"/>
              </a:spcBef>
              <a:spcAft>
                <a:spcPts val="0"/>
              </a:spcAft>
              <a:buClr>
                <a:schemeClr val="tx1"/>
              </a:buClr>
              <a:buSzPct val="120000"/>
              <a:buFontTx/>
              <a:buNone/>
              <a:defRPr sz="2000" b="0">
                <a:solidFill>
                  <a:schemeClr val="tx1"/>
                </a:solidFill>
              </a:defRPr>
            </a:lvl1pPr>
          </a:lstStyle>
          <a:p>
            <a:pPr lvl="0"/>
            <a:r>
              <a:rPr lang="de-DE"/>
              <a:t>Formatvorlagen des Textmasters bearbeiten</a:t>
            </a:r>
          </a:p>
        </p:txBody>
      </p:sp>
    </p:spTree>
    <p:extLst>
      <p:ext uri="{BB962C8B-B14F-4D97-AF65-F5344CB8AC3E}">
        <p14:creationId xmlns:p14="http://schemas.microsoft.com/office/powerpoint/2010/main" val="3675202603"/>
      </p:ext>
    </p:extLst>
  </p:cSld>
  <p:clrMapOvr>
    <a:masterClrMapping/>
  </p:clrMapOvr>
  <p:transition advTm="2000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sp>
        <p:nvSpPr>
          <p:cNvPr id="2080774" name="Rectangle 6"/>
          <p:cNvSpPr>
            <a:spLocks noGrp="1" noChangeArrowheads="1"/>
          </p:cNvSpPr>
          <p:nvPr>
            <p:ph type="ctrTitle" hasCustomPrompt="1"/>
          </p:nvPr>
        </p:nvSpPr>
        <p:spPr>
          <a:xfrm>
            <a:off x="431800" y="1908214"/>
            <a:ext cx="11040533" cy="1516063"/>
          </a:xfrm>
        </p:spPr>
        <p:txBody>
          <a:bodyPr/>
          <a:lstStyle>
            <a:lvl1pPr algn="ctr">
              <a:defRPr sz="3400"/>
            </a:lvl1pPr>
          </a:lstStyle>
          <a:p>
            <a:pPr lvl="0"/>
            <a:r>
              <a:rPr lang="en-US" noProof="0" dirty="0"/>
              <a:t>Title (Arial Bold, 34 Pt)</a:t>
            </a:r>
            <a:br>
              <a:rPr lang="en-US" noProof="0" dirty="0"/>
            </a:br>
            <a:r>
              <a:rPr lang="en-US" noProof="0" dirty="0"/>
              <a:t>Two lines possible</a:t>
            </a:r>
          </a:p>
        </p:txBody>
      </p:sp>
      <p:sp>
        <p:nvSpPr>
          <p:cNvPr id="10" name="Rectangle 7"/>
          <p:cNvSpPr>
            <a:spLocks noGrp="1" noChangeArrowheads="1"/>
          </p:cNvSpPr>
          <p:nvPr>
            <p:ph type="subTitle" idx="1" hasCustomPrompt="1"/>
          </p:nvPr>
        </p:nvSpPr>
        <p:spPr>
          <a:xfrm>
            <a:off x="431800" y="3573501"/>
            <a:ext cx="11040533" cy="1079750"/>
          </a:xfrm>
        </p:spPr>
        <p:txBody>
          <a:bodyPr/>
          <a:lstStyle>
            <a:lvl1pPr marL="0" marR="0" indent="0" algn="ctr" defTabSz="1136622" rtl="0" eaLnBrk="1" fontAlgn="base" latinLnBrk="0" hangingPunct="1">
              <a:lnSpc>
                <a:spcPct val="110000"/>
              </a:lnSpc>
              <a:spcBef>
                <a:spcPts val="2400"/>
              </a:spcBef>
              <a:spcAft>
                <a:spcPts val="600"/>
              </a:spcAft>
              <a:buClr>
                <a:srgbClr val="0000CC"/>
              </a:buClr>
              <a:buSzPct val="85000"/>
              <a:buFont typeface="Wingdings" pitchFamily="2" charset="2"/>
              <a:buNone/>
              <a:tabLst>
                <a:tab pos="228594" algn="l"/>
              </a:tabLst>
              <a:defRPr sz="2200">
                <a:solidFill>
                  <a:schemeClr val="tx1"/>
                </a:solidFill>
              </a:defRPr>
            </a:lvl1pPr>
          </a:lstStyle>
          <a:p>
            <a:pPr lvl="0"/>
            <a:r>
              <a:rPr lang="en-US" noProof="0" dirty="0"/>
              <a:t>Subtitle (Arial Bold, 22 Pt) </a:t>
            </a:r>
          </a:p>
          <a:p>
            <a:pPr lvl="0"/>
            <a:endParaRPr lang="en-US" noProof="0" dirty="0"/>
          </a:p>
        </p:txBody>
      </p:sp>
      <p:sp>
        <p:nvSpPr>
          <p:cNvPr id="7" name="Textplatzhalter 4"/>
          <p:cNvSpPr>
            <a:spLocks noGrp="1"/>
          </p:cNvSpPr>
          <p:nvPr>
            <p:ph type="body" sz="quarter" idx="12" hasCustomPrompt="1"/>
          </p:nvPr>
        </p:nvSpPr>
        <p:spPr>
          <a:xfrm>
            <a:off x="3253409" y="4796192"/>
            <a:ext cx="5400703" cy="720558"/>
          </a:xfrm>
        </p:spPr>
        <p:txBody>
          <a:bodyPr/>
          <a:lstStyle>
            <a:lvl1pPr marL="0" indent="0" algn="ctr">
              <a:lnSpc>
                <a:spcPct val="100000"/>
              </a:lnSpc>
              <a:spcBef>
                <a:spcPts val="0"/>
              </a:spcBef>
              <a:spcAft>
                <a:spcPts val="0"/>
              </a:spcAft>
              <a:defRPr sz="2000" b="1" baseline="0">
                <a:solidFill>
                  <a:schemeClr val="tx1"/>
                </a:solidFill>
              </a:defRPr>
            </a:lvl1pPr>
            <a:lvl2pPr marL="180000" indent="0">
              <a:buNone/>
              <a:defRPr/>
            </a:lvl2pPr>
            <a:lvl3pPr marL="540000" indent="0">
              <a:buNone/>
              <a:defRPr/>
            </a:lvl3pPr>
            <a:lvl4pPr marL="1246686" indent="0">
              <a:buNone/>
              <a:defRPr/>
            </a:lvl4pPr>
            <a:lvl5pPr marL="1473163" indent="0">
              <a:buNone/>
              <a:defRPr/>
            </a:lvl5pPr>
          </a:lstStyle>
          <a:p>
            <a:pPr lvl="0"/>
            <a:r>
              <a:rPr lang="de-DE" dirty="0"/>
              <a:t>Hahn-</a:t>
            </a:r>
            <a:r>
              <a:rPr lang="de-DE" dirty="0" err="1"/>
              <a:t>Schickard</a:t>
            </a:r>
            <a:r>
              <a:rPr lang="de-DE" dirty="0"/>
              <a:t> (Arial </a:t>
            </a:r>
            <a:r>
              <a:rPr lang="de-DE" dirty="0" err="1"/>
              <a:t>Bold</a:t>
            </a:r>
            <a:r>
              <a:rPr lang="de-DE" dirty="0"/>
              <a:t>, 20 Pt)</a:t>
            </a:r>
            <a:br>
              <a:rPr lang="de-DE" dirty="0"/>
            </a:br>
            <a:r>
              <a:rPr lang="de-DE" dirty="0"/>
              <a:t>Town, Germany (Arial </a:t>
            </a:r>
            <a:r>
              <a:rPr lang="de-DE" dirty="0" err="1"/>
              <a:t>Bold</a:t>
            </a:r>
            <a:r>
              <a:rPr lang="de-DE" dirty="0"/>
              <a:t>, 20 Pt)</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49575" y="260648"/>
            <a:ext cx="1947728" cy="1166400"/>
          </a:xfrm>
          <a:prstGeom prst="rect">
            <a:avLst/>
          </a:prstGeom>
        </p:spPr>
      </p:pic>
    </p:spTree>
    <p:extLst>
      <p:ext uri="{BB962C8B-B14F-4D97-AF65-F5344CB8AC3E}">
        <p14:creationId xmlns:p14="http://schemas.microsoft.com/office/powerpoint/2010/main" val="2140076281"/>
      </p:ext>
    </p:extLst>
  </p:cSld>
  <p:clrMapOvr>
    <a:masterClrMapping/>
  </p:clrMapOvr>
  <p:transition advTm="2000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3" name="Inhaltsplatzhalter 2"/>
          <p:cNvSpPr>
            <a:spLocks noGrp="1"/>
          </p:cNvSpPr>
          <p:nvPr>
            <p:ph idx="1" hasCustomPrompt="1"/>
          </p:nvPr>
        </p:nvSpPr>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4" name="Fußzeilenplatzhalter 3"/>
          <p:cNvSpPr>
            <a:spLocks noGrp="1"/>
          </p:cNvSpPr>
          <p:nvPr>
            <p:ph type="ftr" sz="quarter" idx="10"/>
          </p:nvPr>
        </p:nvSpPr>
        <p:spPr/>
        <p:txBody>
          <a:bodyPr/>
          <a:lstStyle>
            <a:lvl1pPr algn="l">
              <a:defRPr/>
            </a:lvl1pPr>
          </a:lstStyle>
          <a:p>
            <a:r>
              <a:rPr lang="en-US" dirty="0"/>
              <a:t>Marcus.Rueb@Hahn-Schickard.de - Tel.: 07721/943-180</a:t>
            </a:r>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Tree>
    <p:extLst>
      <p:ext uri="{BB962C8B-B14F-4D97-AF65-F5344CB8AC3E}">
        <p14:creationId xmlns:p14="http://schemas.microsoft.com/office/powerpoint/2010/main" val="2840023704"/>
      </p:ext>
    </p:extLst>
  </p:cSld>
  <p:clrMapOvr>
    <a:masterClrMapping/>
  </p:clrMapOvr>
  <p:transition advTm="20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4" name="Fußzeilenplatzhalter 3"/>
          <p:cNvSpPr>
            <a:spLocks noGrp="1"/>
          </p:cNvSpPr>
          <p:nvPr>
            <p:ph type="ftr" sz="quarter" idx="10"/>
          </p:nvPr>
        </p:nvSpPr>
        <p:spPr/>
        <p:txBody>
          <a:bodyPr/>
          <a:lstStyle>
            <a:lvl1pPr algn="l">
              <a:defRPr/>
            </a:lvl1pPr>
          </a:lstStyle>
          <a:p>
            <a:r>
              <a:rPr lang="en-US" dirty="0"/>
              <a:t>Marcus.Rueb@Hahn-Schickard.de - Tel.: 07721/943-180</a:t>
            </a:r>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
        <p:nvSpPr>
          <p:cNvPr id="6" name="Inhaltsplatzhalter 2"/>
          <p:cNvSpPr>
            <a:spLocks noGrp="1"/>
          </p:cNvSpPr>
          <p:nvPr>
            <p:ph idx="1" hasCustomPrompt="1"/>
          </p:nvPr>
        </p:nvSpPr>
        <p:spPr>
          <a:xfrm>
            <a:off x="55035" y="1341444"/>
            <a:ext cx="7553329"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1189633517"/>
      </p:ext>
    </p:extLst>
  </p:cSld>
  <p:clrMapOvr>
    <a:masterClrMapping/>
  </p:clrMapOvr>
  <p:transition advTm="2000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5" name="Fußzeilenplatzhalter 4"/>
          <p:cNvSpPr>
            <a:spLocks noGrp="1"/>
          </p:cNvSpPr>
          <p:nvPr>
            <p:ph type="ftr" sz="quarter" idx="10"/>
          </p:nvPr>
        </p:nvSpPr>
        <p:spPr/>
        <p:txBody>
          <a:bodyPr/>
          <a:lstStyle>
            <a:lvl1pPr algn="l">
              <a:defRPr/>
            </a:lvl1pPr>
          </a:lstStyle>
          <a:p>
            <a:r>
              <a:rPr lang="en-US" dirty="0"/>
              <a:t>Marcus.Rueb@Hahn-Schickard.de - Tel.: 07721/943-180</a:t>
            </a:r>
          </a:p>
        </p:txBody>
      </p:sp>
      <p:sp>
        <p:nvSpPr>
          <p:cNvPr id="6" name="Foliennummernplatzhalter 5"/>
          <p:cNvSpPr>
            <a:spLocks noGrp="1"/>
          </p:cNvSpPr>
          <p:nvPr>
            <p:ph type="sldNum" sz="quarter" idx="11"/>
          </p:nvPr>
        </p:nvSpPr>
        <p:spPr/>
        <p:txBody>
          <a:bodyPr/>
          <a:lstStyle/>
          <a:p>
            <a:fld id="{0625EBFC-0345-4FA4-A801-51797D94B198}" type="slidenum">
              <a:rPr lang="de-DE" smtClean="0"/>
              <a:t>‹Nr.›</a:t>
            </a:fld>
            <a:endParaRPr lang="de-DE"/>
          </a:p>
        </p:txBody>
      </p:sp>
      <p:sp>
        <p:nvSpPr>
          <p:cNvPr id="10" name="Inhaltsplatzhalter 2"/>
          <p:cNvSpPr>
            <a:spLocks noGrp="1"/>
          </p:cNvSpPr>
          <p:nvPr>
            <p:ph idx="1" hasCustomPrompt="1"/>
          </p:nvPr>
        </p:nvSpPr>
        <p:spPr>
          <a:xfrm>
            <a:off x="55035" y="1341444"/>
            <a:ext cx="5608860"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
        <p:nvSpPr>
          <p:cNvPr id="11" name="Inhaltsplatzhalter 2"/>
          <p:cNvSpPr>
            <a:spLocks noGrp="1"/>
          </p:cNvSpPr>
          <p:nvPr>
            <p:ph idx="12" hasCustomPrompt="1"/>
          </p:nvPr>
        </p:nvSpPr>
        <p:spPr>
          <a:xfrm>
            <a:off x="5879948" y="1341256"/>
            <a:ext cx="5536174"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3465767657"/>
      </p:ext>
    </p:extLst>
  </p:cSld>
  <p:clrMapOvr>
    <a:masterClrMapping/>
  </p:clrMapOvr>
  <p:transition advTm="2000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4" name="Fußzeilenplatzhalter 3"/>
          <p:cNvSpPr>
            <a:spLocks noGrp="1"/>
          </p:cNvSpPr>
          <p:nvPr>
            <p:ph type="ftr" sz="quarter" idx="10"/>
          </p:nvPr>
        </p:nvSpPr>
        <p:spPr/>
        <p:txBody>
          <a:bodyPr/>
          <a:lstStyle>
            <a:lvl1pPr algn="l">
              <a:defRPr/>
            </a:lvl1pPr>
          </a:lstStyle>
          <a:p>
            <a:r>
              <a:rPr lang="en-US" dirty="0"/>
              <a:t>Marcus.Rueb@Hahn-Schickard.de - Tel.: 07721/943-180</a:t>
            </a:r>
          </a:p>
        </p:txBody>
      </p:sp>
      <p:sp>
        <p:nvSpPr>
          <p:cNvPr id="5" name="Foliennummernplatzhalter 4"/>
          <p:cNvSpPr>
            <a:spLocks noGrp="1"/>
          </p:cNvSpPr>
          <p:nvPr>
            <p:ph type="sldNum" sz="quarter" idx="11"/>
          </p:nvPr>
        </p:nvSpPr>
        <p:spPr/>
        <p:txBody>
          <a:bodyPr/>
          <a:lstStyle/>
          <a:p>
            <a:fld id="{0625EBFC-0345-4FA4-A801-51797D94B198}" type="slidenum">
              <a:rPr lang="de-DE" smtClean="0"/>
              <a:t>‹Nr.›</a:t>
            </a:fld>
            <a:endParaRPr lang="de-DE" dirty="0"/>
          </a:p>
        </p:txBody>
      </p:sp>
      <p:sp>
        <p:nvSpPr>
          <p:cNvPr id="7" name="Inhaltsplatzhalter 2"/>
          <p:cNvSpPr>
            <a:spLocks noGrp="1"/>
          </p:cNvSpPr>
          <p:nvPr>
            <p:ph idx="1" hasCustomPrompt="1"/>
          </p:nvPr>
        </p:nvSpPr>
        <p:spPr>
          <a:xfrm>
            <a:off x="55035" y="1341444"/>
            <a:ext cx="5608860" cy="4967287"/>
          </a:xfrm>
        </p:spPr>
        <p:txBody>
          <a:bodyPr/>
          <a:lstStyle>
            <a:lvl1pPr marL="180000" indent="-180000">
              <a:spcBef>
                <a:spcPts val="3200"/>
              </a:spcBef>
              <a:spcAft>
                <a:spcPts val="200"/>
              </a:spcAft>
              <a:defRPr lang="en-US" sz="2200" b="1" baseline="0" noProof="0" dirty="0" smtClean="0">
                <a:solidFill>
                  <a:schemeClr val="tx1"/>
                </a:solidFill>
                <a:latin typeface="+mn-lt"/>
                <a:ea typeface="+mn-ea"/>
                <a:cs typeface="+mn-cs"/>
              </a:defRPr>
            </a:lvl1pPr>
            <a:lvl2pPr marL="540000" indent="-360000">
              <a:spcBef>
                <a:spcPts val="800"/>
              </a:spcBef>
              <a:defRPr lang="en-US" sz="2000" baseline="0" noProof="0" dirty="0" smtClean="0">
                <a:solidFill>
                  <a:schemeClr val="tx1"/>
                </a:solidFill>
                <a:latin typeface="+mn-lt"/>
              </a:defRPr>
            </a:lvl2pPr>
            <a:lvl3pPr marL="792000" indent="-252000">
              <a:spcBef>
                <a:spcPts val="200"/>
              </a:spcBef>
              <a:defRPr lang="en-US" sz="1800" noProof="0" dirty="0" smtClean="0">
                <a:solidFill>
                  <a:schemeClr val="tx1"/>
                </a:solidFill>
                <a:latin typeface="+mn-lt"/>
              </a:defRPr>
            </a:lvl3p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a:p>
            <a:pPr marL="180000" lvl="0" indent="-180000" algn="l" defTabSz="1136622" rtl="0" eaLnBrk="1" fontAlgn="base" hangingPunct="1">
              <a:spcBef>
                <a:spcPts val="3600"/>
              </a:spcBef>
              <a:spcAft>
                <a:spcPts val="200"/>
              </a:spcAft>
              <a:buClr>
                <a:srgbClr val="0000CC"/>
              </a:buClr>
              <a:buSzPct val="85000"/>
              <a:buFont typeface="Wingdings" pitchFamily="2" charset="2"/>
              <a:buBlip>
                <a:blip r:embed="rId2"/>
              </a:buBlip>
              <a:tabLst>
                <a:tab pos="180975" algn="l"/>
              </a:tabLst>
            </a:pPr>
            <a:endParaRPr lang="en-US" noProof="0" dirty="0"/>
          </a:p>
        </p:txBody>
      </p:sp>
    </p:spTree>
    <p:extLst>
      <p:ext uri="{BB962C8B-B14F-4D97-AF65-F5344CB8AC3E}">
        <p14:creationId xmlns:p14="http://schemas.microsoft.com/office/powerpoint/2010/main" val="3200032574"/>
      </p:ext>
    </p:extLst>
  </p:cSld>
  <p:clrMapOvr>
    <a:masterClrMapping/>
  </p:clrMapOvr>
  <p:transition advTm="20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Title/Headline, two lines possible (Arial Bold, 28 Pt)</a:t>
            </a:r>
          </a:p>
        </p:txBody>
      </p:sp>
      <p:sp>
        <p:nvSpPr>
          <p:cNvPr id="3" name="Fußzeilenplatzhalter 2"/>
          <p:cNvSpPr>
            <a:spLocks noGrp="1"/>
          </p:cNvSpPr>
          <p:nvPr>
            <p:ph type="ftr" sz="quarter" idx="10"/>
          </p:nvPr>
        </p:nvSpPr>
        <p:spPr>
          <a:xfrm>
            <a:off x="262594" y="6331150"/>
            <a:ext cx="8090296" cy="365125"/>
          </a:xfrm>
        </p:spPr>
        <p:txBody>
          <a:bodyPr/>
          <a:lstStyle>
            <a:lvl1pPr algn="l">
              <a:defRPr/>
            </a:lvl1pPr>
          </a:lstStyle>
          <a:p>
            <a:r>
              <a:rPr lang="en-US" dirty="0"/>
              <a:t>Marcus.Rueb@Hahn-Schickard.de - Tel.: 07721/943-180</a:t>
            </a:r>
          </a:p>
        </p:txBody>
      </p:sp>
      <p:sp>
        <p:nvSpPr>
          <p:cNvPr id="4" name="Foliennummernplatzhalter 3"/>
          <p:cNvSpPr>
            <a:spLocks noGrp="1"/>
          </p:cNvSpPr>
          <p:nvPr>
            <p:ph type="sldNum" sz="quarter" idx="11"/>
          </p:nvPr>
        </p:nvSpPr>
        <p:spPr>
          <a:xfrm>
            <a:off x="8455060" y="6337723"/>
            <a:ext cx="711810" cy="365125"/>
          </a:xfrm>
        </p:spPr>
        <p:txBody>
          <a:bodyPr/>
          <a:lstStyle/>
          <a:p>
            <a:fld id="{0625EBFC-0345-4FA4-A801-51797D94B198}" type="slidenum">
              <a:rPr lang="de-DE" smtClean="0"/>
              <a:t>‹Nr.›</a:t>
            </a:fld>
            <a:endParaRPr lang="de-DE"/>
          </a:p>
        </p:txBody>
      </p:sp>
    </p:spTree>
    <p:extLst>
      <p:ext uri="{BB962C8B-B14F-4D97-AF65-F5344CB8AC3E}">
        <p14:creationId xmlns:p14="http://schemas.microsoft.com/office/powerpoint/2010/main" val="25621003"/>
      </p:ext>
    </p:extLst>
  </p:cSld>
  <p:clrMapOvr>
    <a:masterClrMapping/>
  </p:clrMapOvr>
  <p:transition advTm="2000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a:xfrm>
            <a:off x="262594" y="6334599"/>
            <a:ext cx="8090296" cy="365125"/>
          </a:xfrm>
        </p:spPr>
        <p:txBody>
          <a:bodyPr/>
          <a:lstStyle>
            <a:lvl1pPr algn="l">
              <a:defRPr/>
            </a:lvl1pPr>
          </a:lstStyle>
          <a:p>
            <a:r>
              <a:rPr lang="en-US" dirty="0"/>
              <a:t>Marcus.Rueb@Hahn-Schickard.de - Tel.: 07721/943-180</a:t>
            </a:r>
          </a:p>
        </p:txBody>
      </p:sp>
      <p:sp>
        <p:nvSpPr>
          <p:cNvPr id="3" name="Foliennummernplatzhalter 2"/>
          <p:cNvSpPr>
            <a:spLocks noGrp="1"/>
          </p:cNvSpPr>
          <p:nvPr>
            <p:ph type="sldNum" sz="quarter" idx="11"/>
          </p:nvPr>
        </p:nvSpPr>
        <p:spPr>
          <a:xfrm>
            <a:off x="8455055" y="6332548"/>
            <a:ext cx="712894" cy="365125"/>
          </a:xfrm>
        </p:spPr>
        <p:txBody>
          <a:bodyPr/>
          <a:lstStyle/>
          <a:p>
            <a:fld id="{0625EBFC-0345-4FA4-A801-51797D94B198}" type="slidenum">
              <a:rPr lang="de-DE" smtClean="0"/>
              <a:t>‹Nr.›</a:t>
            </a:fld>
            <a:endParaRPr lang="de-DE"/>
          </a:p>
        </p:txBody>
      </p:sp>
    </p:spTree>
    <p:extLst>
      <p:ext uri="{BB962C8B-B14F-4D97-AF65-F5344CB8AC3E}">
        <p14:creationId xmlns:p14="http://schemas.microsoft.com/office/powerpoint/2010/main" val="224989472"/>
      </p:ext>
    </p:extLst>
  </p:cSld>
  <p:clrMapOvr>
    <a:masterClrMapping/>
  </p:clrMapOvr>
  <p:transition advTm="2000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080774" name="Rectangle 6"/>
          <p:cNvSpPr>
            <a:spLocks noGrp="1" noChangeArrowheads="1"/>
          </p:cNvSpPr>
          <p:nvPr>
            <p:ph type="ctrTitle" hasCustomPrompt="1"/>
          </p:nvPr>
        </p:nvSpPr>
        <p:spPr>
          <a:xfrm>
            <a:off x="431800" y="1908214"/>
            <a:ext cx="11040533" cy="1516063"/>
          </a:xfrm>
        </p:spPr>
        <p:txBody>
          <a:bodyPr/>
          <a:lstStyle>
            <a:lvl1pPr algn="ctr">
              <a:defRPr sz="3400"/>
            </a:lvl1pPr>
          </a:lstStyle>
          <a:p>
            <a:pPr lvl="0"/>
            <a:r>
              <a:rPr lang="en-US" noProof="0" dirty="0"/>
              <a:t>Title (Arial Bold, 34 Pt)</a:t>
            </a:r>
            <a:br>
              <a:rPr lang="en-US" noProof="0" dirty="0"/>
            </a:br>
            <a:r>
              <a:rPr lang="en-US" noProof="0" dirty="0"/>
              <a:t>Two lines possible</a:t>
            </a:r>
          </a:p>
        </p:txBody>
      </p:sp>
      <p:sp>
        <p:nvSpPr>
          <p:cNvPr id="10" name="Rectangle 7"/>
          <p:cNvSpPr>
            <a:spLocks noGrp="1" noChangeArrowheads="1"/>
          </p:cNvSpPr>
          <p:nvPr>
            <p:ph type="subTitle" idx="1" hasCustomPrompt="1"/>
          </p:nvPr>
        </p:nvSpPr>
        <p:spPr>
          <a:xfrm>
            <a:off x="431800" y="3573501"/>
            <a:ext cx="11040533" cy="1079750"/>
          </a:xfrm>
        </p:spPr>
        <p:txBody>
          <a:bodyPr/>
          <a:lstStyle>
            <a:lvl1pPr marL="0" marR="0" indent="0" algn="ctr" defTabSz="1136622" rtl="0" eaLnBrk="1" fontAlgn="base" latinLnBrk="0" hangingPunct="1">
              <a:lnSpc>
                <a:spcPct val="110000"/>
              </a:lnSpc>
              <a:spcBef>
                <a:spcPts val="2400"/>
              </a:spcBef>
              <a:spcAft>
                <a:spcPts val="600"/>
              </a:spcAft>
              <a:buClr>
                <a:srgbClr val="0000CC"/>
              </a:buClr>
              <a:buSzPct val="85000"/>
              <a:buFont typeface="Wingdings" pitchFamily="2" charset="2"/>
              <a:buNone/>
              <a:tabLst>
                <a:tab pos="228594" algn="l"/>
              </a:tabLst>
              <a:defRPr sz="2200">
                <a:solidFill>
                  <a:schemeClr val="tx1"/>
                </a:solidFill>
              </a:defRPr>
            </a:lvl1pPr>
          </a:lstStyle>
          <a:p>
            <a:pPr lvl="0"/>
            <a:r>
              <a:rPr lang="en-US" noProof="0" dirty="0"/>
              <a:t>Subtitle (Arial Bold, 22 Pt) </a:t>
            </a:r>
          </a:p>
          <a:p>
            <a:pPr lvl="0"/>
            <a:endParaRPr lang="en-US" noProof="0" dirty="0"/>
          </a:p>
        </p:txBody>
      </p:sp>
      <p:sp>
        <p:nvSpPr>
          <p:cNvPr id="7" name="Textplatzhalter 4"/>
          <p:cNvSpPr>
            <a:spLocks noGrp="1"/>
          </p:cNvSpPr>
          <p:nvPr>
            <p:ph type="body" sz="quarter" idx="12" hasCustomPrompt="1"/>
          </p:nvPr>
        </p:nvSpPr>
        <p:spPr>
          <a:xfrm>
            <a:off x="3253409" y="4796192"/>
            <a:ext cx="5400703" cy="720558"/>
          </a:xfrm>
        </p:spPr>
        <p:txBody>
          <a:bodyPr/>
          <a:lstStyle>
            <a:lvl1pPr marL="0" indent="0" algn="ctr">
              <a:lnSpc>
                <a:spcPct val="100000"/>
              </a:lnSpc>
              <a:spcBef>
                <a:spcPts val="0"/>
              </a:spcBef>
              <a:spcAft>
                <a:spcPts val="0"/>
              </a:spcAft>
              <a:defRPr sz="2000" b="1" baseline="0">
                <a:solidFill>
                  <a:schemeClr val="tx1"/>
                </a:solidFill>
              </a:defRPr>
            </a:lvl1pPr>
            <a:lvl2pPr marL="180000" indent="0">
              <a:buNone/>
              <a:defRPr/>
            </a:lvl2pPr>
            <a:lvl3pPr marL="540000" indent="0">
              <a:buNone/>
              <a:defRPr/>
            </a:lvl3pPr>
            <a:lvl4pPr marL="1246686" indent="0">
              <a:buNone/>
              <a:defRPr/>
            </a:lvl4pPr>
            <a:lvl5pPr marL="1473163" indent="0">
              <a:buNone/>
              <a:defRPr/>
            </a:lvl5pPr>
          </a:lstStyle>
          <a:p>
            <a:pPr lvl="0"/>
            <a:r>
              <a:rPr lang="de-DE" dirty="0"/>
              <a:t>Hahn-</a:t>
            </a:r>
            <a:r>
              <a:rPr lang="de-DE" dirty="0" err="1"/>
              <a:t>Schickard</a:t>
            </a:r>
            <a:r>
              <a:rPr lang="de-DE" dirty="0"/>
              <a:t> (Arial </a:t>
            </a:r>
            <a:r>
              <a:rPr lang="de-DE" dirty="0" err="1"/>
              <a:t>Bold</a:t>
            </a:r>
            <a:r>
              <a:rPr lang="de-DE" dirty="0"/>
              <a:t>, 20 Pt)</a:t>
            </a:r>
            <a:br>
              <a:rPr lang="de-DE" dirty="0"/>
            </a:br>
            <a:r>
              <a:rPr lang="de-DE" dirty="0"/>
              <a:t>Town, Germany (Arial </a:t>
            </a:r>
            <a:r>
              <a:rPr lang="de-DE" dirty="0" err="1"/>
              <a:t>Bold</a:t>
            </a:r>
            <a:r>
              <a:rPr lang="de-DE" dirty="0"/>
              <a:t>, 20 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4199" y="260648"/>
            <a:ext cx="1943104" cy="1594800"/>
          </a:xfrm>
          <a:prstGeom prst="rect">
            <a:avLst/>
          </a:prstGeom>
        </p:spPr>
      </p:pic>
    </p:spTree>
    <p:extLst>
      <p:ext uri="{BB962C8B-B14F-4D97-AF65-F5344CB8AC3E}">
        <p14:creationId xmlns:p14="http://schemas.microsoft.com/office/powerpoint/2010/main" val="3657627750"/>
      </p:ext>
    </p:extLst>
  </p:cSld>
  <p:clrMapOvr>
    <a:masterClrMapping/>
  </p:clrMapOvr>
  <p:transition advTm="20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7.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6.jp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5.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247903" y="57151"/>
            <a:ext cx="9647767"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349" tIns="0" rIns="126349" bIns="0" numCol="1" anchor="ctr" anchorCtr="0" compatLnSpc="1">
            <a:prstTxWarp prst="textNoShape">
              <a:avLst/>
            </a:prstTxWarp>
          </a:bodyPr>
          <a:lstStyle/>
          <a:p>
            <a:pPr lvl="0"/>
            <a:r>
              <a:rPr lang="en-US" noProof="0" dirty="0"/>
              <a:t>Title/Headline, two lines possible (Arial Bold, 28 Pt)</a:t>
            </a:r>
          </a:p>
        </p:txBody>
      </p:sp>
      <p:sp>
        <p:nvSpPr>
          <p:cNvPr id="1027" name="Rectangle 37"/>
          <p:cNvSpPr>
            <a:spLocks noGrp="1" noChangeArrowheads="1"/>
          </p:cNvSpPr>
          <p:nvPr>
            <p:ph type="body" idx="1"/>
          </p:nvPr>
        </p:nvSpPr>
        <p:spPr bwMode="auto">
          <a:xfrm>
            <a:off x="55035" y="1341443"/>
            <a:ext cx="114173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986" tIns="56728" rIns="127986" bIns="56728" numCol="1" anchor="t" anchorCtr="0" compatLnSpc="1">
            <a:prstTxWarp prst="textNoShape">
              <a:avLst/>
            </a:prstTxWarp>
          </a:body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p:txBody>
      </p:sp>
      <p:sp>
        <p:nvSpPr>
          <p:cNvPr id="1030" name="Line 125"/>
          <p:cNvSpPr>
            <a:spLocks noChangeShapeType="1"/>
          </p:cNvSpPr>
          <p:nvPr/>
        </p:nvSpPr>
        <p:spPr bwMode="auto">
          <a:xfrm>
            <a:off x="-7299" y="1196975"/>
            <a:ext cx="12199300" cy="0"/>
          </a:xfrm>
          <a:prstGeom prst="line">
            <a:avLst/>
          </a:prstGeom>
          <a:noFill/>
          <a:ln w="28575">
            <a:solidFill>
              <a:srgbClr val="C0C0C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lstStyle/>
          <a:p>
            <a:endParaRPr lang="de-DE" sz="1800"/>
          </a:p>
        </p:txBody>
      </p:sp>
      <p:sp>
        <p:nvSpPr>
          <p:cNvPr id="5" name="Fußzeilenplatzhalter 4"/>
          <p:cNvSpPr>
            <a:spLocks noGrp="1"/>
          </p:cNvSpPr>
          <p:nvPr>
            <p:ph type="ftr" sz="quarter" idx="3"/>
          </p:nvPr>
        </p:nvSpPr>
        <p:spPr>
          <a:xfrm>
            <a:off x="262594" y="6331150"/>
            <a:ext cx="8090296" cy="365125"/>
          </a:xfrm>
          <a:prstGeom prst="rect">
            <a:avLst/>
          </a:prstGeom>
        </p:spPr>
        <p:txBody>
          <a:bodyPr vert="horz" lIns="121917" tIns="60958" rIns="121917" bIns="60958" rtlCol="0" anchor="ctr"/>
          <a:lstStyle>
            <a:lvl1pPr algn="l">
              <a:defRPr sz="1200">
                <a:solidFill>
                  <a:schemeClr val="tx1"/>
                </a:solidFill>
              </a:defRPr>
            </a:lvl1pPr>
          </a:lstStyle>
          <a:p>
            <a:r>
              <a:rPr lang="en-US" dirty="0"/>
              <a:t>Marcus.Rueb@Hahn-Schickard.de - Tel.: 07721/943-180</a:t>
            </a:r>
          </a:p>
        </p:txBody>
      </p:sp>
      <p:sp>
        <p:nvSpPr>
          <p:cNvPr id="6" name="Foliennummernplatzhalter 5"/>
          <p:cNvSpPr>
            <a:spLocks noGrp="1"/>
          </p:cNvSpPr>
          <p:nvPr>
            <p:ph type="sldNum" sz="quarter" idx="4"/>
          </p:nvPr>
        </p:nvSpPr>
        <p:spPr>
          <a:xfrm>
            <a:off x="8455058" y="6337722"/>
            <a:ext cx="711810" cy="365125"/>
          </a:xfrm>
          <a:prstGeom prst="rect">
            <a:avLst/>
          </a:prstGeom>
        </p:spPr>
        <p:txBody>
          <a:bodyPr vert="horz" lIns="121917" tIns="60958" rIns="121917" bIns="60958" rtlCol="0" anchor="ctr"/>
          <a:lstStyle>
            <a:lvl1pPr algn="r">
              <a:defRPr sz="1200" b="0">
                <a:solidFill>
                  <a:schemeClr val="tx1"/>
                </a:solidFill>
              </a:defRPr>
            </a:lvl1pPr>
          </a:lstStyle>
          <a:p>
            <a:fld id="{0625EBFC-0345-4FA4-A801-51797D94B198}" type="slidenum">
              <a:rPr lang="de-DE" smtClean="0"/>
              <a:pPr/>
              <a:t>‹Nr.›</a:t>
            </a:fld>
            <a:endParaRPr lang="de-DE" dirty="0"/>
          </a:p>
        </p:txBody>
      </p:sp>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174769" y="188640"/>
            <a:ext cx="1322535" cy="792000"/>
          </a:xfrm>
          <a:prstGeom prst="rect">
            <a:avLst/>
          </a:prstGeom>
        </p:spPr>
      </p:pic>
    </p:spTree>
    <p:extLst>
      <p:ext uri="{BB962C8B-B14F-4D97-AF65-F5344CB8AC3E}">
        <p14:creationId xmlns:p14="http://schemas.microsoft.com/office/powerpoint/2010/main" val="369346449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Lst>
  <p:transition advTm="20000"/>
  <p:hf hdr="0" dt="0"/>
  <p:txStyles>
    <p:titleStyle>
      <a:lvl1pPr algn="l" defTabSz="1068891" rtl="0" eaLnBrk="1" fontAlgn="base" hangingPunct="1">
        <a:lnSpc>
          <a:spcPct val="100000"/>
        </a:lnSpc>
        <a:spcBef>
          <a:spcPct val="0"/>
        </a:spcBef>
        <a:spcAft>
          <a:spcPct val="0"/>
        </a:spcAft>
        <a:defRPr sz="2800" b="1">
          <a:solidFill>
            <a:schemeClr val="tx1"/>
          </a:solidFill>
          <a:latin typeface="+mj-lt"/>
          <a:ea typeface="+mj-ea"/>
          <a:cs typeface="+mj-cs"/>
        </a:defRPr>
      </a:lvl1pPr>
      <a:lvl2pPr algn="l" defTabSz="1068891" rtl="0" eaLnBrk="1" fontAlgn="base" hangingPunct="1">
        <a:lnSpc>
          <a:spcPct val="90000"/>
        </a:lnSpc>
        <a:spcBef>
          <a:spcPct val="0"/>
        </a:spcBef>
        <a:spcAft>
          <a:spcPct val="0"/>
        </a:spcAft>
        <a:defRPr sz="3700" b="1">
          <a:solidFill>
            <a:schemeClr val="tx1"/>
          </a:solidFill>
          <a:latin typeface="Arial" charset="0"/>
        </a:defRPr>
      </a:lvl2pPr>
      <a:lvl3pPr algn="l" defTabSz="1068891" rtl="0" eaLnBrk="1" fontAlgn="base" hangingPunct="1">
        <a:lnSpc>
          <a:spcPct val="90000"/>
        </a:lnSpc>
        <a:spcBef>
          <a:spcPct val="0"/>
        </a:spcBef>
        <a:spcAft>
          <a:spcPct val="0"/>
        </a:spcAft>
        <a:defRPr sz="3700" b="1">
          <a:solidFill>
            <a:schemeClr val="tx1"/>
          </a:solidFill>
          <a:latin typeface="Arial" charset="0"/>
        </a:defRPr>
      </a:lvl3pPr>
      <a:lvl4pPr algn="l" defTabSz="1068891" rtl="0" eaLnBrk="1" fontAlgn="base" hangingPunct="1">
        <a:lnSpc>
          <a:spcPct val="90000"/>
        </a:lnSpc>
        <a:spcBef>
          <a:spcPct val="0"/>
        </a:spcBef>
        <a:spcAft>
          <a:spcPct val="0"/>
        </a:spcAft>
        <a:defRPr sz="3700" b="1">
          <a:solidFill>
            <a:schemeClr val="tx1"/>
          </a:solidFill>
          <a:latin typeface="Arial" charset="0"/>
        </a:defRPr>
      </a:lvl4pPr>
      <a:lvl5pPr algn="l" defTabSz="1068891" rtl="0" eaLnBrk="1" fontAlgn="base" hangingPunct="1">
        <a:lnSpc>
          <a:spcPct val="90000"/>
        </a:lnSpc>
        <a:spcBef>
          <a:spcPct val="0"/>
        </a:spcBef>
        <a:spcAft>
          <a:spcPct val="0"/>
        </a:spcAft>
        <a:defRPr sz="3700" b="1">
          <a:solidFill>
            <a:schemeClr val="tx1"/>
          </a:solidFill>
          <a:latin typeface="Arial" charset="0"/>
        </a:defRPr>
      </a:lvl5pPr>
      <a:lvl6pPr marL="609585" algn="l" defTabSz="1068891" rtl="0" eaLnBrk="1" fontAlgn="base" hangingPunct="1">
        <a:lnSpc>
          <a:spcPct val="90000"/>
        </a:lnSpc>
        <a:spcBef>
          <a:spcPct val="0"/>
        </a:spcBef>
        <a:spcAft>
          <a:spcPct val="0"/>
        </a:spcAft>
        <a:defRPr sz="3700" b="1">
          <a:solidFill>
            <a:schemeClr val="tx1"/>
          </a:solidFill>
          <a:latin typeface="Arial" charset="0"/>
        </a:defRPr>
      </a:lvl6pPr>
      <a:lvl7pPr marL="1219170" algn="l" defTabSz="1068891" rtl="0" eaLnBrk="1" fontAlgn="base" hangingPunct="1">
        <a:lnSpc>
          <a:spcPct val="90000"/>
        </a:lnSpc>
        <a:spcBef>
          <a:spcPct val="0"/>
        </a:spcBef>
        <a:spcAft>
          <a:spcPct val="0"/>
        </a:spcAft>
        <a:defRPr sz="3700" b="1">
          <a:solidFill>
            <a:schemeClr val="tx1"/>
          </a:solidFill>
          <a:latin typeface="Arial" charset="0"/>
        </a:defRPr>
      </a:lvl7pPr>
      <a:lvl8pPr marL="1828754" algn="l" defTabSz="1068891" rtl="0" eaLnBrk="1" fontAlgn="base" hangingPunct="1">
        <a:lnSpc>
          <a:spcPct val="90000"/>
        </a:lnSpc>
        <a:spcBef>
          <a:spcPct val="0"/>
        </a:spcBef>
        <a:spcAft>
          <a:spcPct val="0"/>
        </a:spcAft>
        <a:defRPr sz="3700" b="1">
          <a:solidFill>
            <a:schemeClr val="tx1"/>
          </a:solidFill>
          <a:latin typeface="Arial" charset="0"/>
        </a:defRPr>
      </a:lvl8pPr>
      <a:lvl9pPr marL="2438339" algn="l" defTabSz="1068891" rtl="0" eaLnBrk="1" fontAlgn="base" hangingPunct="1">
        <a:lnSpc>
          <a:spcPct val="90000"/>
        </a:lnSpc>
        <a:spcBef>
          <a:spcPct val="0"/>
        </a:spcBef>
        <a:spcAft>
          <a:spcPct val="0"/>
        </a:spcAft>
        <a:defRPr sz="3700" b="1">
          <a:solidFill>
            <a:schemeClr val="tx1"/>
          </a:solidFill>
          <a:latin typeface="Arial" charset="0"/>
        </a:defRPr>
      </a:lvl9pPr>
    </p:titleStyle>
    <p:bodyStyle>
      <a:lvl1pPr marL="180000" indent="-180000" algn="l" defTabSz="1136622" rtl="0" eaLnBrk="1" fontAlgn="base" hangingPunct="1">
        <a:spcBef>
          <a:spcPts val="3200"/>
        </a:spcBef>
        <a:spcAft>
          <a:spcPts val="200"/>
        </a:spcAft>
        <a:buClr>
          <a:srgbClr val="0000CC"/>
        </a:buClr>
        <a:buSzPct val="85000"/>
        <a:buFont typeface="Wingdings" pitchFamily="2" charset="2"/>
        <a:buBlip>
          <a:blip r:embed="rId11"/>
        </a:buBlip>
        <a:tabLst>
          <a:tab pos="180975" algn="l"/>
        </a:tabLst>
        <a:defRPr sz="2200" b="1" baseline="0">
          <a:solidFill>
            <a:schemeClr val="tx1"/>
          </a:solidFill>
          <a:latin typeface="+mn-lt"/>
          <a:ea typeface="+mn-ea"/>
          <a:cs typeface="+mn-cs"/>
        </a:defRPr>
      </a:lvl1pPr>
      <a:lvl2pPr marL="540000" indent="-360000" algn="l" defTabSz="1136622" rtl="0" eaLnBrk="1" fontAlgn="base" hangingPunct="1">
        <a:spcBef>
          <a:spcPts val="800"/>
        </a:spcBef>
        <a:spcAft>
          <a:spcPct val="0"/>
        </a:spcAft>
        <a:buClrTx/>
        <a:buSzPct val="120000"/>
        <a:buFont typeface="Wingdings" pitchFamily="2" charset="2"/>
        <a:buChar char="§"/>
        <a:tabLst>
          <a:tab pos="228594" algn="l"/>
        </a:tabLst>
        <a:defRPr lang="en-US" sz="2000" baseline="0" noProof="0" dirty="0" smtClean="0">
          <a:solidFill>
            <a:schemeClr val="tx1"/>
          </a:solidFill>
          <a:latin typeface="+mn-lt"/>
        </a:defRPr>
      </a:lvl2pPr>
      <a:lvl3pPr marL="792000" indent="-252000" algn="l" defTabSz="1136622" rtl="0" eaLnBrk="1" fontAlgn="base" hangingPunct="1">
        <a:spcBef>
          <a:spcPts val="200"/>
        </a:spcBef>
        <a:spcAft>
          <a:spcPct val="0"/>
        </a:spcAft>
        <a:buClrTx/>
        <a:buSzPct val="90000"/>
        <a:buFont typeface="Wingdings" pitchFamily="2" charset="2"/>
        <a:buChar char="Ø"/>
        <a:tabLst>
          <a:tab pos="228594" algn="l"/>
        </a:tabLst>
        <a:defRPr lang="en-US" sz="1800" noProof="0" dirty="0" smtClean="0">
          <a:solidFill>
            <a:schemeClr val="tx1"/>
          </a:solidFill>
          <a:latin typeface="+mn-lt"/>
        </a:defRPr>
      </a:lvl3pPr>
      <a:lvl4pPr marL="1246686" indent="0" algn="l" defTabSz="1136622" rtl="0" eaLnBrk="1" fontAlgn="base" hangingPunct="1">
        <a:spcBef>
          <a:spcPct val="20000"/>
        </a:spcBef>
        <a:spcAft>
          <a:spcPct val="0"/>
        </a:spcAft>
        <a:buClr>
          <a:srgbClr val="000066"/>
        </a:buClr>
        <a:buSzPct val="25000"/>
        <a:buNone/>
        <a:tabLst>
          <a:tab pos="228594" algn="l"/>
        </a:tabLst>
        <a:defRPr sz="1800" baseline="0">
          <a:solidFill>
            <a:schemeClr val="tx1"/>
          </a:solidFill>
          <a:latin typeface="+mn-lt"/>
        </a:defRPr>
      </a:lvl4pPr>
      <a:lvl5pPr marL="1473163" indent="965176"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5pPr>
      <a:lvl6pPr marL="2082748"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6pPr>
      <a:lvl7pPr marL="2692333"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7pPr>
      <a:lvl8pPr marL="3301917"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8pPr>
      <a:lvl9pPr marL="3911502" algn="l" defTabSz="1136622" rtl="0" eaLnBrk="1" fontAlgn="base" hangingPunct="1">
        <a:spcBef>
          <a:spcPct val="20000"/>
        </a:spcBef>
        <a:spcAft>
          <a:spcPct val="0"/>
        </a:spcAft>
        <a:buSzPct val="25000"/>
        <a:buBlip>
          <a:blip r:embed="rId11"/>
        </a:buBlip>
        <a:tabLst>
          <a:tab pos="228594" algn="l"/>
        </a:tabLst>
        <a:defRPr sz="2300">
          <a:solidFill>
            <a:schemeClr val="tx1"/>
          </a:solidFill>
          <a:latin typeface="+mn-lt"/>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247901" y="57151"/>
            <a:ext cx="9647767"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349" tIns="0" rIns="126349" bIns="0" numCol="1" anchor="ctr" anchorCtr="0" compatLnSpc="1">
            <a:prstTxWarp prst="textNoShape">
              <a:avLst/>
            </a:prstTxWarp>
          </a:bodyPr>
          <a:lstStyle/>
          <a:p>
            <a:pPr lvl="0"/>
            <a:r>
              <a:rPr lang="en-US" noProof="0" dirty="0"/>
              <a:t>Title/Headline, two lines possible (Arial Bold, 28 Pt)</a:t>
            </a:r>
          </a:p>
        </p:txBody>
      </p:sp>
      <p:sp>
        <p:nvSpPr>
          <p:cNvPr id="1027" name="Rectangle 37"/>
          <p:cNvSpPr>
            <a:spLocks noGrp="1" noChangeArrowheads="1"/>
          </p:cNvSpPr>
          <p:nvPr>
            <p:ph type="body" idx="1"/>
          </p:nvPr>
        </p:nvSpPr>
        <p:spPr bwMode="auto">
          <a:xfrm>
            <a:off x="55035" y="1341441"/>
            <a:ext cx="114173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986" tIns="56728" rIns="127986" bIns="56728" numCol="1" anchor="t" anchorCtr="0" compatLnSpc="1">
            <a:prstTxWarp prst="textNoShape">
              <a:avLst/>
            </a:prstTxWarp>
            <a:normAutofit/>
          </a:bodyPr>
          <a:lstStyle/>
          <a:p>
            <a:pPr lvl="0"/>
            <a:r>
              <a:rPr lang="en-US" noProof="0" dirty="0"/>
              <a:t>First level (Subtitle, Arial Bold, 22 Pt)</a:t>
            </a:r>
          </a:p>
          <a:p>
            <a:pPr lvl="1"/>
            <a:r>
              <a:rPr lang="en-US" noProof="0" dirty="0"/>
              <a:t>Second level (Arial, 20 Pt)</a:t>
            </a:r>
          </a:p>
          <a:p>
            <a:pPr lvl="2"/>
            <a:r>
              <a:rPr lang="en-US" noProof="0" dirty="0"/>
              <a:t>Third level (Arial, 18 Pt)</a:t>
            </a:r>
          </a:p>
          <a:p>
            <a:pPr lvl="0"/>
            <a:r>
              <a:rPr lang="en-US" noProof="0" dirty="0"/>
              <a:t>First level (Subtitle, Arial Bold, 22 Pt)</a:t>
            </a:r>
          </a:p>
          <a:p>
            <a:pPr lvl="1"/>
            <a:r>
              <a:rPr lang="en-US" noProof="0" dirty="0"/>
              <a:t>Second level (Arial, 20 Pt)</a:t>
            </a:r>
          </a:p>
          <a:p>
            <a:pPr lvl="1"/>
            <a:r>
              <a:rPr lang="en-US" noProof="0" dirty="0"/>
              <a:t>Second level (Arial, 20 Pt)</a:t>
            </a:r>
          </a:p>
          <a:p>
            <a:pPr lvl="1"/>
            <a:r>
              <a:rPr lang="en-US" noProof="0" dirty="0"/>
              <a:t>Second level (Arial, 20 Pt)</a:t>
            </a:r>
          </a:p>
          <a:p>
            <a:pPr lvl="2"/>
            <a:r>
              <a:rPr lang="en-US" noProof="0" dirty="0"/>
              <a:t>Third level (Arial, 18 Pt)</a:t>
            </a:r>
          </a:p>
          <a:p>
            <a:pPr lvl="3"/>
            <a:r>
              <a:rPr lang="en-US" noProof="0" dirty="0"/>
              <a:t>Don´t use a fourth level!</a:t>
            </a:r>
          </a:p>
          <a:p>
            <a:pPr lvl="1"/>
            <a:r>
              <a:rPr lang="en-US" noProof="0" dirty="0"/>
              <a:t>Second level (Arial, 20 Pt)</a:t>
            </a:r>
          </a:p>
        </p:txBody>
      </p:sp>
      <p:sp>
        <p:nvSpPr>
          <p:cNvPr id="1030" name="Line 125"/>
          <p:cNvSpPr>
            <a:spLocks noChangeShapeType="1"/>
          </p:cNvSpPr>
          <p:nvPr/>
        </p:nvSpPr>
        <p:spPr bwMode="auto">
          <a:xfrm>
            <a:off x="-7300" y="1196975"/>
            <a:ext cx="12199300" cy="0"/>
          </a:xfrm>
          <a:prstGeom prst="line">
            <a:avLst/>
          </a:prstGeom>
          <a:noFill/>
          <a:ln w="28575">
            <a:solidFill>
              <a:srgbClr val="C0C0C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lstStyle/>
          <a:p>
            <a:endParaRPr lang="de-DE" sz="1800"/>
          </a:p>
        </p:txBody>
      </p:sp>
      <p:sp>
        <p:nvSpPr>
          <p:cNvPr id="5" name="Fußzeilenplatzhalter 4"/>
          <p:cNvSpPr>
            <a:spLocks noGrp="1"/>
          </p:cNvSpPr>
          <p:nvPr>
            <p:ph type="ftr" sz="quarter" idx="3"/>
          </p:nvPr>
        </p:nvSpPr>
        <p:spPr>
          <a:xfrm>
            <a:off x="262594" y="6331148"/>
            <a:ext cx="8090296" cy="365125"/>
          </a:xfrm>
          <a:prstGeom prst="rect">
            <a:avLst/>
          </a:prstGeom>
        </p:spPr>
        <p:txBody>
          <a:bodyPr vert="horz" lIns="121917" tIns="60958" rIns="121917" bIns="60958" rtlCol="0" anchor="ctr"/>
          <a:lstStyle>
            <a:lvl1pPr algn="l">
              <a:defRPr sz="1200">
                <a:solidFill>
                  <a:schemeClr val="tx1"/>
                </a:solidFill>
              </a:defRPr>
            </a:lvl1pPr>
          </a:lstStyle>
          <a:p>
            <a:r>
              <a:rPr lang="en-US"/>
              <a:t>Patrick Selle - KI - Deep Learning</a:t>
            </a:r>
            <a:endParaRPr lang="en-US" dirty="0"/>
          </a:p>
        </p:txBody>
      </p:sp>
      <p:sp>
        <p:nvSpPr>
          <p:cNvPr id="6" name="Foliennummernplatzhalter 5"/>
          <p:cNvSpPr>
            <a:spLocks noGrp="1"/>
          </p:cNvSpPr>
          <p:nvPr>
            <p:ph type="sldNum" sz="quarter" idx="4"/>
          </p:nvPr>
        </p:nvSpPr>
        <p:spPr>
          <a:xfrm>
            <a:off x="8455057" y="6337720"/>
            <a:ext cx="711810" cy="365125"/>
          </a:xfrm>
          <a:prstGeom prst="rect">
            <a:avLst/>
          </a:prstGeom>
        </p:spPr>
        <p:txBody>
          <a:bodyPr vert="horz" lIns="121917" tIns="60958" rIns="121917" bIns="60958" rtlCol="0" anchor="ctr"/>
          <a:lstStyle>
            <a:lvl1pPr algn="r">
              <a:defRPr sz="1200" b="0">
                <a:solidFill>
                  <a:schemeClr val="tx1"/>
                </a:solidFill>
              </a:defRPr>
            </a:lvl1pPr>
          </a:lstStyle>
          <a:p>
            <a:fld id="{0625EBFC-0345-4FA4-A801-51797D94B198}" type="slidenum">
              <a:rPr lang="de-DE" smtClean="0"/>
              <a:pPr/>
              <a:t>‹Nr.›</a:t>
            </a:fld>
            <a:endParaRPr lang="de-DE" dirty="0"/>
          </a:p>
        </p:txBody>
      </p:sp>
      <p:pic>
        <p:nvPicPr>
          <p:cNvPr id="9" name="Grafik 8"/>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288296" y="6146666"/>
            <a:ext cx="1209008" cy="539111"/>
          </a:xfrm>
          <a:prstGeom prst="rect">
            <a:avLst/>
          </a:prstGeom>
        </p:spPr>
      </p:pic>
      <p:pic>
        <p:nvPicPr>
          <p:cNvPr id="14" name="Picture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334941" y="6332378"/>
            <a:ext cx="756522" cy="273600"/>
          </a:xfrm>
          <a:prstGeom prst="rect">
            <a:avLst/>
          </a:prstGeom>
        </p:spPr>
      </p:pic>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74768" y="188640"/>
            <a:ext cx="1322534" cy="792000"/>
          </a:xfrm>
          <a:prstGeom prst="rect">
            <a:avLst/>
          </a:prstGeom>
        </p:spPr>
      </p:pic>
    </p:spTree>
    <p:extLst>
      <p:ext uri="{BB962C8B-B14F-4D97-AF65-F5344CB8AC3E}">
        <p14:creationId xmlns:p14="http://schemas.microsoft.com/office/powerpoint/2010/main" val="15838444"/>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transition advTm="20000"/>
  <p:hf hdr="0" dt="0"/>
  <p:txStyles>
    <p:titleStyle>
      <a:lvl1pPr algn="l" defTabSz="1068891" rtl="0" eaLnBrk="1" fontAlgn="base" hangingPunct="1">
        <a:lnSpc>
          <a:spcPct val="100000"/>
        </a:lnSpc>
        <a:spcBef>
          <a:spcPct val="0"/>
        </a:spcBef>
        <a:spcAft>
          <a:spcPct val="0"/>
        </a:spcAft>
        <a:defRPr sz="2800" b="1">
          <a:solidFill>
            <a:schemeClr val="tx1"/>
          </a:solidFill>
          <a:latin typeface="+mj-lt"/>
          <a:ea typeface="+mj-ea"/>
          <a:cs typeface="+mj-cs"/>
        </a:defRPr>
      </a:lvl1pPr>
      <a:lvl2pPr algn="l" defTabSz="1068891" rtl="0" eaLnBrk="1" fontAlgn="base" hangingPunct="1">
        <a:lnSpc>
          <a:spcPct val="90000"/>
        </a:lnSpc>
        <a:spcBef>
          <a:spcPct val="0"/>
        </a:spcBef>
        <a:spcAft>
          <a:spcPct val="0"/>
        </a:spcAft>
        <a:defRPr sz="3700" b="1">
          <a:solidFill>
            <a:schemeClr val="tx1"/>
          </a:solidFill>
          <a:latin typeface="Arial" charset="0"/>
        </a:defRPr>
      </a:lvl2pPr>
      <a:lvl3pPr algn="l" defTabSz="1068891" rtl="0" eaLnBrk="1" fontAlgn="base" hangingPunct="1">
        <a:lnSpc>
          <a:spcPct val="90000"/>
        </a:lnSpc>
        <a:spcBef>
          <a:spcPct val="0"/>
        </a:spcBef>
        <a:spcAft>
          <a:spcPct val="0"/>
        </a:spcAft>
        <a:defRPr sz="3700" b="1">
          <a:solidFill>
            <a:schemeClr val="tx1"/>
          </a:solidFill>
          <a:latin typeface="Arial" charset="0"/>
        </a:defRPr>
      </a:lvl3pPr>
      <a:lvl4pPr algn="l" defTabSz="1068891" rtl="0" eaLnBrk="1" fontAlgn="base" hangingPunct="1">
        <a:lnSpc>
          <a:spcPct val="90000"/>
        </a:lnSpc>
        <a:spcBef>
          <a:spcPct val="0"/>
        </a:spcBef>
        <a:spcAft>
          <a:spcPct val="0"/>
        </a:spcAft>
        <a:defRPr sz="3700" b="1">
          <a:solidFill>
            <a:schemeClr val="tx1"/>
          </a:solidFill>
          <a:latin typeface="Arial" charset="0"/>
        </a:defRPr>
      </a:lvl4pPr>
      <a:lvl5pPr algn="l" defTabSz="1068891" rtl="0" eaLnBrk="1" fontAlgn="base" hangingPunct="1">
        <a:lnSpc>
          <a:spcPct val="90000"/>
        </a:lnSpc>
        <a:spcBef>
          <a:spcPct val="0"/>
        </a:spcBef>
        <a:spcAft>
          <a:spcPct val="0"/>
        </a:spcAft>
        <a:defRPr sz="3700" b="1">
          <a:solidFill>
            <a:schemeClr val="tx1"/>
          </a:solidFill>
          <a:latin typeface="Arial" charset="0"/>
        </a:defRPr>
      </a:lvl5pPr>
      <a:lvl6pPr marL="609585" algn="l" defTabSz="1068891" rtl="0" eaLnBrk="1" fontAlgn="base" hangingPunct="1">
        <a:lnSpc>
          <a:spcPct val="90000"/>
        </a:lnSpc>
        <a:spcBef>
          <a:spcPct val="0"/>
        </a:spcBef>
        <a:spcAft>
          <a:spcPct val="0"/>
        </a:spcAft>
        <a:defRPr sz="3700" b="1">
          <a:solidFill>
            <a:schemeClr val="tx1"/>
          </a:solidFill>
          <a:latin typeface="Arial" charset="0"/>
        </a:defRPr>
      </a:lvl6pPr>
      <a:lvl7pPr marL="1219170" algn="l" defTabSz="1068891" rtl="0" eaLnBrk="1" fontAlgn="base" hangingPunct="1">
        <a:lnSpc>
          <a:spcPct val="90000"/>
        </a:lnSpc>
        <a:spcBef>
          <a:spcPct val="0"/>
        </a:spcBef>
        <a:spcAft>
          <a:spcPct val="0"/>
        </a:spcAft>
        <a:defRPr sz="3700" b="1">
          <a:solidFill>
            <a:schemeClr val="tx1"/>
          </a:solidFill>
          <a:latin typeface="Arial" charset="0"/>
        </a:defRPr>
      </a:lvl7pPr>
      <a:lvl8pPr marL="1828754" algn="l" defTabSz="1068891" rtl="0" eaLnBrk="1" fontAlgn="base" hangingPunct="1">
        <a:lnSpc>
          <a:spcPct val="90000"/>
        </a:lnSpc>
        <a:spcBef>
          <a:spcPct val="0"/>
        </a:spcBef>
        <a:spcAft>
          <a:spcPct val="0"/>
        </a:spcAft>
        <a:defRPr sz="3700" b="1">
          <a:solidFill>
            <a:schemeClr val="tx1"/>
          </a:solidFill>
          <a:latin typeface="Arial" charset="0"/>
        </a:defRPr>
      </a:lvl8pPr>
      <a:lvl9pPr marL="2438339" algn="l" defTabSz="1068891" rtl="0" eaLnBrk="1" fontAlgn="base" hangingPunct="1">
        <a:lnSpc>
          <a:spcPct val="90000"/>
        </a:lnSpc>
        <a:spcBef>
          <a:spcPct val="0"/>
        </a:spcBef>
        <a:spcAft>
          <a:spcPct val="0"/>
        </a:spcAft>
        <a:defRPr sz="3700" b="1">
          <a:solidFill>
            <a:schemeClr val="tx1"/>
          </a:solidFill>
          <a:latin typeface="Arial" charset="0"/>
        </a:defRPr>
      </a:lvl9pPr>
    </p:titleStyle>
    <p:bodyStyle>
      <a:lvl1pPr marL="180000" indent="-180000" algn="l" defTabSz="1136622" rtl="0" eaLnBrk="1" fontAlgn="base" hangingPunct="1">
        <a:spcBef>
          <a:spcPts val="3200"/>
        </a:spcBef>
        <a:spcAft>
          <a:spcPts val="200"/>
        </a:spcAft>
        <a:buClr>
          <a:srgbClr val="0000CC"/>
        </a:buClr>
        <a:buSzPct val="85000"/>
        <a:buFont typeface="Wingdings" pitchFamily="2" charset="2"/>
        <a:buBlip>
          <a:blip r:embed="rId14"/>
        </a:buBlip>
        <a:tabLst>
          <a:tab pos="180975" algn="l"/>
        </a:tabLst>
        <a:defRPr sz="2200" b="1" baseline="0">
          <a:solidFill>
            <a:schemeClr val="tx1"/>
          </a:solidFill>
          <a:latin typeface="+mn-lt"/>
          <a:ea typeface="+mn-ea"/>
          <a:cs typeface="+mn-cs"/>
        </a:defRPr>
      </a:lvl1pPr>
      <a:lvl2pPr marL="540000" indent="-360000" algn="l" defTabSz="1136622" rtl="0" eaLnBrk="1" fontAlgn="base" hangingPunct="1">
        <a:spcBef>
          <a:spcPts val="800"/>
        </a:spcBef>
        <a:spcAft>
          <a:spcPct val="0"/>
        </a:spcAft>
        <a:buClrTx/>
        <a:buSzPct val="120000"/>
        <a:buFont typeface="Wingdings" pitchFamily="2" charset="2"/>
        <a:buChar char="§"/>
        <a:tabLst>
          <a:tab pos="228594" algn="l"/>
        </a:tabLst>
        <a:defRPr lang="en-US" sz="2000" baseline="0" noProof="0" dirty="0" smtClean="0">
          <a:solidFill>
            <a:schemeClr val="tx1"/>
          </a:solidFill>
          <a:latin typeface="+mn-lt"/>
        </a:defRPr>
      </a:lvl2pPr>
      <a:lvl3pPr marL="792000" indent="-252000" algn="l" defTabSz="1136622" rtl="0" eaLnBrk="1" fontAlgn="base" hangingPunct="1">
        <a:spcBef>
          <a:spcPts val="200"/>
        </a:spcBef>
        <a:spcAft>
          <a:spcPct val="0"/>
        </a:spcAft>
        <a:buClrTx/>
        <a:buSzPct val="90000"/>
        <a:buFont typeface="Wingdings" pitchFamily="2" charset="2"/>
        <a:buChar char="Ø"/>
        <a:tabLst>
          <a:tab pos="228594" algn="l"/>
        </a:tabLst>
        <a:defRPr lang="en-US" sz="1800" noProof="0" dirty="0" smtClean="0">
          <a:solidFill>
            <a:schemeClr val="tx1"/>
          </a:solidFill>
          <a:latin typeface="+mn-lt"/>
        </a:defRPr>
      </a:lvl3pPr>
      <a:lvl4pPr marL="1246686" indent="0" algn="l" defTabSz="1136622" rtl="0" eaLnBrk="1" fontAlgn="base" hangingPunct="1">
        <a:spcBef>
          <a:spcPct val="20000"/>
        </a:spcBef>
        <a:spcAft>
          <a:spcPct val="0"/>
        </a:spcAft>
        <a:buClr>
          <a:srgbClr val="000066"/>
        </a:buClr>
        <a:buSzPct val="25000"/>
        <a:buNone/>
        <a:tabLst>
          <a:tab pos="228594" algn="l"/>
        </a:tabLst>
        <a:defRPr sz="1800" baseline="0">
          <a:solidFill>
            <a:schemeClr val="tx1"/>
          </a:solidFill>
          <a:latin typeface="+mn-lt"/>
        </a:defRPr>
      </a:lvl4pPr>
      <a:lvl5pPr marL="1473163" indent="965176" algn="l" defTabSz="1136622" rtl="0" eaLnBrk="1" fontAlgn="base" hangingPunct="1">
        <a:spcBef>
          <a:spcPct val="20000"/>
        </a:spcBef>
        <a:spcAft>
          <a:spcPct val="0"/>
        </a:spcAft>
        <a:buSzPct val="25000"/>
        <a:buBlip>
          <a:blip r:embed="rId14"/>
        </a:buBlip>
        <a:tabLst>
          <a:tab pos="228594" algn="l"/>
        </a:tabLst>
        <a:defRPr sz="2300">
          <a:solidFill>
            <a:schemeClr val="tx1"/>
          </a:solidFill>
          <a:latin typeface="+mn-lt"/>
        </a:defRPr>
      </a:lvl5pPr>
      <a:lvl6pPr marL="2082748" algn="l" defTabSz="1136622" rtl="0" eaLnBrk="1" fontAlgn="base" hangingPunct="1">
        <a:spcBef>
          <a:spcPct val="20000"/>
        </a:spcBef>
        <a:spcAft>
          <a:spcPct val="0"/>
        </a:spcAft>
        <a:buSzPct val="25000"/>
        <a:buBlip>
          <a:blip r:embed="rId14"/>
        </a:buBlip>
        <a:tabLst>
          <a:tab pos="228594" algn="l"/>
        </a:tabLst>
        <a:defRPr sz="2300">
          <a:solidFill>
            <a:schemeClr val="tx1"/>
          </a:solidFill>
          <a:latin typeface="+mn-lt"/>
        </a:defRPr>
      </a:lvl6pPr>
      <a:lvl7pPr marL="2692333" algn="l" defTabSz="1136622" rtl="0" eaLnBrk="1" fontAlgn="base" hangingPunct="1">
        <a:spcBef>
          <a:spcPct val="20000"/>
        </a:spcBef>
        <a:spcAft>
          <a:spcPct val="0"/>
        </a:spcAft>
        <a:buSzPct val="25000"/>
        <a:buBlip>
          <a:blip r:embed="rId14"/>
        </a:buBlip>
        <a:tabLst>
          <a:tab pos="228594" algn="l"/>
        </a:tabLst>
        <a:defRPr sz="2300">
          <a:solidFill>
            <a:schemeClr val="tx1"/>
          </a:solidFill>
          <a:latin typeface="+mn-lt"/>
        </a:defRPr>
      </a:lvl7pPr>
      <a:lvl8pPr marL="3301917" algn="l" defTabSz="1136622" rtl="0" eaLnBrk="1" fontAlgn="base" hangingPunct="1">
        <a:spcBef>
          <a:spcPct val="20000"/>
        </a:spcBef>
        <a:spcAft>
          <a:spcPct val="0"/>
        </a:spcAft>
        <a:buSzPct val="25000"/>
        <a:buBlip>
          <a:blip r:embed="rId14"/>
        </a:buBlip>
        <a:tabLst>
          <a:tab pos="228594" algn="l"/>
        </a:tabLst>
        <a:defRPr sz="2300">
          <a:solidFill>
            <a:schemeClr val="tx1"/>
          </a:solidFill>
          <a:latin typeface="+mn-lt"/>
        </a:defRPr>
      </a:lvl8pPr>
      <a:lvl9pPr marL="3911502" algn="l" defTabSz="1136622" rtl="0" eaLnBrk="1" fontAlgn="base" hangingPunct="1">
        <a:spcBef>
          <a:spcPct val="20000"/>
        </a:spcBef>
        <a:spcAft>
          <a:spcPct val="0"/>
        </a:spcAft>
        <a:buSzPct val="25000"/>
        <a:buBlip>
          <a:blip r:embed="rId14"/>
        </a:buBlip>
        <a:tabLst>
          <a:tab pos="228594" algn="l"/>
        </a:tabLst>
        <a:defRPr sz="2300">
          <a:solidFill>
            <a:schemeClr val="tx1"/>
          </a:solidFill>
          <a:latin typeface="+mn-lt"/>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6.xml"/><Relationship Id="rId16"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86.png"/><Relationship Id="rId3" Type="http://schemas.openxmlformats.org/officeDocument/2006/relationships/image" Target="../media/image64.png"/><Relationship Id="rId7" Type="http://schemas.openxmlformats.org/officeDocument/2006/relationships/diagramData" Target="../diagrams/data4.xml"/><Relationship Id="rId12"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6.svg"/><Relationship Id="rId11" Type="http://schemas.microsoft.com/office/2007/relationships/diagramDrawing" Target="../diagrams/drawing4.xml"/><Relationship Id="rId5" Type="http://schemas.openxmlformats.org/officeDocument/2006/relationships/image" Target="../media/image15.png"/><Relationship Id="rId10" Type="http://schemas.openxmlformats.org/officeDocument/2006/relationships/diagramColors" Target="../diagrams/colors4.xml"/><Relationship Id="rId4" Type="http://schemas.openxmlformats.org/officeDocument/2006/relationships/image" Target="../media/image65.png"/><Relationship Id="rId9" Type="http://schemas.openxmlformats.org/officeDocument/2006/relationships/diagramQuickStyle" Target="../diagrams/quickStyle4.xml"/><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7.png"/><Relationship Id="rId7"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95.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89.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00.png"/><Relationship Id="rId18" Type="http://schemas.openxmlformats.org/officeDocument/2006/relationships/comments" Target="../comments/comment1.xml"/><Relationship Id="rId3" Type="http://schemas.openxmlformats.org/officeDocument/2006/relationships/image" Target="../media/image90.png"/><Relationship Id="rId7" Type="http://schemas.openxmlformats.org/officeDocument/2006/relationships/image" Target="../media/image67.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20.xml"/><Relationship Id="rId16" Type="http://schemas.openxmlformats.org/officeDocument/2006/relationships/image" Target="../media/image103.png"/><Relationship Id="rId1" Type="http://schemas.openxmlformats.org/officeDocument/2006/relationships/slideLayout" Target="../slideLayouts/slideLayout11.xml"/><Relationship Id="rId6" Type="http://schemas.openxmlformats.org/officeDocument/2006/relationships/image" Target="../media/image93.png"/><Relationship Id="rId11" Type="http://schemas.openxmlformats.org/officeDocument/2006/relationships/image" Target="../media/image6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8.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comments" Target="../comments/comment2.xml"/><Relationship Id="rId4" Type="http://schemas.openxmlformats.org/officeDocument/2006/relationships/image" Target="../media/image1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7.png"/><Relationship Id="rId7"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comments" Target="../comments/comment3.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30.png"/><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50.png"/><Relationship Id="rId7"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80.png"/><Relationship Id="rId5" Type="http://schemas.openxmlformats.org/officeDocument/2006/relationships/image" Target="../media/image541.png"/><Relationship Id="rId4" Type="http://schemas.openxmlformats.org/officeDocument/2006/relationships/image" Target="../media/image560.png"/></Relationships>
</file>

<file path=ppt/slides/_rels/slide28.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50.png"/><Relationship Id="rId7" Type="http://schemas.openxmlformats.org/officeDocument/2006/relationships/image" Target="../media/image580.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610.png"/><Relationship Id="rId5" Type="http://schemas.openxmlformats.org/officeDocument/2006/relationships/image" Target="../media/image541.png"/><Relationship Id="rId10" Type="http://schemas.openxmlformats.org/officeDocument/2006/relationships/image" Target="../media/image125.png"/><Relationship Id="rId4" Type="http://schemas.openxmlformats.org/officeDocument/2006/relationships/image" Target="../media/image560.png"/><Relationship Id="rId9" Type="http://schemas.openxmlformats.org/officeDocument/2006/relationships/image" Target="../media/image124.png"/></Relationships>
</file>

<file path=ppt/slides/_rels/slide2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126.png"/><Relationship Id="rId3" Type="http://schemas.openxmlformats.org/officeDocument/2006/relationships/image" Target="../media/image125.png"/><Relationship Id="rId7" Type="http://schemas.openxmlformats.org/officeDocument/2006/relationships/image" Target="../media/image541.png"/><Relationship Id="rId12" Type="http://schemas.openxmlformats.org/officeDocument/2006/relationships/image" Target="../media/image620.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560.png"/><Relationship Id="rId11" Type="http://schemas.openxmlformats.org/officeDocument/2006/relationships/image" Target="../media/image660.png"/><Relationship Id="rId5" Type="http://schemas.openxmlformats.org/officeDocument/2006/relationships/image" Target="../media/image550.png"/><Relationship Id="rId10" Type="http://schemas.openxmlformats.org/officeDocument/2006/relationships/image" Target="../media/image480.png"/><Relationship Id="rId4" Type="http://schemas.openxmlformats.org/officeDocument/2006/relationships/image" Target="../media/image630.png"/><Relationship Id="rId9" Type="http://schemas.openxmlformats.org/officeDocument/2006/relationships/image" Target="../media/image64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410.png"/><Relationship Id="rId7"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1.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940.png"/><Relationship Id="rId5" Type="http://schemas.openxmlformats.org/officeDocument/2006/relationships/image" Target="../media/image118.png"/><Relationship Id="rId4"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35.png"/><Relationship Id="rId4" Type="http://schemas.openxmlformats.org/officeDocument/2006/relationships/image" Target="../media/image132.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40.png"/><Relationship Id="rId4" Type="http://schemas.openxmlformats.org/officeDocument/2006/relationships/image" Target="../media/image139.png"/></Relationships>
</file>

<file path=ppt/slides/_rels/slide3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144.png"/><Relationship Id="rId4" Type="http://schemas.openxmlformats.org/officeDocument/2006/relationships/image" Target="../media/image143.png"/></Relationships>
</file>

<file path=ppt/slides/_rels/slide4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5.png"/></Relationships>
</file>

<file path=ppt/slides/_rels/slide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comments" Target="../comments/comment4.xml"/><Relationship Id="rId5" Type="http://schemas.openxmlformats.org/officeDocument/2006/relationships/image" Target="../media/image152.png"/><Relationship Id="rId4" Type="http://schemas.openxmlformats.org/officeDocument/2006/relationships/image" Target="../media/image150.png"/></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56.png"/><Relationship Id="rId4" Type="http://schemas.openxmlformats.org/officeDocument/2006/relationships/image" Target="../media/image154.pn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diagramColors" Target="../diagrams/colors9.xml"/><Relationship Id="rId11" Type="http://schemas.openxmlformats.org/officeDocument/2006/relationships/image" Target="../media/image158.png"/><Relationship Id="rId5" Type="http://schemas.openxmlformats.org/officeDocument/2006/relationships/diagramQuickStyle" Target="../diagrams/quickStyle9.xml"/><Relationship Id="rId10" Type="http://schemas.openxmlformats.org/officeDocument/2006/relationships/image" Target="../media/image16.svg"/><Relationship Id="rId4" Type="http://schemas.openxmlformats.org/officeDocument/2006/relationships/diagramLayout" Target="../diagrams/layout9.xml"/><Relationship Id="rId9"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comments" Target="../comments/comment5.xml"/><Relationship Id="rId5" Type="http://schemas.openxmlformats.org/officeDocument/2006/relationships/image" Target="../media/image167.png"/><Relationship Id="rId4" Type="http://schemas.openxmlformats.org/officeDocument/2006/relationships/image" Target="../media/image16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169.png"/></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18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5.png"/><Relationship Id="rId5" Type="http://schemas.openxmlformats.org/officeDocument/2006/relationships/image" Target="../media/image186.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comments" Target="../comments/comment6.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87.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4.png"/><Relationship Id="rId18" Type="http://schemas.openxmlformats.org/officeDocument/2006/relationships/image" Target="../media/image35.png"/><Relationship Id="rId26" Type="http://schemas.openxmlformats.org/officeDocument/2006/relationships/image" Target="../media/image15.png"/><Relationship Id="rId3" Type="http://schemas.openxmlformats.org/officeDocument/2006/relationships/image" Target="../media/image14.jpg"/><Relationship Id="rId21" Type="http://schemas.openxmlformats.org/officeDocument/2006/relationships/image" Target="../media/image38.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1.png"/><Relationship Id="rId25"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image" Target="../media/image27.png"/><Relationship Id="rId20" Type="http://schemas.openxmlformats.org/officeDocument/2006/relationships/image" Target="../media/image37.png"/><Relationship Id="rId29"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26.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36.png"/><Relationship Id="rId31"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image" Target="../media/image25.png"/><Relationship Id="rId22" Type="http://schemas.openxmlformats.org/officeDocument/2006/relationships/image" Target="../media/image39.png"/><Relationship Id="rId27" Type="http://schemas.openxmlformats.org/officeDocument/2006/relationships/image" Target="../media/image16.svg"/><Relationship Id="rId30"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196.png"/><Relationship Id="rId4" Type="http://schemas.openxmlformats.org/officeDocument/2006/relationships/image" Target="../media/image195.png"/></Relationships>
</file>

<file path=ppt/slides/_rels/slide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2.xml"/><Relationship Id="rId1" Type="http://schemas.openxmlformats.org/officeDocument/2006/relationships/slideLayout" Target="../slideLayouts/slideLayout11.xml"/><Relationship Id="rId5" Type="http://schemas.openxmlformats.org/officeDocument/2006/relationships/image" Target="../media/image191.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197.png"/><Relationship Id="rId5" Type="http://schemas.openxmlformats.org/officeDocument/2006/relationships/image" Target="../media/image194.png"/><Relationship Id="rId4" Type="http://schemas.openxmlformats.org/officeDocument/2006/relationships/image" Target="../media/image193.png"/></Relationships>
</file>

<file path=ppt/slides/_rels/slide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colab.research.google.com/github/tensorflow/docs/blob/master/site/en/tutorials/keras/classification.ipynb#scrollTo=2tRmdq_8CaXb"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4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56.png"/><Relationship Id="rId11" Type="http://schemas.openxmlformats.org/officeDocument/2006/relationships/image" Target="../media/image49.png"/><Relationship Id="rId5" Type="http://schemas.openxmlformats.org/officeDocument/2006/relationships/image" Target="../media/image55.png"/><Relationship Id="rId10" Type="http://schemas.openxmlformats.org/officeDocument/2006/relationships/image" Target="../media/image48.png"/><Relationship Id="rId4" Type="http://schemas.openxmlformats.org/officeDocument/2006/relationships/image" Target="../media/image54.png"/><Relationship Id="rId9"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76452" y="1908214"/>
            <a:ext cx="11039096" cy="2206587"/>
          </a:xfrm>
        </p:spPr>
        <p:txBody>
          <a:bodyPr/>
          <a:lstStyle/>
          <a:p>
            <a:r>
              <a:rPr lang="en-US" b="1" dirty="0">
                <a:ea typeface="+mn-lt"/>
                <a:cs typeface="+mn-lt"/>
              </a:rPr>
              <a:t>Neural Networks</a:t>
            </a:r>
            <a:endParaRPr lang="en-US" dirty="0">
              <a:cs typeface="Calibri"/>
            </a:endParaRPr>
          </a:p>
        </p:txBody>
      </p:sp>
      <p:sp>
        <p:nvSpPr>
          <p:cNvPr id="3" name="Untertitel 2"/>
          <p:cNvSpPr>
            <a:spLocks noGrp="1"/>
          </p:cNvSpPr>
          <p:nvPr>
            <p:ph type="subTitle" idx="1"/>
          </p:nvPr>
        </p:nvSpPr>
        <p:spPr>
          <a:xfrm>
            <a:off x="2136000" y="3970555"/>
            <a:ext cx="7920000" cy="1008112"/>
          </a:xfrm>
        </p:spPr>
        <p:txBody>
          <a:bodyPr anchor="ctr"/>
          <a:lstStyle/>
          <a:p>
            <a:pPr>
              <a:lnSpc>
                <a:spcPct val="150000"/>
              </a:lnSpc>
              <a:spcBef>
                <a:spcPts val="0"/>
              </a:spcBef>
            </a:pPr>
            <a:r>
              <a:rPr lang="de-DE" dirty="0"/>
              <a:t>Marcus Rüb</a:t>
            </a:r>
          </a:p>
        </p:txBody>
      </p:sp>
      <p:sp>
        <p:nvSpPr>
          <p:cNvPr id="5" name="Textplatzhalter 4"/>
          <p:cNvSpPr>
            <a:spLocks noGrp="1"/>
          </p:cNvSpPr>
          <p:nvPr>
            <p:ph type="body" sz="quarter" idx="12"/>
          </p:nvPr>
        </p:nvSpPr>
        <p:spPr>
          <a:xfrm>
            <a:off x="2136000" y="5012698"/>
            <a:ext cx="7920000" cy="1296622"/>
          </a:xfrm>
        </p:spPr>
        <p:txBody>
          <a:bodyPr/>
          <a:lstStyle/>
          <a:p>
            <a:pPr>
              <a:buNone/>
            </a:pPr>
            <a:endParaRPr lang="de-DE" dirty="0"/>
          </a:p>
          <a:p>
            <a:r>
              <a:rPr lang="de-DE" dirty="0"/>
              <a:t>Hahn-</a:t>
            </a:r>
            <a:r>
              <a:rPr lang="de-DE" dirty="0" err="1"/>
              <a:t>Schickard</a:t>
            </a:r>
            <a:r>
              <a:rPr lang="de-DE" dirty="0"/>
              <a:t> Villingen-Schwenningen</a:t>
            </a:r>
          </a:p>
          <a:p>
            <a:r>
              <a:rPr lang="de-DE" dirty="0"/>
              <a:t>Marcus.rueb@hahn-schickard.de</a:t>
            </a:r>
          </a:p>
        </p:txBody>
      </p:sp>
    </p:spTree>
    <p:extLst>
      <p:ext uri="{BB962C8B-B14F-4D97-AF65-F5344CB8AC3E}">
        <p14:creationId xmlns:p14="http://schemas.microsoft.com/office/powerpoint/2010/main" val="413676795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a:t>
            </a:r>
            <a:br>
              <a:rPr lang="de-DE"/>
            </a:br>
            <a:r>
              <a:rPr lang="de-DE"/>
              <a:t>view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10</a:t>
            </a:fld>
            <a:endParaRPr lang="de-DE" dirty="0">
              <a:solidFill>
                <a:srgbClr val="000000"/>
              </a:solidFill>
              <a:latin typeface="Arial" charset="0"/>
            </a:endParaRPr>
          </a:p>
        </p:txBody>
      </p:sp>
      <p:graphicFrame>
        <p:nvGraphicFramePr>
          <p:cNvPr id="17" name="Diagramm 16"/>
          <p:cNvGraphicFramePr/>
          <p:nvPr/>
        </p:nvGraphicFramePr>
        <p:xfrm>
          <a:off x="-3603" y="1348200"/>
          <a:ext cx="7103318" cy="4735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feld 8"/>
          <p:cNvSpPr txBox="1"/>
          <p:nvPr/>
        </p:nvSpPr>
        <p:spPr>
          <a:xfrm>
            <a:off x="7099716" y="1484784"/>
            <a:ext cx="5091491" cy="2862322"/>
          </a:xfrm>
          <a:prstGeom prst="rect">
            <a:avLst/>
          </a:prstGeom>
          <a:noFill/>
        </p:spPr>
        <p:txBody>
          <a:bodyPr wrap="square" rtlCol="0">
            <a:spAutoFit/>
          </a:bodyPr>
          <a:lstStyle/>
          <a:p>
            <a:pPr eaLnBrk="0" fontAlgn="base" hangingPunct="0">
              <a:spcBef>
                <a:spcPct val="50000"/>
              </a:spcBef>
              <a:spcAft>
                <a:spcPct val="0"/>
              </a:spcAft>
            </a:pPr>
            <a:r>
              <a:rPr lang="en-US" b="1" dirty="0">
                <a:solidFill>
                  <a:srgbClr val="000000"/>
                </a:solidFill>
                <a:latin typeface="Arial" charset="0"/>
              </a:rPr>
              <a:t>Artificial neural networks: Part 1
</a:t>
            </a:r>
            <a:r>
              <a:rPr lang="en-US" dirty="0">
                <a:solidFill>
                  <a:srgbClr val="000000"/>
                </a:solidFill>
                <a:latin typeface="Arial" charset="0"/>
              </a:rPr>
              <a:t> introduction
Training of neural networks
Optimization algorithm
Activation features
Cost function
Performance metrics</a:t>
            </a:r>
            <a:endParaRPr lang="de-DE" dirty="0">
              <a:solidFill>
                <a:srgbClr val="000000"/>
              </a:solidFill>
              <a:latin typeface="Arial" charset="0"/>
            </a:endParaRPr>
          </a:p>
        </p:txBody>
      </p:sp>
      <p:cxnSp>
        <p:nvCxnSpPr>
          <p:cNvPr id="11" name="Gerader Verbinder 10"/>
          <p:cNvCxnSpPr/>
          <p:nvPr/>
        </p:nvCxnSpPr>
        <p:spPr bwMode="auto">
          <a:xfrm flipH="1">
            <a:off x="7099716" y="1754818"/>
            <a:ext cx="4324876"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910345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 - Ingredients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11</a:t>
            </a:fld>
            <a:endParaRPr lang="de-DE" dirty="0">
              <a:solidFill>
                <a:srgbClr val="000000"/>
              </a:solidFill>
              <a:latin typeface="Arial" charset="0"/>
            </a:endParaRPr>
          </a:p>
        </p:txBody>
      </p:sp>
      <p:graphicFrame>
        <p:nvGraphicFramePr>
          <p:cNvPr id="3" name="Diagramm 2"/>
          <p:cNvGraphicFramePr/>
          <p:nvPr/>
        </p:nvGraphicFramePr>
        <p:xfrm>
          <a:off x="2073514" y="1179392"/>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6225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auto">
          <a:xfrm>
            <a:off x="47328" y="5589240"/>
            <a:ext cx="7840378" cy="6480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a:t>
            </a:r>
            <a:r>
              <a:rPr lang="de-DE" dirty="0" err="1">
                <a:solidFill>
                  <a:srgbClr val="000000"/>
                </a:solidFill>
                <a:latin typeface="Arial" charset="0"/>
              </a:rPr>
              <a:t>Testing</a:t>
            </a:r>
            <a:r>
              <a:rPr lang="de-DE" dirty="0">
                <a:solidFill>
                  <a:srgbClr val="000000"/>
                </a:solidFill>
                <a:latin typeface="Arial" charset="0"/>
              </a:rPr>
              <a:t> </a:t>
            </a:r>
            <a:r>
              <a:rPr lang="de-DE" dirty="0" err="1">
                <a:solidFill>
                  <a:srgbClr val="000000"/>
                </a:solidFill>
                <a:latin typeface="Arial" charset="0"/>
              </a:rPr>
              <a:t>the</a:t>
            </a:r>
            <a:r>
              <a:rPr lang="de-DE" dirty="0">
                <a:solidFill>
                  <a:srgbClr val="000000"/>
                </a:solidFill>
                <a:latin typeface="Arial" charset="0"/>
              </a:rPr>
              <a:t> </a:t>
            </a:r>
            <a:r>
              <a:rPr lang="de-DE" dirty="0" err="1">
                <a:solidFill>
                  <a:srgbClr val="000000"/>
                </a:solidFill>
                <a:latin typeface="Arial" charset="0"/>
              </a:rPr>
              <a:t>model</a:t>
            </a:r>
            <a:endParaRPr lang="de-DE" dirty="0">
              <a:solidFill>
                <a:srgbClr val="000000"/>
              </a:solidFill>
              <a:latin typeface="Arial" charset="0"/>
            </a:endParaRPr>
          </a:p>
        </p:txBody>
      </p:sp>
      <p:sp>
        <p:nvSpPr>
          <p:cNvPr id="11" name="Rechteck 10"/>
          <p:cNvSpPr/>
          <p:nvPr/>
        </p:nvSpPr>
        <p:spPr bwMode="auto">
          <a:xfrm>
            <a:off x="55822" y="4868487"/>
            <a:ext cx="7840378" cy="6480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Train </a:t>
            </a:r>
            <a:r>
              <a:rPr lang="de-DE" dirty="0" err="1">
                <a:solidFill>
                  <a:srgbClr val="000000"/>
                </a:solidFill>
                <a:latin typeface="Arial" charset="0"/>
              </a:rPr>
              <a:t>model</a:t>
            </a:r>
            <a:endParaRPr lang="de-DE" dirty="0">
              <a:solidFill>
                <a:srgbClr val="000000"/>
              </a:solidFill>
              <a:latin typeface="Arial" charset="0"/>
            </a:endParaRPr>
          </a:p>
        </p:txBody>
      </p:sp>
      <p:sp>
        <p:nvSpPr>
          <p:cNvPr id="10" name="Rechteck 9"/>
          <p:cNvSpPr/>
          <p:nvPr/>
        </p:nvSpPr>
        <p:spPr bwMode="auto">
          <a:xfrm>
            <a:off x="55822" y="2898752"/>
            <a:ext cx="7840378" cy="1898025"/>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Create a </a:t>
            </a:r>
            <a:r>
              <a:rPr lang="de-DE" dirty="0" err="1">
                <a:solidFill>
                  <a:srgbClr val="000000"/>
                </a:solidFill>
                <a:latin typeface="Arial" charset="0"/>
              </a:rPr>
              <a:t>model</a:t>
            </a:r>
            <a:endParaRPr lang="de-DE" dirty="0">
              <a:solidFill>
                <a:srgbClr val="000000"/>
              </a:solidFill>
              <a:latin typeface="Arial" charset="0"/>
            </a:endParaRPr>
          </a:p>
        </p:txBody>
      </p:sp>
      <p:sp>
        <p:nvSpPr>
          <p:cNvPr id="9" name="Rechteck 8"/>
          <p:cNvSpPr/>
          <p:nvPr/>
        </p:nvSpPr>
        <p:spPr bwMode="auto">
          <a:xfrm>
            <a:off x="55822" y="2159050"/>
            <a:ext cx="7840378" cy="693887"/>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a:t>
            </a:r>
            <a:r>
              <a:rPr lang="de-DE" dirty="0" err="1">
                <a:solidFill>
                  <a:srgbClr val="000000"/>
                </a:solidFill>
                <a:latin typeface="Arial" charset="0"/>
              </a:rPr>
              <a:t>Importing</a:t>
            </a:r>
            <a:r>
              <a:rPr lang="de-DE" dirty="0">
                <a:solidFill>
                  <a:srgbClr val="000000"/>
                </a:solidFill>
                <a:latin typeface="Arial" charset="0"/>
              </a:rPr>
              <a:t> </a:t>
            </a:r>
            <a:r>
              <a:rPr lang="de-DE" dirty="0" err="1">
                <a:solidFill>
                  <a:srgbClr val="000000"/>
                </a:solidFill>
                <a:latin typeface="Arial" charset="0"/>
              </a:rPr>
              <a:t>data</a:t>
            </a:r>
            <a:endParaRPr lang="de-DE" dirty="0">
              <a:solidFill>
                <a:srgbClr val="000000"/>
              </a:solidFill>
              <a:latin typeface="Arial" charset="0"/>
            </a:endParaRPr>
          </a:p>
        </p:txBody>
      </p:sp>
      <p:sp>
        <p:nvSpPr>
          <p:cNvPr id="2" name="Titel 1"/>
          <p:cNvSpPr>
            <a:spLocks noGrp="1"/>
          </p:cNvSpPr>
          <p:nvPr>
            <p:ph type="title"/>
          </p:nvPr>
        </p:nvSpPr>
        <p:spPr/>
        <p:txBody>
          <a:bodyPr/>
          <a:lstStyle/>
          <a:p>
            <a:r>
              <a:rPr lang="en-US"/>
              <a:t>Programming neural networks in keras</a:t>
            </a:r>
            <a:br>
              <a:rPr lang="en-US"/>
            </a:br>
            <a:r>
              <a:rPr lang="en-US"/>
              <a:t>The XOR sample
</a:t>
            </a:r>
            <a:endParaRPr lang="de-DE" b="0" dirty="0"/>
          </a:p>
        </p:txBody>
      </p:sp>
      <p:sp>
        <p:nvSpPr>
          <p:cNvPr id="3" name="Inhaltsplatzhalter 2"/>
          <p:cNvSpPr>
            <a:spLocks noGrp="1"/>
          </p:cNvSpPr>
          <p:nvPr>
            <p:ph idx="1"/>
          </p:nvPr>
        </p:nvSpPr>
        <p:spPr>
          <a:xfrm>
            <a:off x="55822" y="1341441"/>
            <a:ext cx="7552346" cy="4967287"/>
          </a:xfrm>
        </p:spPr>
        <p:txBody>
          <a:bodyPr/>
          <a:lstStyle/>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tensorflow</a:t>
            </a:r>
            <a:r>
              <a:rPr lang="de-DE" altLang="de-DE" sz="1600" b="0" dirty="0"/>
              <a:t> </a:t>
            </a:r>
            <a:r>
              <a:rPr lang="de-DE" altLang="de-DE" sz="1600" b="0" dirty="0" err="1"/>
              <a:t>import</a:t>
            </a:r>
            <a:r>
              <a:rPr lang="de-DE" altLang="de-DE" sz="1600" b="0" dirty="0"/>
              <a:t> </a:t>
            </a:r>
            <a:r>
              <a:rPr lang="de-DE" altLang="de-DE" sz="1600" b="0" dirty="0" err="1"/>
              <a:t>keras</a:t>
            </a:r>
            <a:endParaRPr lang="de-DE" altLang="de-DE" sz="1600" b="0" dirty="0"/>
          </a:p>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keras.models</a:t>
            </a:r>
            <a:r>
              <a:rPr lang="de-DE" altLang="de-DE" sz="1600" b="0" dirty="0"/>
              <a:t> </a:t>
            </a:r>
            <a:r>
              <a:rPr lang="de-DE" altLang="de-DE" sz="1600" b="0" dirty="0" err="1"/>
              <a:t>import</a:t>
            </a:r>
            <a:r>
              <a:rPr lang="de-DE" altLang="de-DE" sz="1600" b="0" dirty="0"/>
              <a:t> </a:t>
            </a:r>
            <a:r>
              <a:rPr lang="de-DE" altLang="de-DE" sz="1600" b="0" dirty="0" err="1"/>
              <a:t>Sequential</a:t>
            </a:r>
            <a:r>
              <a:rPr lang="de-DE" altLang="de-DE" sz="1600" b="0" dirty="0"/>
              <a:t> </a:t>
            </a:r>
          </a:p>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keras.layers</a:t>
            </a:r>
            <a:r>
              <a:rPr lang="de-DE" altLang="de-DE" sz="1600" b="0" dirty="0"/>
              <a:t> </a:t>
            </a:r>
            <a:r>
              <a:rPr lang="de-DE" altLang="de-DE" sz="1600" b="0" dirty="0" err="1"/>
              <a:t>import</a:t>
            </a:r>
            <a:r>
              <a:rPr lang="de-DE" altLang="de-DE" sz="1600" b="0" dirty="0"/>
              <a:t> </a:t>
            </a:r>
            <a:r>
              <a:rPr lang="de-DE" altLang="de-DE" sz="1600" b="0" dirty="0" err="1"/>
              <a:t>Dense</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a:t>(</a:t>
            </a:r>
            <a:r>
              <a:rPr lang="de-DE" altLang="de-DE" sz="1600" b="0" dirty="0" err="1"/>
              <a:t>x_train</a:t>
            </a:r>
            <a:r>
              <a:rPr lang="de-DE" altLang="de-DE" sz="1600" b="0" dirty="0"/>
              <a:t>, </a:t>
            </a:r>
            <a:r>
              <a:rPr lang="de-DE" altLang="de-DE" sz="1600" b="0" dirty="0" err="1"/>
              <a:t>y_train</a:t>
            </a:r>
            <a:r>
              <a:rPr lang="de-DE" altLang="de-DE" sz="1600" b="0" dirty="0"/>
              <a:t>), (</a:t>
            </a:r>
            <a:r>
              <a:rPr lang="de-DE" altLang="de-DE" sz="1600" b="0" dirty="0" err="1"/>
              <a:t>x_test</a:t>
            </a:r>
            <a:r>
              <a:rPr lang="de-DE" altLang="de-DE" sz="1600" b="0" dirty="0"/>
              <a:t>, </a:t>
            </a:r>
            <a:r>
              <a:rPr lang="de-DE" altLang="de-DE" sz="1600" b="0" dirty="0" err="1"/>
              <a:t>y_test</a:t>
            </a:r>
            <a:r>
              <a:rPr lang="de-DE" altLang="de-DE" sz="1600" b="0" dirty="0"/>
              <a:t>)= </a:t>
            </a:r>
            <a:r>
              <a:rPr lang="de-DE" altLang="de-DE" sz="1600" b="0" dirty="0" err="1"/>
              <a:t>load_data</a:t>
            </a:r>
            <a:r>
              <a:rPr lang="de-DE" altLang="de-DE" sz="1600" b="0" dirty="0"/>
              <a:t>()</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a:t>
            </a:r>
            <a:r>
              <a:rPr lang="de-DE" altLang="de-DE" sz="1600" b="0" dirty="0"/>
              <a:t> = </a:t>
            </a:r>
            <a:r>
              <a:rPr lang="de-DE" altLang="de-DE" sz="1600" b="0" dirty="0" err="1"/>
              <a:t>Sequential</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Dense</a:t>
            </a:r>
            <a:r>
              <a:rPr lang="de-DE" altLang="de-DE" sz="1600" b="0" dirty="0"/>
              <a:t>(</a:t>
            </a:r>
            <a:r>
              <a:rPr lang="de-DE" altLang="de-DE" sz="1600" b="0" dirty="0" err="1"/>
              <a:t>units</a:t>
            </a:r>
            <a:r>
              <a:rPr lang="de-DE" altLang="de-DE" sz="1600" b="0" dirty="0"/>
              <a:t>=2, </a:t>
            </a:r>
            <a:r>
              <a:rPr lang="de-DE" altLang="de-DE" sz="1600" b="0" dirty="0" err="1"/>
              <a:t>activation</a:t>
            </a:r>
            <a:r>
              <a:rPr lang="de-DE" altLang="de-DE" sz="1600" b="0" dirty="0"/>
              <a:t>='</a:t>
            </a:r>
            <a:r>
              <a:rPr lang="de-DE" altLang="de-DE" sz="1600" b="0" dirty="0" err="1"/>
              <a:t>sigmoid</a:t>
            </a:r>
            <a:r>
              <a:rPr lang="de-DE" altLang="de-DE" sz="1600" b="0" dirty="0"/>
              <a:t>', </a:t>
            </a:r>
            <a:r>
              <a:rPr lang="de-DE" altLang="de-DE" sz="1600" b="0" dirty="0" err="1"/>
              <a:t>input_dim</a:t>
            </a:r>
            <a:r>
              <a:rPr lang="de-DE" altLang="de-DE" sz="1600" b="0" dirty="0"/>
              <a:t>=2)) </a:t>
            </a:r>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Dense</a:t>
            </a:r>
            <a:r>
              <a:rPr lang="de-DE" altLang="de-DE" sz="1600" b="0" dirty="0"/>
              <a:t>(</a:t>
            </a:r>
            <a:r>
              <a:rPr lang="de-DE" altLang="de-DE" sz="1600" b="0" dirty="0" err="1"/>
              <a:t>units</a:t>
            </a:r>
            <a:r>
              <a:rPr lang="de-DE" altLang="de-DE" sz="1600" b="0" dirty="0"/>
              <a:t>=1, </a:t>
            </a:r>
            <a:r>
              <a:rPr lang="de-DE" altLang="de-DE" sz="1600" b="0" dirty="0" err="1"/>
              <a:t>activation</a:t>
            </a:r>
            <a:r>
              <a:rPr lang="de-DE" altLang="de-DE" sz="1600" b="0" dirty="0"/>
              <a:t>='</a:t>
            </a:r>
            <a:r>
              <a:rPr lang="de-DE" altLang="de-DE" sz="1600" b="0" dirty="0" err="1"/>
              <a:t>sigmoid</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model.compile</a:t>
            </a:r>
            <a:r>
              <a:rPr lang="de-DE" altLang="de-DE" sz="1600" b="0" dirty="0"/>
              <a:t>(</a:t>
            </a:r>
            <a:r>
              <a:rPr lang="de-DE" altLang="de-DE" sz="1600" b="0" dirty="0" err="1"/>
              <a:t>loss</a:t>
            </a:r>
            <a:r>
              <a:rPr lang="de-DE" altLang="de-DE" sz="1600" b="0" dirty="0"/>
              <a:t>='</a:t>
            </a:r>
            <a:r>
              <a:rPr lang="de-DE" altLang="de-DE" sz="1600" b="0" dirty="0" err="1"/>
              <a:t>binary_crossentropy</a:t>
            </a:r>
            <a:r>
              <a:rPr lang="de-DE" altLang="de-DE" sz="1600" b="0" dirty="0"/>
              <a:t>', </a:t>
            </a:r>
            <a:r>
              <a:rPr lang="de-DE" altLang="de-DE" sz="1600" b="0" dirty="0" err="1"/>
              <a:t>optimizer</a:t>
            </a:r>
            <a:r>
              <a:rPr lang="de-DE" altLang="de-DE" sz="1600" b="0" dirty="0"/>
              <a:t>='</a:t>
            </a:r>
            <a:r>
              <a:rPr lang="de-DE" altLang="de-DE" sz="1600" b="0" dirty="0" err="1"/>
              <a:t>sgd</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model.fit</a:t>
            </a:r>
            <a:r>
              <a:rPr lang="de-DE" altLang="de-DE" sz="1600" b="0" dirty="0"/>
              <a:t>(</a:t>
            </a:r>
            <a:r>
              <a:rPr lang="de-DE" altLang="de-DE" sz="1600" b="0" dirty="0" err="1"/>
              <a:t>x_train</a:t>
            </a:r>
            <a:r>
              <a:rPr lang="de-DE" altLang="de-DE" sz="1600" b="0" dirty="0"/>
              <a:t>, </a:t>
            </a:r>
            <a:r>
              <a:rPr lang="de-DE" altLang="de-DE" sz="1600" b="0" dirty="0" err="1"/>
              <a:t>y_train</a:t>
            </a:r>
            <a:r>
              <a:rPr lang="de-DE" altLang="de-DE" sz="1600" b="0" dirty="0"/>
              <a:t>, </a:t>
            </a:r>
            <a:r>
              <a:rPr lang="de-DE" altLang="de-DE" sz="1600" b="0" dirty="0" err="1"/>
              <a:t>epochs</a:t>
            </a:r>
            <a:r>
              <a:rPr lang="de-DE" altLang="de-DE" sz="1600" b="0" dirty="0"/>
              <a:t>=500)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classes</a:t>
            </a:r>
            <a:r>
              <a:rPr lang="de-DE" altLang="de-DE" sz="1600" b="0" dirty="0"/>
              <a:t> = </a:t>
            </a:r>
            <a:r>
              <a:rPr lang="de-DE" altLang="de-DE" sz="1600" b="0" dirty="0" err="1"/>
              <a:t>model.predict</a:t>
            </a:r>
            <a:r>
              <a:rPr lang="de-DE" altLang="de-DE" sz="1600" b="0" dirty="0"/>
              <a:t>(</a:t>
            </a:r>
            <a:r>
              <a:rPr lang="de-DE" altLang="de-DE" sz="1600" b="0" dirty="0" err="1"/>
              <a:t>x_test</a:t>
            </a:r>
            <a:r>
              <a:rPr lang="de-DE" altLang="de-DE" sz="1600" b="0" dirty="0"/>
              <a:t>) </a:t>
            </a:r>
          </a:p>
          <a:p>
            <a:pPr marL="0" indent="0" defTabSz="914400" eaLnBrk="0" hangingPunct="0">
              <a:spcBef>
                <a:spcPct val="0"/>
              </a:spcBef>
              <a:spcAft>
                <a:spcPct val="0"/>
              </a:spcAft>
              <a:buClrTx/>
              <a:buSzTx/>
              <a:buNone/>
              <a:tabLst/>
            </a:pPr>
            <a:endParaRPr lang="de-DE" altLang="de-DE" sz="16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12</a:t>
            </a:fld>
            <a:endParaRPr lang="de-DE" dirty="0">
              <a:solidFill>
                <a:srgbClr val="000000"/>
              </a:solidFill>
              <a:latin typeface="Arial" charset="0"/>
            </a:endParaRPr>
          </a:p>
        </p:txBody>
      </p:sp>
      <p:pic>
        <p:nvPicPr>
          <p:cNvPr id="4" name="Grafik 3"/>
          <p:cNvPicPr>
            <a:picLocks noChangeAspect="1"/>
          </p:cNvPicPr>
          <p:nvPr/>
        </p:nvPicPr>
        <p:blipFill>
          <a:blip r:embed="rId3"/>
          <a:stretch>
            <a:fillRect/>
          </a:stretch>
        </p:blipFill>
        <p:spPr>
          <a:xfrm>
            <a:off x="8040216" y="1268761"/>
            <a:ext cx="4104456" cy="1368152"/>
          </a:xfrm>
          <a:prstGeom prst="rect">
            <a:avLst/>
          </a:prstGeom>
        </p:spPr>
      </p:pic>
      <p:pic>
        <p:nvPicPr>
          <p:cNvPr id="6" name="Grafik 5"/>
          <p:cNvPicPr>
            <a:picLocks noChangeAspect="1"/>
          </p:cNvPicPr>
          <p:nvPr/>
        </p:nvPicPr>
        <p:blipFill>
          <a:blip r:embed="rId4"/>
          <a:stretch>
            <a:fillRect/>
          </a:stretch>
        </p:blipFill>
        <p:spPr>
          <a:xfrm>
            <a:off x="9758542" y="3650912"/>
            <a:ext cx="2242115" cy="929840"/>
          </a:xfrm>
          <a:prstGeom prst="rect">
            <a:avLst/>
          </a:prstGeom>
        </p:spPr>
      </p:pic>
    </p:spTree>
    <p:extLst>
      <p:ext uri="{BB962C8B-B14F-4D97-AF65-F5344CB8AC3E}">
        <p14:creationId xmlns:p14="http://schemas.microsoft.com/office/powerpoint/2010/main" val="3135994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8662" y="49061"/>
            <a:ext cx="9647767" cy="1041400"/>
          </a:xfrm>
        </p:spPr>
        <p:txBody>
          <a:bodyPr/>
          <a:lstStyle/>
          <a:p>
            <a:r>
              <a:rPr lang="de-DE"/>
              <a:t>Artificial Neural Networks - KNN</a:t>
            </a:r>
            <a:br>
              <a:rPr lang="de-DE"/>
            </a:br>
            <a:r>
              <a:rPr lang="de-DE"/>
              <a:t>Simple example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13</a:t>
            </a:fld>
            <a:endParaRPr lang="de-DE" dirty="0">
              <a:solidFill>
                <a:srgbClr val="000000"/>
              </a:solidFill>
              <a:latin typeface="Arial" charset="0"/>
            </a:endParaRPr>
          </a:p>
        </p:txBody>
      </p:sp>
      <p:sp>
        <p:nvSpPr>
          <p:cNvPr id="11" name="Textfeld 10"/>
          <p:cNvSpPr txBox="1"/>
          <p:nvPr/>
        </p:nvSpPr>
        <p:spPr>
          <a:xfrm>
            <a:off x="248662" y="1480437"/>
            <a:ext cx="5991355" cy="3000821"/>
          </a:xfrm>
          <a:prstGeom prst="rect">
            <a:avLst/>
          </a:prstGeom>
          <a:noFill/>
        </p:spPr>
        <p:txBody>
          <a:bodyPr wrap="square" rtlCol="0">
            <a:spAutoFit/>
          </a:bodyPr>
          <a:lstStyle/>
          <a:p>
            <a:pPr marL="285750" indent="-285750" eaLnBrk="0" fontAlgn="base" hangingPunct="0">
              <a:spcBef>
                <a:spcPct val="50000"/>
              </a:spcBef>
              <a:spcAft>
                <a:spcPct val="0"/>
              </a:spcAft>
              <a:buFont typeface="Wingdings" panose="05000000000000000000" pitchFamily="2" charset="2"/>
              <a:buChar char="§"/>
            </a:pPr>
            <a:r>
              <a:rPr lang="en-US" dirty="0">
                <a:solidFill>
                  <a:srgbClr val="000000"/>
                </a:solidFill>
                <a:latin typeface="Arial" charset="0"/>
              </a:rPr>
              <a:t>Binary classification problem
What influence does the number of layers have on the quality of the neural network?
What influence does the activation function have on the quality of the neural network?
What influence does the optimization algorithm have in order to obtain a good neural network as quickly as possible?</a:t>
            </a:r>
            <a:br>
              <a:rPr lang="en-US" dirty="0">
                <a:solidFill>
                  <a:srgbClr val="000000"/>
                </a:solidFill>
                <a:latin typeface="Arial" charset="0"/>
              </a:rPr>
            </a:br>
            <a:endParaRPr lang="de-DE" dirty="0">
              <a:solidFill>
                <a:srgbClr val="000000"/>
              </a:solidFill>
              <a:latin typeface="Arial" charset="0"/>
            </a:endParaRPr>
          </a:p>
        </p:txBody>
      </p:sp>
    </p:spTree>
    <p:extLst>
      <p:ext uri="{BB962C8B-B14F-4D97-AF65-F5344CB8AC3E}">
        <p14:creationId xmlns:p14="http://schemas.microsoft.com/office/powerpoint/2010/main" val="3660277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Example image classifiers: Fashion MNIST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14</a:t>
            </a:fld>
            <a:endParaRPr lang="de-DE" dirty="0">
              <a:solidFill>
                <a:srgbClr val="000000"/>
              </a:solidFill>
              <a:latin typeface="Arial" charset="0"/>
            </a:endParaRPr>
          </a:p>
        </p:txBody>
      </p:sp>
      <p:pic>
        <p:nvPicPr>
          <p:cNvPr id="13" name="Grafik 12"/>
          <p:cNvPicPr>
            <a:picLocks noChangeAspect="1"/>
          </p:cNvPicPr>
          <p:nvPr/>
        </p:nvPicPr>
        <p:blipFill>
          <a:blip r:embed="rId3"/>
          <a:stretch>
            <a:fillRect/>
          </a:stretch>
        </p:blipFill>
        <p:spPr>
          <a:xfrm>
            <a:off x="314930" y="1347034"/>
            <a:ext cx="3145062" cy="5054565"/>
          </a:xfrm>
          <a:prstGeom prst="rect">
            <a:avLst/>
          </a:prstGeom>
        </p:spPr>
      </p:pic>
      <p:sp>
        <p:nvSpPr>
          <p:cNvPr id="15" name="Textfeld 14"/>
          <p:cNvSpPr txBox="1"/>
          <p:nvPr/>
        </p:nvSpPr>
        <p:spPr>
          <a:xfrm>
            <a:off x="3647728" y="1352359"/>
            <a:ext cx="8280920" cy="2308324"/>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de-DE" dirty="0">
                <a:solidFill>
                  <a:srgbClr val="000000"/>
                </a:solidFill>
                <a:latin typeface="Arial" charset="0"/>
              </a:rPr>
              <a:t>Fashion MNIST: Zalando item
28x28 </a:t>
            </a:r>
            <a:r>
              <a:rPr lang="de-DE" dirty="0" err="1">
                <a:solidFill>
                  <a:srgbClr val="000000"/>
                </a:solidFill>
                <a:latin typeface="Arial" charset="0"/>
              </a:rPr>
              <a:t>Grayscale</a:t>
            </a:r>
            <a:r>
              <a:rPr lang="de-DE" dirty="0">
                <a:solidFill>
                  <a:srgbClr val="000000"/>
                </a:solidFill>
                <a:latin typeface="Arial" charset="0"/>
              </a:rPr>
              <a:t> Images
60,000 </a:t>
            </a:r>
            <a:r>
              <a:rPr lang="de-DE" dirty="0" err="1">
                <a:solidFill>
                  <a:srgbClr val="000000"/>
                </a:solidFill>
                <a:latin typeface="Arial" charset="0"/>
              </a:rPr>
              <a:t>images</a:t>
            </a:r>
            <a:r>
              <a:rPr lang="de-DE" dirty="0">
                <a:solidFill>
                  <a:srgbClr val="000000"/>
                </a:solidFill>
                <a:latin typeface="Arial" charset="0"/>
              </a:rPr>
              <a:t>
10 </a:t>
            </a:r>
            <a:r>
              <a:rPr lang="de-DE" dirty="0" err="1">
                <a:solidFill>
                  <a:srgbClr val="000000"/>
                </a:solidFill>
                <a:latin typeface="Arial" charset="0"/>
              </a:rPr>
              <a:t>classes</a:t>
            </a:r>
            <a:r>
              <a:rPr lang="de-DE" dirty="0">
                <a:solidFill>
                  <a:srgbClr val="000000"/>
                </a:solidFill>
                <a:latin typeface="Arial" charset="0"/>
              </a:rPr>
              <a:t>:
</a:t>
            </a:r>
            <a:r>
              <a:rPr lang="de-DE" dirty="0" err="1">
                <a:solidFill>
                  <a:srgbClr val="000000"/>
                </a:solidFill>
                <a:latin typeface="Arial" charset="0"/>
              </a:rPr>
              <a:t>T-shirt</a:t>
            </a:r>
            <a:r>
              <a:rPr lang="de-DE" dirty="0">
                <a:solidFill>
                  <a:srgbClr val="000000"/>
                </a:solidFill>
                <a:latin typeface="Arial" charset="0"/>
              </a:rPr>
              <a:t>/top, </a:t>
            </a:r>
            <a:r>
              <a:rPr lang="de-DE" dirty="0" err="1">
                <a:solidFill>
                  <a:srgbClr val="000000"/>
                </a:solidFill>
                <a:latin typeface="Arial" charset="0"/>
              </a:rPr>
              <a:t>pants</a:t>
            </a:r>
            <a:r>
              <a:rPr lang="de-DE" dirty="0">
                <a:solidFill>
                  <a:srgbClr val="000000"/>
                </a:solidFill>
                <a:latin typeface="Arial" charset="0"/>
              </a:rPr>
              <a:t>, </a:t>
            </a:r>
            <a:r>
              <a:rPr lang="de-DE" dirty="0" err="1">
                <a:solidFill>
                  <a:srgbClr val="000000"/>
                </a:solidFill>
                <a:latin typeface="Arial" charset="0"/>
              </a:rPr>
              <a:t>sweater</a:t>
            </a:r>
            <a:r>
              <a:rPr lang="de-DE" dirty="0">
                <a:solidFill>
                  <a:srgbClr val="000000"/>
                </a:solidFill>
                <a:latin typeface="Arial" charset="0"/>
              </a:rPr>
              <a:t>, </a:t>
            </a:r>
            <a:r>
              <a:rPr lang="de-DE" dirty="0" err="1">
                <a:solidFill>
                  <a:srgbClr val="000000"/>
                </a:solidFill>
                <a:latin typeface="Arial" charset="0"/>
              </a:rPr>
              <a:t>dress</a:t>
            </a:r>
            <a:r>
              <a:rPr lang="de-DE" dirty="0">
                <a:solidFill>
                  <a:srgbClr val="000000"/>
                </a:solidFill>
                <a:latin typeface="Arial" charset="0"/>
              </a:rPr>
              <a:t>, </a:t>
            </a:r>
            <a:r>
              <a:rPr lang="de-DE" dirty="0" err="1">
                <a:solidFill>
                  <a:srgbClr val="000000"/>
                </a:solidFill>
                <a:latin typeface="Arial" charset="0"/>
              </a:rPr>
              <a:t>coat</a:t>
            </a:r>
            <a:r>
              <a:rPr lang="de-DE" dirty="0">
                <a:solidFill>
                  <a:srgbClr val="000000"/>
                </a:solidFill>
                <a:latin typeface="Arial" charset="0"/>
              </a:rPr>
              <a:t>, </a:t>
            </a:r>
            <a:r>
              <a:rPr lang="de-DE" dirty="0" err="1">
                <a:solidFill>
                  <a:srgbClr val="000000"/>
                </a:solidFill>
                <a:latin typeface="Arial" charset="0"/>
              </a:rPr>
              <a:t>sandal</a:t>
            </a:r>
            <a:r>
              <a:rPr lang="de-DE" dirty="0">
                <a:solidFill>
                  <a:srgbClr val="000000"/>
                </a:solidFill>
                <a:latin typeface="Arial" charset="0"/>
              </a:rPr>
              <a:t>, </a:t>
            </a:r>
            <a:r>
              <a:rPr lang="de-DE" dirty="0" err="1">
                <a:solidFill>
                  <a:srgbClr val="000000"/>
                </a:solidFill>
                <a:latin typeface="Arial" charset="0"/>
              </a:rPr>
              <a:t>shirt</a:t>
            </a:r>
            <a:r>
              <a:rPr lang="de-DE" dirty="0">
                <a:solidFill>
                  <a:srgbClr val="000000"/>
                </a:solidFill>
                <a:latin typeface="Arial" charset="0"/>
              </a:rPr>
              <a:t>, </a:t>
            </a:r>
            <a:r>
              <a:rPr lang="de-DE" dirty="0" err="1">
                <a:solidFill>
                  <a:srgbClr val="000000"/>
                </a:solidFill>
                <a:latin typeface="Arial" charset="0"/>
              </a:rPr>
              <a:t>sneaker</a:t>
            </a:r>
            <a:r>
              <a:rPr lang="de-DE" dirty="0">
                <a:solidFill>
                  <a:srgbClr val="000000"/>
                </a:solidFill>
                <a:latin typeface="Arial" charset="0"/>
              </a:rPr>
              <a:t>, </a:t>
            </a:r>
            <a:r>
              <a:rPr lang="de-DE" dirty="0" err="1">
                <a:solidFill>
                  <a:srgbClr val="000000"/>
                </a:solidFill>
                <a:latin typeface="Arial" charset="0"/>
              </a:rPr>
              <a:t>bag</a:t>
            </a:r>
            <a:r>
              <a:rPr lang="de-DE" dirty="0">
                <a:solidFill>
                  <a:srgbClr val="000000"/>
                </a:solidFill>
                <a:latin typeface="Arial" charset="0"/>
              </a:rPr>
              <a:t>, </a:t>
            </a:r>
            <a:r>
              <a:rPr lang="de-DE" dirty="0" err="1">
                <a:solidFill>
                  <a:srgbClr val="000000"/>
                </a:solidFill>
                <a:latin typeface="Arial" charset="0"/>
              </a:rPr>
              <a:t>ankle</a:t>
            </a:r>
            <a:r>
              <a:rPr lang="de-DE" dirty="0">
                <a:solidFill>
                  <a:srgbClr val="000000"/>
                </a:solidFill>
                <a:latin typeface="Arial" charset="0"/>
              </a:rPr>
              <a:t> </a:t>
            </a:r>
            <a:r>
              <a:rPr lang="de-DE" dirty="0" err="1">
                <a:solidFill>
                  <a:srgbClr val="000000"/>
                </a:solidFill>
                <a:latin typeface="Arial" charset="0"/>
              </a:rPr>
              <a:t>boots</a:t>
            </a:r>
            <a:endParaRPr lang="de-DE" dirty="0">
              <a:solidFill>
                <a:srgbClr val="000000"/>
              </a:solidFill>
              <a:latin typeface="Arial" charset="0"/>
            </a:endParaRPr>
          </a:p>
        </p:txBody>
      </p:sp>
      <p:sp>
        <p:nvSpPr>
          <p:cNvPr id="8" name="Textfeld 7"/>
          <p:cNvSpPr txBox="1"/>
          <p:nvPr/>
        </p:nvSpPr>
        <p:spPr>
          <a:xfrm>
            <a:off x="4439816" y="4042799"/>
            <a:ext cx="6048672" cy="784830"/>
          </a:xfrm>
          <a:prstGeom prst="rect">
            <a:avLst/>
          </a:prstGeom>
          <a:noFill/>
        </p:spPr>
        <p:txBody>
          <a:bodyPr wrap="square" rtlCol="0">
            <a:spAutoFit/>
          </a:bodyPr>
          <a:lstStyle/>
          <a:p>
            <a:pPr eaLnBrk="0" fontAlgn="base" hangingPunct="0">
              <a:spcBef>
                <a:spcPct val="50000"/>
              </a:spcBef>
              <a:spcAft>
                <a:spcPct val="0"/>
              </a:spcAft>
            </a:pPr>
            <a:r>
              <a:rPr lang="en-US">
                <a:solidFill>
                  <a:srgbClr val="000000"/>
                </a:solidFill>
                <a:latin typeface="Arial" charset="0"/>
              </a:rPr>
              <a:t>2 similar classes for binary classification
</a:t>
            </a:r>
            <a:endParaRPr lang="de-DE" dirty="0">
              <a:solidFill>
                <a:srgbClr val="000000"/>
              </a:solidFill>
              <a:latin typeface="Arial" charset="0"/>
            </a:endParaRPr>
          </a:p>
        </p:txBody>
      </p:sp>
      <p:sp>
        <p:nvSpPr>
          <p:cNvPr id="9" name="Textfeld 8"/>
          <p:cNvSpPr txBox="1"/>
          <p:nvPr/>
        </p:nvSpPr>
        <p:spPr>
          <a:xfrm>
            <a:off x="6459903" y="4449750"/>
            <a:ext cx="1435903" cy="1477328"/>
          </a:xfrm>
          <a:prstGeom prst="rect">
            <a:avLst/>
          </a:prstGeom>
          <a:noFill/>
        </p:spPr>
        <p:txBody>
          <a:bodyPr wrap="square" rtlCol="0">
            <a:spAutoFit/>
          </a:bodyPr>
          <a:lstStyle/>
          <a:p>
            <a:pPr eaLnBrk="0" fontAlgn="base" hangingPunct="0">
              <a:spcBef>
                <a:spcPct val="50000"/>
              </a:spcBef>
              <a:spcAft>
                <a:spcPct val="0"/>
              </a:spcAft>
            </a:pPr>
            <a:r>
              <a:rPr lang="de-DE" b="1">
                <a:solidFill>
                  <a:srgbClr val="000000"/>
                </a:solidFill>
                <a:latin typeface="Arial" charset="0"/>
              </a:rPr>
              <a:t>sweater
5507 pictures
</a:t>
            </a:r>
            <a:endParaRPr lang="de-DE" dirty="0">
              <a:solidFill>
                <a:srgbClr val="000000"/>
              </a:solidFill>
              <a:latin typeface="Arial" charset="0"/>
            </a:endParaRPr>
          </a:p>
        </p:txBody>
      </p:sp>
      <p:sp>
        <p:nvSpPr>
          <p:cNvPr id="10" name="Textfeld 9"/>
          <p:cNvSpPr txBox="1"/>
          <p:nvPr/>
        </p:nvSpPr>
        <p:spPr>
          <a:xfrm>
            <a:off x="9984433" y="4462051"/>
            <a:ext cx="1692121" cy="1200329"/>
          </a:xfrm>
          <a:prstGeom prst="rect">
            <a:avLst/>
          </a:prstGeom>
          <a:noFill/>
        </p:spPr>
        <p:txBody>
          <a:bodyPr wrap="square" rtlCol="0">
            <a:spAutoFit/>
          </a:bodyPr>
          <a:lstStyle/>
          <a:p>
            <a:pPr eaLnBrk="0" fontAlgn="base" hangingPunct="0">
              <a:spcBef>
                <a:spcPct val="50000"/>
              </a:spcBef>
              <a:spcAft>
                <a:spcPct val="0"/>
              </a:spcAft>
            </a:pPr>
            <a:r>
              <a:rPr lang="de-DE" b="1">
                <a:solidFill>
                  <a:srgbClr val="000000"/>
                </a:solidFill>
                <a:latin typeface="Arial" charset="0"/>
              </a:rPr>
              <a:t>shirt
5496 pictures
</a:t>
            </a:r>
            <a:endParaRPr lang="de-DE" dirty="0">
              <a:solidFill>
                <a:srgbClr val="000000"/>
              </a:solidFill>
              <a:latin typeface="Arial" charset="0"/>
            </a:endParaRPr>
          </a:p>
        </p:txBody>
      </p:sp>
      <p:pic>
        <p:nvPicPr>
          <p:cNvPr id="11" name="Grafik 10"/>
          <p:cNvPicPr>
            <a:picLocks noChangeAspect="1"/>
          </p:cNvPicPr>
          <p:nvPr/>
        </p:nvPicPr>
        <p:blipFill>
          <a:blip r:embed="rId4"/>
          <a:stretch>
            <a:fillRect/>
          </a:stretch>
        </p:blipFill>
        <p:spPr>
          <a:xfrm>
            <a:off x="4439817" y="4374516"/>
            <a:ext cx="1840132" cy="1833873"/>
          </a:xfrm>
          <a:prstGeom prst="rect">
            <a:avLst/>
          </a:prstGeom>
        </p:spPr>
      </p:pic>
      <p:pic>
        <p:nvPicPr>
          <p:cNvPr id="12" name="Grafik 11"/>
          <p:cNvPicPr>
            <a:picLocks noChangeAspect="1"/>
          </p:cNvPicPr>
          <p:nvPr/>
        </p:nvPicPr>
        <p:blipFill>
          <a:blip r:embed="rId5"/>
          <a:stretch>
            <a:fillRect/>
          </a:stretch>
        </p:blipFill>
        <p:spPr>
          <a:xfrm>
            <a:off x="8040217" y="4449750"/>
            <a:ext cx="1799805" cy="1787562"/>
          </a:xfrm>
          <a:prstGeom prst="rect">
            <a:avLst/>
          </a:prstGeom>
        </p:spPr>
      </p:pic>
    </p:spTree>
    <p:extLst>
      <p:ext uri="{BB962C8B-B14F-4D97-AF65-F5344CB8AC3E}">
        <p14:creationId xmlns:p14="http://schemas.microsoft.com/office/powerpoint/2010/main" val="1419728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auto">
          <a:xfrm>
            <a:off x="55822" y="5683076"/>
            <a:ext cx="7840378" cy="6480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Train </a:t>
            </a:r>
            <a:r>
              <a:rPr lang="de-DE" dirty="0" err="1">
                <a:solidFill>
                  <a:srgbClr val="000000"/>
                </a:solidFill>
                <a:latin typeface="Arial" charset="0"/>
              </a:rPr>
              <a:t>model</a:t>
            </a:r>
            <a:endParaRPr lang="de-DE" dirty="0">
              <a:solidFill>
                <a:srgbClr val="000000"/>
              </a:solidFill>
              <a:latin typeface="Arial" charset="0"/>
            </a:endParaRPr>
          </a:p>
        </p:txBody>
      </p:sp>
      <p:sp>
        <p:nvSpPr>
          <p:cNvPr id="10" name="Rechteck 9"/>
          <p:cNvSpPr/>
          <p:nvPr/>
        </p:nvSpPr>
        <p:spPr bwMode="auto">
          <a:xfrm>
            <a:off x="55822" y="3691433"/>
            <a:ext cx="7840378" cy="1898025"/>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Create a </a:t>
            </a:r>
            <a:r>
              <a:rPr lang="de-DE" dirty="0" err="1">
                <a:solidFill>
                  <a:srgbClr val="000000"/>
                </a:solidFill>
                <a:latin typeface="Arial" charset="0"/>
              </a:rPr>
              <a:t>model</a:t>
            </a:r>
            <a:endParaRPr lang="de-DE" dirty="0">
              <a:solidFill>
                <a:srgbClr val="000000"/>
              </a:solidFill>
              <a:latin typeface="Arial" charset="0"/>
            </a:endParaRPr>
          </a:p>
        </p:txBody>
      </p:sp>
      <p:sp>
        <p:nvSpPr>
          <p:cNvPr id="2" name="Titel 1"/>
          <p:cNvSpPr>
            <a:spLocks noGrp="1"/>
          </p:cNvSpPr>
          <p:nvPr>
            <p:ph type="title"/>
          </p:nvPr>
        </p:nvSpPr>
        <p:spPr/>
        <p:txBody>
          <a:bodyPr/>
          <a:lstStyle/>
          <a:p>
            <a:r>
              <a:rPr lang="en-US"/>
              <a:t>Programming neural networks in keras</a:t>
            </a:r>
            <a:br>
              <a:rPr lang="en-US"/>
            </a:br>
            <a:r>
              <a:rPr lang="en-US"/>
              <a:t>Code for the Fashion MNIST example
</a:t>
            </a:r>
            <a:endParaRPr lang="de-DE" b="0" dirty="0"/>
          </a:p>
        </p:txBody>
      </p:sp>
      <p:sp>
        <p:nvSpPr>
          <p:cNvPr id="3" name="Inhaltsplatzhalter 2"/>
          <p:cNvSpPr>
            <a:spLocks noGrp="1"/>
          </p:cNvSpPr>
          <p:nvPr>
            <p:ph idx="1"/>
          </p:nvPr>
        </p:nvSpPr>
        <p:spPr>
          <a:xfrm>
            <a:off x="55822" y="2134122"/>
            <a:ext cx="7552346" cy="4967287"/>
          </a:xfrm>
        </p:spPr>
        <p:txBody>
          <a:bodyPr/>
          <a:lstStyle/>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tensorflow</a:t>
            </a:r>
            <a:r>
              <a:rPr lang="de-DE" altLang="de-DE" sz="1600" b="0" dirty="0"/>
              <a:t> </a:t>
            </a:r>
            <a:r>
              <a:rPr lang="de-DE" altLang="de-DE" sz="1600" b="0" dirty="0" err="1"/>
              <a:t>import</a:t>
            </a:r>
            <a:r>
              <a:rPr lang="de-DE" altLang="de-DE" sz="1600" b="0" dirty="0"/>
              <a:t> </a:t>
            </a:r>
            <a:r>
              <a:rPr lang="de-DE" altLang="de-DE" sz="1600" b="0" dirty="0" err="1"/>
              <a:t>keras</a:t>
            </a:r>
            <a:endParaRPr lang="de-DE" altLang="de-DE" sz="1600" b="0" dirty="0"/>
          </a:p>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keras.models</a:t>
            </a:r>
            <a:r>
              <a:rPr lang="de-DE" altLang="de-DE" sz="1600" b="0" dirty="0"/>
              <a:t> </a:t>
            </a:r>
            <a:r>
              <a:rPr lang="de-DE" altLang="de-DE" sz="1600" b="0" dirty="0" err="1"/>
              <a:t>import</a:t>
            </a:r>
            <a:r>
              <a:rPr lang="de-DE" altLang="de-DE" sz="1600" b="0" dirty="0"/>
              <a:t> </a:t>
            </a:r>
            <a:r>
              <a:rPr lang="de-DE" altLang="de-DE" sz="1600" b="0" dirty="0" err="1"/>
              <a:t>Sequential</a:t>
            </a:r>
            <a:r>
              <a:rPr lang="de-DE" altLang="de-DE" sz="1600" b="0" dirty="0"/>
              <a:t> </a:t>
            </a:r>
          </a:p>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keras.layers</a:t>
            </a:r>
            <a:r>
              <a:rPr lang="de-DE" altLang="de-DE" sz="1600" b="0" dirty="0"/>
              <a:t> </a:t>
            </a:r>
            <a:r>
              <a:rPr lang="de-DE" altLang="de-DE" sz="1600" b="0" dirty="0" err="1"/>
              <a:t>import</a:t>
            </a:r>
            <a:r>
              <a:rPr lang="de-DE" altLang="de-DE" sz="1600" b="0" dirty="0"/>
              <a:t> </a:t>
            </a:r>
            <a:r>
              <a:rPr lang="de-DE" altLang="de-DE" sz="1600" b="0" dirty="0" err="1"/>
              <a:t>Dense</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a:t>(</a:t>
            </a:r>
            <a:r>
              <a:rPr lang="de-DE" altLang="de-DE" sz="1600" b="0" dirty="0" err="1"/>
              <a:t>x_train</a:t>
            </a:r>
            <a:r>
              <a:rPr lang="de-DE" altLang="de-DE" sz="1600" b="0" dirty="0"/>
              <a:t>, </a:t>
            </a:r>
            <a:r>
              <a:rPr lang="de-DE" altLang="de-DE" sz="1600" b="0" dirty="0" err="1"/>
              <a:t>y_train</a:t>
            </a:r>
            <a:r>
              <a:rPr lang="de-DE" altLang="de-DE" sz="1600" b="0" dirty="0"/>
              <a:t>), (</a:t>
            </a:r>
            <a:r>
              <a:rPr lang="de-DE" altLang="de-DE" sz="1600" b="0" dirty="0" err="1"/>
              <a:t>x_test</a:t>
            </a:r>
            <a:r>
              <a:rPr lang="de-DE" altLang="de-DE" sz="1600" b="0" dirty="0"/>
              <a:t>, </a:t>
            </a:r>
            <a:r>
              <a:rPr lang="de-DE" altLang="de-DE" sz="1600" b="0" dirty="0" err="1"/>
              <a:t>y_test</a:t>
            </a:r>
            <a:r>
              <a:rPr lang="de-DE" altLang="de-DE" sz="1600" b="0" dirty="0"/>
              <a:t>)= </a:t>
            </a:r>
            <a:r>
              <a:rPr lang="de-DE" altLang="de-DE" sz="1600" b="0" dirty="0" err="1"/>
              <a:t>load_data</a:t>
            </a:r>
            <a:r>
              <a:rPr lang="de-DE" altLang="de-DE" sz="1600" b="0" dirty="0"/>
              <a:t>()</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a:t>
            </a:r>
            <a:r>
              <a:rPr lang="de-DE" altLang="de-DE" sz="1600" b="0" dirty="0"/>
              <a:t> = </a:t>
            </a:r>
            <a:r>
              <a:rPr lang="de-DE" altLang="de-DE" sz="1600" b="0" dirty="0" err="1"/>
              <a:t>Sequential</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Flatten</a:t>
            </a:r>
            <a:r>
              <a:rPr lang="de-DE" altLang="de-DE" sz="1600" b="0" dirty="0"/>
              <a:t>(</a:t>
            </a:r>
            <a:r>
              <a:rPr lang="de-DE" altLang="de-DE" sz="1600" b="0" dirty="0" err="1"/>
              <a:t>input_shape</a:t>
            </a:r>
            <a:r>
              <a:rPr lang="de-DE" altLang="de-DE" sz="1600" b="0" dirty="0"/>
              <a:t>=[28,28])) </a:t>
            </a:r>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Dense</a:t>
            </a:r>
            <a:r>
              <a:rPr lang="de-DE" altLang="de-DE" sz="1600" b="0" dirty="0"/>
              <a:t>(</a:t>
            </a:r>
            <a:r>
              <a:rPr lang="de-DE" altLang="de-DE" sz="1600" b="0" dirty="0" err="1"/>
              <a:t>units</a:t>
            </a:r>
            <a:r>
              <a:rPr lang="de-DE" altLang="de-DE" sz="1600" b="0" dirty="0"/>
              <a:t>=1, </a:t>
            </a:r>
            <a:r>
              <a:rPr lang="de-DE" altLang="de-DE" sz="1600" b="0" dirty="0" err="1"/>
              <a:t>activation</a:t>
            </a:r>
            <a:r>
              <a:rPr lang="de-DE" altLang="de-DE" sz="1600" b="0" dirty="0"/>
              <a:t>='</a:t>
            </a:r>
            <a:r>
              <a:rPr lang="de-DE" altLang="de-DE" sz="1600" b="0" dirty="0" err="1"/>
              <a:t>sigmoid</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model.compile</a:t>
            </a:r>
            <a:r>
              <a:rPr lang="de-DE" altLang="de-DE" sz="1600" b="0" dirty="0"/>
              <a:t>(</a:t>
            </a:r>
            <a:r>
              <a:rPr lang="de-DE" altLang="de-DE" sz="1600" b="0" dirty="0" err="1"/>
              <a:t>loss</a:t>
            </a:r>
            <a:r>
              <a:rPr lang="de-DE" altLang="de-DE" sz="1600" b="0" dirty="0"/>
              <a:t>='</a:t>
            </a:r>
            <a:r>
              <a:rPr lang="de-DE" altLang="de-DE" sz="1600" b="0" dirty="0" err="1"/>
              <a:t>binary_crossentropy</a:t>
            </a:r>
            <a:r>
              <a:rPr lang="de-DE" altLang="de-DE" sz="1600" b="0" dirty="0"/>
              <a:t>', </a:t>
            </a:r>
            <a:r>
              <a:rPr lang="de-DE" altLang="de-DE" sz="1600" b="0" dirty="0" err="1"/>
              <a:t>optimizer</a:t>
            </a:r>
            <a:r>
              <a:rPr lang="de-DE" altLang="de-DE" sz="1600" b="0" dirty="0"/>
              <a:t>='</a:t>
            </a:r>
            <a:r>
              <a:rPr lang="de-DE" altLang="de-DE" sz="1600" b="0" dirty="0" err="1"/>
              <a:t>sgd</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model.fit</a:t>
            </a:r>
            <a:r>
              <a:rPr lang="de-DE" altLang="de-DE" sz="1600" b="0" dirty="0"/>
              <a:t>(</a:t>
            </a:r>
            <a:r>
              <a:rPr lang="de-DE" altLang="de-DE" sz="1600" b="0" dirty="0" err="1"/>
              <a:t>x_train</a:t>
            </a:r>
            <a:r>
              <a:rPr lang="de-DE" altLang="de-DE" sz="1600" b="0" dirty="0"/>
              <a:t>, </a:t>
            </a:r>
            <a:r>
              <a:rPr lang="de-DE" altLang="de-DE" sz="1600" b="0" dirty="0" err="1"/>
              <a:t>y_train</a:t>
            </a:r>
            <a:r>
              <a:rPr lang="de-DE" altLang="de-DE" sz="1600" b="0" dirty="0"/>
              <a:t>, </a:t>
            </a:r>
            <a:r>
              <a:rPr lang="de-DE" altLang="de-DE" sz="1600" b="0" dirty="0" err="1"/>
              <a:t>epochs</a:t>
            </a:r>
            <a:r>
              <a:rPr lang="de-DE" altLang="de-DE" sz="1600" b="0" dirty="0"/>
              <a:t>=1000) </a:t>
            </a: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15</a:t>
            </a:fld>
            <a:endParaRPr lang="de-DE" dirty="0">
              <a:solidFill>
                <a:srgbClr val="000000"/>
              </a:solidFill>
              <a:latin typeface="Arial" charset="0"/>
            </a:endParaRPr>
          </a:p>
        </p:txBody>
      </p:sp>
      <p:pic>
        <p:nvPicPr>
          <p:cNvPr id="14" name="Grafik 13"/>
          <p:cNvPicPr>
            <a:picLocks noChangeAspect="1"/>
          </p:cNvPicPr>
          <p:nvPr/>
        </p:nvPicPr>
        <p:blipFill rotWithShape="1">
          <a:blip r:embed="rId3"/>
          <a:srcRect t="26947"/>
          <a:stretch/>
        </p:blipFill>
        <p:spPr>
          <a:xfrm>
            <a:off x="5234856" y="764704"/>
            <a:ext cx="6981825" cy="3089478"/>
          </a:xfrm>
          <a:prstGeom prst="rect">
            <a:avLst/>
          </a:prstGeom>
        </p:spPr>
      </p:pic>
    </p:spTree>
    <p:extLst>
      <p:ext uri="{BB962C8B-B14F-4D97-AF65-F5344CB8AC3E}">
        <p14:creationId xmlns:p14="http://schemas.microsoft.com/office/powerpoint/2010/main" val="2487627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0025" y="348552"/>
            <a:ext cx="9647767" cy="1041400"/>
          </a:xfrm>
        </p:spPr>
        <p:txBody>
          <a:bodyPr/>
          <a:lstStyle/>
          <a:p>
            <a:r>
              <a:rPr lang="en-US"/>
              <a:t>Artificial Neural Networks - KNN</a:t>
            </a:r>
            <a:br>
              <a:rPr lang="en-US"/>
            </a:br>
            <a:r>
              <a:rPr lang="en-US"/>
              <a:t>Forward propagation of a multi-layerneural neural network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16</a:t>
            </a:fld>
            <a:endParaRPr lang="de-DE" dirty="0">
              <a:solidFill>
                <a:srgbClr val="000000"/>
              </a:solidFill>
              <a:latin typeface="Arial" charset="0"/>
            </a:endParaRPr>
          </a:p>
        </p:txBody>
      </p:sp>
      <p:grpSp>
        <p:nvGrpSpPr>
          <p:cNvPr id="3" name="Gruppieren 2"/>
          <p:cNvGrpSpPr/>
          <p:nvPr/>
        </p:nvGrpSpPr>
        <p:grpSpPr>
          <a:xfrm>
            <a:off x="5923881" y="1474066"/>
            <a:ext cx="6943092" cy="5020220"/>
            <a:chOff x="232234" y="1628801"/>
            <a:chExt cx="6943092" cy="5020220"/>
          </a:xfrm>
        </p:grpSpPr>
        <mc:AlternateContent xmlns:mc="http://schemas.openxmlformats.org/markup-compatibility/2006" xmlns:a14="http://schemas.microsoft.com/office/drawing/2010/main">
          <mc:Choice Requires="a14">
            <p:sp>
              <p:nvSpPr>
                <p:cNvPr id="9" name="Textfeld 8"/>
                <p:cNvSpPr txBox="1"/>
                <p:nvPr/>
              </p:nvSpPr>
              <p:spPr>
                <a:xfrm>
                  <a:off x="232234" y="1628801"/>
                  <a:ext cx="6943092" cy="5020220"/>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Forward propagation (with N hidden layers):
</a:t>
                  </a:r>
                  <a:endParaRPr lang="de-DE"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a:p>
                  <a:pPr eaLnBrk="0" fontAlgn="base" hangingPunct="0">
                    <a:spcBef>
                      <a:spcPct val="50000"/>
                    </a:spcBef>
                    <a:spcAft>
                      <a:spcPct val="0"/>
                    </a:spcAft>
                  </a:pPr>
                  <a14:m>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r>
                            <a:rPr lang="de-DE" i="1">
                              <a:solidFill>
                                <a:srgbClr val="000000"/>
                              </a:solidFill>
                              <a:latin typeface="Cambria Math" panose="02040503050406030204" pitchFamily="18" charset="0"/>
                            </a:rPr>
                            <m:t>[ℓ]</m:t>
                          </m:r>
                        </m:sup>
                      </m:sSubSup>
                      <m:r>
                        <a:rPr lang="de-DE" i="1">
                          <a:solidFill>
                            <a:srgbClr val="000000"/>
                          </a:solidFill>
                          <a:latin typeface="Cambria Math" panose="02040503050406030204" pitchFamily="18" charset="0"/>
                        </a:rPr>
                        <m:t>:</m:t>
                      </m:r>
                    </m:oMath>
                  </a14:m>
                  <a:r>
                    <a:rPr lang="de-DE" dirty="0">
                      <a:solidFill>
                        <a:srgbClr val="000000"/>
                      </a:solidFill>
                      <a:latin typeface="Arial"/>
                    </a:rPr>
                    <a:t>   </a:t>
                  </a:r>
                  <a:r>
                    <a:rPr lang="en-US" dirty="0">
                      <a:solidFill>
                        <a:srgbClr val="000000"/>
                      </a:solidFill>
                    </a:rPr>
                    <a:t>Activation function of the j-</a:t>
                  </a:r>
                  <a:r>
                    <a:rPr lang="en-US" dirty="0" err="1">
                      <a:solidFill>
                        <a:srgbClr val="000000"/>
                      </a:solidFill>
                    </a:rPr>
                    <a:t>th</a:t>
                  </a:r>
                  <a:r>
                    <a:rPr lang="en-US" dirty="0">
                      <a:solidFill>
                        <a:srgbClr val="000000"/>
                      </a:solidFill>
                    </a:rPr>
                    <a:t> neuron of the </a:t>
                  </a:r>
                  <a14:m>
                    <m:oMath xmlns:m="http://schemas.openxmlformats.org/officeDocument/2006/math">
                      <m:r>
                        <a:rPr lang="de-DE" i="1">
                          <a:solidFill>
                            <a:srgbClr val="000000"/>
                          </a:solidFill>
                          <a:latin typeface="Cambria Math" panose="02040503050406030204" pitchFamily="18" charset="0"/>
                        </a:rPr>
                        <m:t>ℓ</m:t>
                      </m:r>
                    </m:oMath>
                  </a14:m>
                  <a:r>
                    <a:rPr lang="de-DE" dirty="0">
                      <a:solidFill>
                        <a:srgbClr val="000000"/>
                      </a:solidFill>
                      <a:latin typeface="Arial" charset="0"/>
                    </a:rPr>
                    <a:t>-</a:t>
                  </a:r>
                  <a:r>
                    <a:rPr lang="de-DE" dirty="0" err="1">
                      <a:solidFill>
                        <a:srgbClr val="000000"/>
                      </a:solidFill>
                      <a:latin typeface="Arial" charset="0"/>
                    </a:rPr>
                    <a:t>th</a:t>
                  </a:r>
                  <a:br>
                    <a:rPr lang="de-DE" dirty="0">
                      <a:solidFill>
                        <a:srgbClr val="000000"/>
                      </a:solidFill>
                      <a:latin typeface="Arial" charset="0"/>
                    </a:rPr>
                  </a:br>
                  <a:r>
                    <a:rPr lang="de-DE" dirty="0">
                      <a:solidFill>
                        <a:srgbClr val="000000"/>
                      </a:solidFill>
                      <a:latin typeface="Arial" charset="0"/>
                    </a:rPr>
                    <a:t>         </a:t>
                  </a:r>
                  <a:r>
                    <a:rPr lang="de-DE" dirty="0" err="1">
                      <a:solidFill>
                        <a:srgbClr val="000000"/>
                      </a:solidFill>
                      <a:latin typeface="Arial" charset="0"/>
                    </a:rPr>
                    <a:t>hidden</a:t>
                  </a:r>
                  <a:r>
                    <a:rPr lang="de-DE" dirty="0">
                      <a:solidFill>
                        <a:srgbClr val="000000"/>
                      </a:solidFill>
                      <a:latin typeface="Arial" charset="0"/>
                    </a:rPr>
                    <a:t> </a:t>
                  </a:r>
                  <a:r>
                    <a:rPr lang="de-DE" dirty="0" err="1">
                      <a:solidFill>
                        <a:srgbClr val="000000"/>
                      </a:solidFill>
                      <a:latin typeface="Arial" charset="0"/>
                    </a:rPr>
                    <a:t>layer</a:t>
                  </a:r>
                  <a:endParaRPr lang="de-DE" dirty="0">
                    <a:solidFill>
                      <a:srgbClr val="000000"/>
                    </a:solidFill>
                    <a:latin typeface="Arial" charset="0"/>
                  </a:endParaRPr>
                </a:p>
                <a:p>
                  <a:pPr eaLnBrk="0" fontAlgn="base" hangingPunct="0">
                    <a:spcBef>
                      <a:spcPct val="50000"/>
                    </a:spcBef>
                    <a:spcAft>
                      <a:spcPct val="0"/>
                    </a:spcAft>
                  </a:pPr>
                  <a14:m>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𝑗𝑖</m:t>
                          </m:r>
                        </m:sub>
                        <m:sup>
                          <m:r>
                            <a:rPr lang="de-DE" i="1">
                              <a:solidFill>
                                <a:srgbClr val="000000"/>
                              </a:solidFill>
                              <a:latin typeface="Cambria Math" panose="02040503050406030204" pitchFamily="18" charset="0"/>
                            </a:rPr>
                            <m:t>[ℓ]</m:t>
                          </m:r>
                        </m:sup>
                      </m:sSubSup>
                    </m:oMath>
                  </a14:m>
                  <a:r>
                    <a:rPr lang="de-DE" dirty="0">
                      <a:solidFill>
                        <a:srgbClr val="000000"/>
                      </a:solidFill>
                      <a:latin typeface="Arial" charset="0"/>
                    </a:rPr>
                    <a:t>: </a:t>
                  </a:r>
                  <a:r>
                    <a:rPr lang="en-US" dirty="0">
                      <a:solidFill>
                        <a:srgbClr val="000000"/>
                      </a:solidFill>
                      <a:latin typeface="Arial" charset="0"/>
                    </a:rPr>
                    <a:t>weight of the </a:t>
                  </a:r>
                  <a:r>
                    <a:rPr lang="en-US" dirty="0" err="1">
                      <a:solidFill>
                        <a:srgbClr val="000000"/>
                      </a:solidFill>
                      <a:latin typeface="Arial" charset="0"/>
                    </a:rPr>
                    <a:t>i-th</a:t>
                  </a:r>
                  <a:r>
                    <a:rPr lang="en-US" dirty="0">
                      <a:solidFill>
                        <a:srgbClr val="000000"/>
                      </a:solidFill>
                      <a:latin typeface="Arial" charset="0"/>
                    </a:rPr>
                    <a:t> input of the j-</a:t>
                  </a:r>
                  <a:r>
                    <a:rPr lang="en-US" dirty="0" err="1">
                      <a:solidFill>
                        <a:srgbClr val="000000"/>
                      </a:solidFill>
                      <a:latin typeface="Arial" charset="0"/>
                    </a:rPr>
                    <a:t>th</a:t>
                  </a:r>
                  <a:r>
                    <a:rPr lang="en-US" dirty="0">
                      <a:solidFill>
                        <a:srgbClr val="000000"/>
                      </a:solidFill>
                      <a:latin typeface="Arial" charset="0"/>
                    </a:rPr>
                    <a:t> neuron of the </a:t>
                  </a:r>
                  <a:br>
                    <a:rPr lang="de-DE" dirty="0">
                      <a:solidFill>
                        <a:srgbClr val="000000"/>
                      </a:solidFill>
                      <a:latin typeface="Arial" charset="0"/>
                    </a:rPr>
                  </a:br>
                  <a:r>
                    <a:rPr lang="de-DE" dirty="0">
                      <a:solidFill>
                        <a:srgbClr val="000000"/>
                      </a:solidFill>
                      <a:latin typeface="Arial" charset="0"/>
                    </a:rPr>
                    <a:t>        </a:t>
                  </a:r>
                  <a14:m>
                    <m:oMath xmlns:m="http://schemas.openxmlformats.org/officeDocument/2006/math">
                      <m:r>
                        <a:rPr lang="de-DE" i="1">
                          <a:solidFill>
                            <a:srgbClr val="000000"/>
                          </a:solidFill>
                          <a:latin typeface="Cambria Math" panose="02040503050406030204" pitchFamily="18" charset="0"/>
                        </a:rPr>
                        <m:t>ℓ</m:t>
                      </m:r>
                    </m:oMath>
                  </a14:m>
                  <a:r>
                    <a:rPr lang="de-DE" dirty="0">
                      <a:solidFill>
                        <a:srgbClr val="000000"/>
                      </a:solidFill>
                      <a:latin typeface="Arial" charset="0"/>
                    </a:rPr>
                    <a:t>-th hidden layer</a:t>
                  </a:r>
                </a:p>
                <a:p>
                  <a:pPr eaLnBrk="0" fontAlgn="base" hangingPunct="0">
                    <a:spcBef>
                      <a:spcPct val="50000"/>
                    </a:spcBef>
                    <a:spcAft>
                      <a:spcPct val="0"/>
                    </a:spcAft>
                  </a:pPr>
                  <a14:m>
                    <m:oMath xmlns:m="http://schemas.openxmlformats.org/officeDocument/2006/math">
                      <m:sSub>
                        <m:sSubPr>
                          <m:ctrlPr>
                            <a:rPr lang="de-DE" i="1">
                              <a:solidFill>
                                <a:srgbClr val="000000"/>
                              </a:solidFill>
                              <a:latin typeface="Cambria Math" panose="02040503050406030204" pitchFamily="18" charset="0"/>
                            </a:rPr>
                          </m:ctrlPr>
                        </m:sSub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e>
                        <m:sub>
                          <m:r>
                            <a:rPr lang="de-DE" i="1">
                              <a:solidFill>
                                <a:srgbClr val="000000"/>
                              </a:solidFill>
                              <a:latin typeface="Cambria Math" panose="02040503050406030204" pitchFamily="18" charset="0"/>
                            </a:rPr>
                            <m:t>𝑗</m:t>
                          </m:r>
                        </m:sub>
                      </m:sSub>
                      <m:r>
                        <a:rPr lang="de-DE" i="1">
                          <a:solidFill>
                            <a:srgbClr val="000000"/>
                          </a:solidFill>
                          <a:latin typeface="Cambria Math" panose="02040503050406030204" pitchFamily="18" charset="0"/>
                        </a:rPr>
                        <m:t>:</m:t>
                      </m:r>
                    </m:oMath>
                  </a14:m>
                  <a:r>
                    <a:rPr lang="de-DE" dirty="0">
                      <a:solidFill>
                        <a:srgbClr val="000000"/>
                      </a:solidFill>
                      <a:latin typeface="Arial" charset="0"/>
                    </a:rPr>
                    <a:t>    </a:t>
                  </a:r>
                  <a:r>
                    <a:rPr lang="en-US" dirty="0">
                      <a:solidFill>
                        <a:srgbClr val="000000"/>
                      </a:solidFill>
                      <a:latin typeface="Arial" charset="0"/>
                    </a:rPr>
                    <a:t>Prediction of the j-</a:t>
                  </a:r>
                  <a:r>
                    <a:rPr lang="en-US" dirty="0" err="1">
                      <a:solidFill>
                        <a:srgbClr val="000000"/>
                      </a:solidFill>
                      <a:latin typeface="Arial" charset="0"/>
                    </a:rPr>
                    <a:t>th</a:t>
                  </a:r>
                  <a:r>
                    <a:rPr lang="en-US" dirty="0">
                      <a:solidFill>
                        <a:srgbClr val="000000"/>
                      </a:solidFill>
                      <a:latin typeface="Arial" charset="0"/>
                    </a:rPr>
                    <a:t> expenditure eurone</a:t>
                  </a:r>
                  <a:endParaRPr lang="de-DE"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p:txBody>
            </p:sp>
          </mc:Choice>
          <mc:Fallback xmlns="">
            <p:sp>
              <p:nvSpPr>
                <p:cNvPr id="9" name="Textfeld 8"/>
                <p:cNvSpPr txBox="1">
                  <a:spLocks noRot="1" noChangeAspect="1" noMove="1" noResize="1" noEditPoints="1" noAdjustHandles="1" noChangeArrowheads="1" noChangeShapeType="1" noTextEdit="1"/>
                </p:cNvSpPr>
                <p:nvPr/>
              </p:nvSpPr>
              <p:spPr>
                <a:xfrm>
                  <a:off x="232234" y="1628801"/>
                  <a:ext cx="6943092" cy="5020220"/>
                </a:xfrm>
                <a:prstGeom prst="rect">
                  <a:avLst/>
                </a:prstGeom>
                <a:blipFill>
                  <a:blip r:embed="rId3"/>
                  <a:stretch>
                    <a:fillRect l="-790" t="-7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p:cNvSpPr txBox="1"/>
                <p:nvPr/>
              </p:nvSpPr>
              <p:spPr>
                <a:xfrm>
                  <a:off x="1536218" y="2213180"/>
                  <a:ext cx="2572243" cy="622350"/>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e>
                            </m:d>
                          </m:sup>
                        </m:sSubSup>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e>
                            </m:d>
                          </m:sup>
                        </m:sSup>
                        <m:d>
                          <m:dPr>
                            <m:ctrlPr>
                              <a:rPr lang="de-DE" i="1">
                                <a:solidFill>
                                  <a:srgbClr val="000000"/>
                                </a:solidFill>
                                <a:latin typeface="Cambria Math" panose="02040503050406030204" pitchFamily="18" charset="0"/>
                              </a:rPr>
                            </m:ctrlPr>
                          </m:dPr>
                          <m:e>
                            <m:nary>
                              <m:naryPr>
                                <m:chr m:val="∑"/>
                                <m:limLoc m:val="subSup"/>
                                <m:supHide m:val="on"/>
                                <m:ctrlPr>
                                  <a:rPr lang="de-DE" i="1">
                                    <a:solidFill>
                                      <a:srgbClr val="000000"/>
                                    </a:solidFill>
                                    <a:latin typeface="Cambria Math" panose="02040503050406030204" pitchFamily="18" charset="0"/>
                                  </a:rPr>
                                </m:ctrlPr>
                              </m:naryPr>
                              <m:sub>
                                <m:r>
                                  <m:rPr>
                                    <m:brk m:alnAt="9"/>
                                  </m:rPr>
                                  <a:rPr lang="de-DE" i="1">
                                    <a:solidFill>
                                      <a:srgbClr val="000000"/>
                                    </a:solidFill>
                                    <a:latin typeface="Cambria Math" panose="02040503050406030204" pitchFamily="18" charset="0"/>
                                  </a:rPr>
                                  <m:t>𝑖</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𝑗𝑖</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e>
                                    </m:d>
                                  </m:sup>
                                </m:sSubSup>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𝑥</m:t>
                                    </m:r>
                                  </m:e>
                                  <m:sub>
                                    <m:r>
                                      <a:rPr lang="de-DE" i="1">
                                        <a:solidFill>
                                          <a:srgbClr val="000000"/>
                                        </a:solidFill>
                                        <a:latin typeface="Cambria Math" panose="02040503050406030204" pitchFamily="18" charset="0"/>
                                      </a:rPr>
                                      <m:t>𝑖</m:t>
                                    </m:r>
                                  </m:sub>
                                </m:sSub>
                              </m:e>
                            </m:nary>
                          </m:e>
                        </m:d>
                      </m:oMath>
                    </m:oMathPara>
                  </a14:m>
                  <a:endParaRPr lang="de-DE" dirty="0">
                    <a:solidFill>
                      <a:srgbClr val="000000"/>
                    </a:solidFill>
                    <a:latin typeface="Arial"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1536218" y="2213180"/>
                  <a:ext cx="2572243" cy="62235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p:cNvSpPr txBox="1"/>
                <p:nvPr/>
              </p:nvSpPr>
              <p:spPr>
                <a:xfrm>
                  <a:off x="1521253" y="2865448"/>
                  <a:ext cx="4202368" cy="622350"/>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p>
                        <m:d>
                          <m:dPr>
                            <m:ctrlPr>
                              <a:rPr lang="de-DE" i="1">
                                <a:solidFill>
                                  <a:srgbClr val="000000"/>
                                </a:solidFill>
                                <a:latin typeface="Cambria Math" panose="02040503050406030204" pitchFamily="18" charset="0"/>
                              </a:rPr>
                            </m:ctrlPr>
                          </m:dPr>
                          <m:e>
                            <m:nary>
                              <m:naryPr>
                                <m:chr m:val="∑"/>
                                <m:limLoc m:val="subSup"/>
                                <m:supHide m:val="on"/>
                                <m:ctrlPr>
                                  <a:rPr lang="de-DE" i="1">
                                    <a:solidFill>
                                      <a:srgbClr val="000000"/>
                                    </a:solidFill>
                                    <a:latin typeface="Cambria Math" panose="02040503050406030204" pitchFamily="18" charset="0"/>
                                  </a:rPr>
                                </m:ctrlPr>
                              </m:naryPr>
                              <m:sub>
                                <m:r>
                                  <m:rPr>
                                    <m:brk m:alnAt="9"/>
                                  </m:rPr>
                                  <a:rPr lang="de-DE" i="1">
                                    <a:solidFill>
                                      <a:srgbClr val="000000"/>
                                    </a:solidFill>
                                    <a:latin typeface="Cambria Math" panose="02040503050406030204" pitchFamily="18" charset="0"/>
                                  </a:rPr>
                                  <m:t>𝑖</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𝑗𝑖</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𝑖</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e>
                            </m:nary>
                          </m:e>
                        </m:d>
                        <m:r>
                          <a:rPr lang="de-DE" i="1">
                            <a:solidFill>
                              <a:srgbClr val="000000"/>
                            </a:solidFill>
                            <a:latin typeface="Cambria Math" panose="02040503050406030204" pitchFamily="18" charset="0"/>
                          </a:rPr>
                          <m:t>, ℓ=2,…,</m:t>
                        </m:r>
                        <m:r>
                          <a:rPr lang="de-DE" i="1">
                            <a:solidFill>
                              <a:srgbClr val="000000"/>
                            </a:solidFill>
                            <a:latin typeface="Cambria Math" panose="02040503050406030204" pitchFamily="18" charset="0"/>
                          </a:rPr>
                          <m:t>𝑁</m:t>
                        </m:r>
                        <m:r>
                          <m:rPr>
                            <m:nor/>
                          </m:rPr>
                          <a:rPr lang="de-DE" dirty="0">
                            <a:solidFill>
                              <a:srgbClr val="000000"/>
                            </a:solidFill>
                            <a:latin typeface="Arial" charset="0"/>
                          </a:rPr>
                          <m:t> </m:t>
                        </m:r>
                      </m:oMath>
                    </m:oMathPara>
                  </a14:m>
                  <a:endParaRPr lang="de-DE" dirty="0">
                    <a:solidFill>
                      <a:srgbClr val="000000"/>
                    </a:solidFill>
                    <a:latin typeface="Arial" charset="0"/>
                  </a:endParaRPr>
                </a:p>
              </p:txBody>
            </p:sp>
          </mc:Choice>
          <mc:Fallback xmlns="">
            <p:sp>
              <p:nvSpPr>
                <p:cNvPr id="7" name="Textfeld 6"/>
                <p:cNvSpPr txBox="1">
                  <a:spLocks noRot="1" noChangeAspect="1" noMove="1" noResize="1" noEditPoints="1" noAdjustHandles="1" noChangeArrowheads="1" noChangeShapeType="1" noTextEdit="1"/>
                </p:cNvSpPr>
                <p:nvPr/>
              </p:nvSpPr>
              <p:spPr>
                <a:xfrm>
                  <a:off x="1521253" y="2865448"/>
                  <a:ext cx="4202368" cy="622350"/>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p:cNvSpPr txBox="1"/>
                <p:nvPr/>
              </p:nvSpPr>
              <p:spPr>
                <a:xfrm>
                  <a:off x="1567631" y="3509913"/>
                  <a:ext cx="3117392" cy="622350"/>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e>
                          <m:sub>
                            <m:r>
                              <a:rPr lang="de-DE" i="1">
                                <a:solidFill>
                                  <a:srgbClr val="000000"/>
                                </a:solidFill>
                                <a:latin typeface="Cambria Math" panose="02040503050406030204" pitchFamily="18" charset="0"/>
                              </a:rPr>
                              <m:t>𝑗</m:t>
                            </m:r>
                          </m:sub>
                        </m:sSub>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𝑁</m:t>
                                </m:r>
                                <m:r>
                                  <a:rPr lang="de-DE" i="1">
                                    <a:solidFill>
                                      <a:srgbClr val="000000"/>
                                    </a:solidFill>
                                    <a:latin typeface="Cambria Math" panose="02040503050406030204" pitchFamily="18" charset="0"/>
                                  </a:rPr>
                                  <m:t>+1</m:t>
                                </m:r>
                              </m:e>
                            </m:d>
                          </m:sup>
                        </m:sSup>
                        <m:d>
                          <m:dPr>
                            <m:ctrlPr>
                              <a:rPr lang="de-DE" i="1">
                                <a:solidFill>
                                  <a:srgbClr val="000000"/>
                                </a:solidFill>
                                <a:latin typeface="Cambria Math" panose="02040503050406030204" pitchFamily="18" charset="0"/>
                              </a:rPr>
                            </m:ctrlPr>
                          </m:dPr>
                          <m:e>
                            <m:nary>
                              <m:naryPr>
                                <m:chr m:val="∑"/>
                                <m:limLoc m:val="subSup"/>
                                <m:supHide m:val="on"/>
                                <m:ctrlPr>
                                  <a:rPr lang="de-DE" i="1">
                                    <a:solidFill>
                                      <a:srgbClr val="000000"/>
                                    </a:solidFill>
                                    <a:latin typeface="Cambria Math" panose="02040503050406030204" pitchFamily="18" charset="0"/>
                                  </a:rPr>
                                </m:ctrlPr>
                              </m:naryPr>
                              <m:sub>
                                <m:r>
                                  <m:rPr>
                                    <m:brk m:alnAt="9"/>
                                  </m:rPr>
                                  <a:rPr lang="de-DE" i="1">
                                    <a:solidFill>
                                      <a:srgbClr val="000000"/>
                                    </a:solidFill>
                                    <a:latin typeface="Cambria Math" panose="02040503050406030204" pitchFamily="18" charset="0"/>
                                  </a:rPr>
                                  <m:t>𝑖</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𝑗𝑖</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𝑁</m:t>
                                        </m:r>
                                        <m:r>
                                          <a:rPr lang="de-DE" i="1">
                                            <a:solidFill>
                                              <a:srgbClr val="000000"/>
                                            </a:solidFill>
                                            <a:latin typeface="Cambria Math" panose="02040503050406030204" pitchFamily="18" charset="0"/>
                                          </a:rPr>
                                          <m:t>+1</m:t>
                                        </m:r>
                                      </m:e>
                                    </m:d>
                                  </m:sup>
                                </m:sSubSup>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𝑁</m:t>
                                        </m:r>
                                      </m:e>
                                    </m:d>
                                  </m:sup>
                                </m:sSubSup>
                              </m:e>
                            </m:nary>
                          </m:e>
                        </m:d>
                      </m:oMath>
                    </m:oMathPara>
                  </a14:m>
                  <a:endParaRPr lang="de-DE" dirty="0">
                    <a:solidFill>
                      <a:srgbClr val="000000"/>
                    </a:solidFill>
                    <a:latin typeface="Arial"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1567631" y="3509913"/>
                  <a:ext cx="3117392" cy="622350"/>
                </a:xfrm>
                <a:prstGeom prst="rect">
                  <a:avLst/>
                </a:prstGeom>
                <a:blipFill>
                  <a:blip r:embed="rId6"/>
                  <a:stretch>
                    <a:fillRect/>
                  </a:stretch>
                </a:blipFill>
              </p:spPr>
              <p:txBody>
                <a:bodyPr/>
                <a:lstStyle/>
                <a:p>
                  <a:r>
                    <a:rPr lang="de-DE">
                      <a:noFill/>
                    </a:rPr>
                    <a:t> </a:t>
                  </a:r>
                </a:p>
              </p:txBody>
            </p:sp>
          </mc:Fallback>
        </mc:AlternateContent>
      </p:grpSp>
      <p:grpSp>
        <p:nvGrpSpPr>
          <p:cNvPr id="64" name="Gruppieren 63"/>
          <p:cNvGrpSpPr/>
          <p:nvPr/>
        </p:nvGrpSpPr>
        <p:grpSpPr>
          <a:xfrm>
            <a:off x="-312712" y="1503325"/>
            <a:ext cx="6236593" cy="4579018"/>
            <a:chOff x="-70741" y="1448986"/>
            <a:chExt cx="5845477" cy="4291854"/>
          </a:xfrm>
        </p:grpSpPr>
        <p:sp>
          <p:nvSpPr>
            <p:cNvPr id="65" name="Textfeld 64"/>
            <p:cNvSpPr txBox="1"/>
            <p:nvPr/>
          </p:nvSpPr>
          <p:spPr>
            <a:xfrm>
              <a:off x="-59871" y="4394540"/>
              <a:ext cx="2072668" cy="519255"/>
            </a:xfrm>
            <a:prstGeom prst="rect">
              <a:avLst/>
            </a:prstGeom>
            <a:noFill/>
          </p:spPr>
          <p:txBody>
            <a:bodyPr wrap="square" rtlCol="0">
              <a:spAutoFit/>
            </a:bodyPr>
            <a:lstStyle/>
            <a:p>
              <a:pPr algn="ctr" eaLnBrk="0" fontAlgn="base" hangingPunct="0">
                <a:spcBef>
                  <a:spcPct val="50000"/>
                </a:spcBef>
                <a:spcAft>
                  <a:spcPct val="0"/>
                </a:spcAft>
              </a:pPr>
              <a:r>
                <a:rPr lang="de-DE" sz="1200" b="1">
                  <a:solidFill>
                    <a:srgbClr val="000000"/>
                  </a:solidFill>
                  <a:latin typeface="Arial" charset="0"/>
                </a:rPr>
                <a:t>connection
</a:t>
              </a:r>
              <a:endParaRPr lang="de-DE" sz="1200" b="1" dirty="0">
                <a:solidFill>
                  <a:srgbClr val="000000"/>
                </a:solidFill>
                <a:latin typeface="Arial" charset="0"/>
              </a:endParaRPr>
            </a:p>
          </p:txBody>
        </p:sp>
        <p:sp>
          <p:nvSpPr>
            <p:cNvPr id="66" name="Textfeld 65"/>
            <p:cNvSpPr txBox="1"/>
            <p:nvPr/>
          </p:nvSpPr>
          <p:spPr>
            <a:xfrm>
              <a:off x="-70741" y="3355216"/>
              <a:ext cx="2072668" cy="519255"/>
            </a:xfrm>
            <a:prstGeom prst="rect">
              <a:avLst/>
            </a:prstGeom>
            <a:noFill/>
          </p:spPr>
          <p:txBody>
            <a:bodyPr wrap="square" rtlCol="0">
              <a:spAutoFit/>
            </a:bodyPr>
            <a:lstStyle/>
            <a:p>
              <a:pPr algn="ctr" eaLnBrk="0" fontAlgn="base" hangingPunct="0">
                <a:spcBef>
                  <a:spcPct val="50000"/>
                </a:spcBef>
                <a:spcAft>
                  <a:spcPct val="0"/>
                </a:spcAft>
              </a:pPr>
              <a:r>
                <a:rPr lang="de-DE" sz="1200" b="1">
                  <a:solidFill>
                    <a:srgbClr val="000000"/>
                  </a:solidFill>
                  <a:latin typeface="Arial" charset="0"/>
                </a:rPr>
                <a:t>Hidden unit
</a:t>
              </a:r>
              <a:endParaRPr lang="de-DE" sz="1200" b="1" dirty="0">
                <a:solidFill>
                  <a:srgbClr val="000000"/>
                </a:solidFill>
                <a:latin typeface="Arial" charset="0"/>
              </a:endParaRPr>
            </a:p>
          </p:txBody>
        </p:sp>
        <p:grpSp>
          <p:nvGrpSpPr>
            <p:cNvPr id="67" name="Gruppieren 66"/>
            <p:cNvGrpSpPr/>
            <p:nvPr/>
          </p:nvGrpSpPr>
          <p:grpSpPr>
            <a:xfrm>
              <a:off x="234578" y="1448986"/>
              <a:ext cx="5540158" cy="4291854"/>
              <a:chOff x="234578" y="1448986"/>
              <a:chExt cx="5540158" cy="4291854"/>
            </a:xfrm>
          </p:grpSpPr>
          <p:sp>
            <p:nvSpPr>
              <p:cNvPr id="68" name="Textfeld 67"/>
              <p:cNvSpPr txBox="1"/>
              <p:nvPr/>
            </p:nvSpPr>
            <p:spPr>
              <a:xfrm>
                <a:off x="234578" y="5221585"/>
                <a:ext cx="2072668" cy="519255"/>
              </a:xfrm>
              <a:prstGeom prst="rect">
                <a:avLst/>
              </a:prstGeom>
              <a:noFill/>
            </p:spPr>
            <p:txBody>
              <a:bodyPr wrap="square" rtlCol="0">
                <a:spAutoFit/>
              </a:bodyPr>
              <a:lstStyle/>
              <a:p>
                <a:pPr algn="ctr" eaLnBrk="0" fontAlgn="base" hangingPunct="0">
                  <a:spcBef>
                    <a:spcPct val="50000"/>
                  </a:spcBef>
                  <a:spcAft>
                    <a:spcPct val="0"/>
                  </a:spcAft>
                </a:pPr>
                <a:r>
                  <a:rPr lang="de-DE" sz="1200" b="1">
                    <a:solidFill>
                      <a:srgbClr val="000000"/>
                    </a:solidFill>
                    <a:latin typeface="Arial" charset="0"/>
                  </a:rPr>
                  <a:t>Input neurons
</a:t>
                </a:r>
                <a:endParaRPr lang="de-DE" sz="1200" b="1" dirty="0">
                  <a:solidFill>
                    <a:srgbClr val="000000"/>
                  </a:solidFill>
                  <a:latin typeface="Arial" charset="0"/>
                </a:endParaRPr>
              </a:p>
            </p:txBody>
          </p:sp>
          <p:grpSp>
            <p:nvGrpSpPr>
              <p:cNvPr id="69" name="Gruppieren 68"/>
              <p:cNvGrpSpPr/>
              <p:nvPr/>
            </p:nvGrpSpPr>
            <p:grpSpPr>
              <a:xfrm>
                <a:off x="516842" y="1448986"/>
                <a:ext cx="5257894" cy="3785954"/>
                <a:chOff x="516842" y="1448986"/>
                <a:chExt cx="5257894" cy="3785954"/>
              </a:xfrm>
            </p:grpSpPr>
            <mc:AlternateContent xmlns:mc="http://schemas.openxmlformats.org/markup-compatibility/2006" xmlns:a14="http://schemas.microsoft.com/office/drawing/2010/main">
              <mc:Choice Requires="a14">
                <p:sp>
                  <p:nvSpPr>
                    <p:cNvPr id="70" name="Textfeld 69"/>
                    <p:cNvSpPr txBox="1"/>
                    <p:nvPr/>
                  </p:nvSpPr>
                  <p:spPr>
                    <a:xfrm>
                      <a:off x="1530869" y="2854283"/>
                      <a:ext cx="352901" cy="286071"/>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sSubSup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𝑎</m:t>
                                </m:r>
                              </m:e>
                              <m:sub>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1</m:t>
                                </m:r>
                              </m:sub>
                              <m:sup>
                                <m:d>
                                  <m:dPr>
                                    <m:begChr m:val="["/>
                                    <m:endChr m:val="]"/>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d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2</m:t>
                                    </m:r>
                                  </m:e>
                                </m:d>
                              </m:sup>
                            </m:sSubSup>
                          </m:oMath>
                        </m:oMathPara>
                      </a14:m>
                      <a:endParaRPr lang="de-DE" sz="20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70" name="Textfeld 69"/>
                    <p:cNvSpPr txBox="1">
                      <a:spLocks noRot="1" noChangeAspect="1" noMove="1" noResize="1" noEditPoints="1" noAdjustHandles="1" noChangeArrowheads="1" noChangeShapeType="1" noTextEdit="1"/>
                    </p:cNvSpPr>
                    <p:nvPr/>
                  </p:nvSpPr>
                  <p:spPr>
                    <a:xfrm>
                      <a:off x="1530869" y="2854283"/>
                      <a:ext cx="352901" cy="286071"/>
                    </a:xfrm>
                    <a:prstGeom prst="rect">
                      <a:avLst/>
                    </a:prstGeom>
                    <a:blipFill>
                      <a:blip r:embed="rId7"/>
                      <a:stretch>
                        <a:fillRect l="-14516" b="-2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1" name="Textfeld 70"/>
                    <p:cNvSpPr txBox="1"/>
                    <p:nvPr/>
                  </p:nvSpPr>
                  <p:spPr>
                    <a:xfrm>
                      <a:off x="2364839" y="2861368"/>
                      <a:ext cx="352901" cy="286311"/>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sSubSup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𝑎</m:t>
                                </m:r>
                              </m:e>
                              <m:sub>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2</m:t>
                                </m:r>
                              </m:sub>
                              <m:sup>
                                <m:d>
                                  <m:dPr>
                                    <m:begChr m:val="["/>
                                    <m:endChr m:val="]"/>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d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2</m:t>
                                    </m:r>
                                  </m:e>
                                </m:d>
                              </m:sup>
                            </m:sSubSup>
                          </m:oMath>
                        </m:oMathPara>
                      </a14:m>
                      <a:endParaRPr lang="de-DE" sz="16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71" name="Textfeld 70"/>
                    <p:cNvSpPr txBox="1">
                      <a:spLocks noRot="1" noChangeAspect="1" noMove="1" noResize="1" noEditPoints="1" noAdjustHandles="1" noChangeArrowheads="1" noChangeShapeType="1" noTextEdit="1"/>
                    </p:cNvSpPr>
                    <p:nvPr/>
                  </p:nvSpPr>
                  <p:spPr>
                    <a:xfrm>
                      <a:off x="2364839" y="2861368"/>
                      <a:ext cx="352901" cy="286311"/>
                    </a:xfrm>
                    <a:prstGeom prst="rect">
                      <a:avLst/>
                    </a:prstGeom>
                    <a:blipFill>
                      <a:blip r:embed="rId8"/>
                      <a:stretch>
                        <a:fillRect l="-14516" b="-2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2" name="Textfeld 71"/>
                    <p:cNvSpPr txBox="1"/>
                    <p:nvPr/>
                  </p:nvSpPr>
                  <p:spPr>
                    <a:xfrm>
                      <a:off x="3210220" y="2852936"/>
                      <a:ext cx="352901" cy="28751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sSubSup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𝑎</m:t>
                                </m:r>
                              </m:e>
                              <m:sub>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3</m:t>
                                </m:r>
                              </m:sub>
                              <m:sup>
                                <m:d>
                                  <m:dPr>
                                    <m:begChr m:val="["/>
                                    <m:endChr m:val="]"/>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d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2</m:t>
                                    </m:r>
                                  </m:e>
                                </m:d>
                              </m:sup>
                            </m:sSubSup>
                          </m:oMath>
                        </m:oMathPara>
                      </a14:m>
                      <a:endParaRPr lang="de-DE" sz="16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72" name="Textfeld 71"/>
                    <p:cNvSpPr txBox="1">
                      <a:spLocks noRot="1" noChangeAspect="1" noMove="1" noResize="1" noEditPoints="1" noAdjustHandles="1" noChangeArrowheads="1" noChangeShapeType="1" noTextEdit="1"/>
                    </p:cNvSpPr>
                    <p:nvPr/>
                  </p:nvSpPr>
                  <p:spPr>
                    <a:xfrm>
                      <a:off x="3210220" y="2852936"/>
                      <a:ext cx="352901" cy="287514"/>
                    </a:xfrm>
                    <a:prstGeom prst="rect">
                      <a:avLst/>
                    </a:prstGeom>
                    <a:blipFill>
                      <a:blip r:embed="rId9"/>
                      <a:stretch>
                        <a:fillRect l="-14516" b="-235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3" name="Textfeld 72"/>
                    <p:cNvSpPr txBox="1"/>
                    <p:nvPr/>
                  </p:nvSpPr>
                  <p:spPr>
                    <a:xfrm>
                      <a:off x="1522572" y="3816147"/>
                      <a:ext cx="352901" cy="286071"/>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sSubSup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𝑎</m:t>
                                </m:r>
                              </m:e>
                              <m:sub>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1</m:t>
                                </m:r>
                              </m:sub>
                              <m:sup>
                                <m:d>
                                  <m:dPr>
                                    <m:begChr m:val="["/>
                                    <m:endChr m:val="]"/>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d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1</m:t>
                                    </m:r>
                                  </m:e>
                                </m:d>
                              </m:sup>
                            </m:sSubSup>
                          </m:oMath>
                        </m:oMathPara>
                      </a14:m>
                      <a:endParaRPr lang="de-DE" sz="20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73" name="Textfeld 72"/>
                    <p:cNvSpPr txBox="1">
                      <a:spLocks noRot="1" noChangeAspect="1" noMove="1" noResize="1" noEditPoints="1" noAdjustHandles="1" noChangeArrowheads="1" noChangeShapeType="1" noTextEdit="1"/>
                    </p:cNvSpPr>
                    <p:nvPr/>
                  </p:nvSpPr>
                  <p:spPr>
                    <a:xfrm>
                      <a:off x="1522572" y="3816147"/>
                      <a:ext cx="352901" cy="286071"/>
                    </a:xfrm>
                    <a:prstGeom prst="rect">
                      <a:avLst/>
                    </a:prstGeom>
                    <a:blipFill>
                      <a:blip r:embed="rId10"/>
                      <a:stretch>
                        <a:fillRect l="-14754" b="-26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Textfeld 73"/>
                    <p:cNvSpPr txBox="1"/>
                    <p:nvPr/>
                  </p:nvSpPr>
                  <p:spPr>
                    <a:xfrm>
                      <a:off x="2356542" y="3823232"/>
                      <a:ext cx="352901" cy="286311"/>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sSubSup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𝑎</m:t>
                                </m:r>
                              </m:e>
                              <m:sub>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2</m:t>
                                </m:r>
                              </m:sub>
                              <m:sup>
                                <m:d>
                                  <m:dPr>
                                    <m:begChr m:val="["/>
                                    <m:endChr m:val="]"/>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d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1</m:t>
                                    </m:r>
                                  </m:e>
                                </m:d>
                              </m:sup>
                            </m:sSubSup>
                          </m:oMath>
                        </m:oMathPara>
                      </a14:m>
                      <a:endParaRPr lang="de-DE" sz="16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74" name="Textfeld 73"/>
                    <p:cNvSpPr txBox="1">
                      <a:spLocks noRot="1" noChangeAspect="1" noMove="1" noResize="1" noEditPoints="1" noAdjustHandles="1" noChangeArrowheads="1" noChangeShapeType="1" noTextEdit="1"/>
                    </p:cNvSpPr>
                    <p:nvPr/>
                  </p:nvSpPr>
                  <p:spPr>
                    <a:xfrm>
                      <a:off x="2356542" y="3823232"/>
                      <a:ext cx="352901" cy="286311"/>
                    </a:xfrm>
                    <a:prstGeom prst="rect">
                      <a:avLst/>
                    </a:prstGeom>
                    <a:blipFill>
                      <a:blip r:embed="rId11"/>
                      <a:stretch>
                        <a:fillRect l="-14754" b="-26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5" name="Textfeld 74"/>
                    <p:cNvSpPr txBox="1"/>
                    <p:nvPr/>
                  </p:nvSpPr>
                  <p:spPr>
                    <a:xfrm>
                      <a:off x="3201922" y="3814800"/>
                      <a:ext cx="352901" cy="28751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sSubSup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𝑎</m:t>
                                </m:r>
                              </m:e>
                              <m:sub>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3</m:t>
                                </m:r>
                              </m:sub>
                              <m:sup>
                                <m:d>
                                  <m:dPr>
                                    <m:begChr m:val="["/>
                                    <m:endChr m:val="]"/>
                                    <m:ctrlP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ctrlPr>
                                  </m:dPr>
                                  <m:e>
                                    <m:r>
                                      <a:rPr lang="de-DE" sz="1600" i="1">
                                        <a:solidFill>
                                          <a:srgbClr val="000000"/>
                                        </a:solidFill>
                                        <a:effectLst>
                                          <a:outerShdw blurRad="38100" dist="38100" dir="2700000" algn="tl">
                                            <a:srgbClr val="000000">
                                              <a:alpha val="43137"/>
                                            </a:srgbClr>
                                          </a:outerShdw>
                                        </a:effectLst>
                                        <a:latin typeface="Cambria Math" panose="02040503050406030204" pitchFamily="18" charset="0"/>
                                      </a:rPr>
                                      <m:t>1</m:t>
                                    </m:r>
                                  </m:e>
                                </m:d>
                              </m:sup>
                            </m:sSubSup>
                          </m:oMath>
                        </m:oMathPara>
                      </a14:m>
                      <a:endParaRPr lang="de-DE" sz="16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75" name="Textfeld 74"/>
                    <p:cNvSpPr txBox="1">
                      <a:spLocks noRot="1" noChangeAspect="1" noMove="1" noResize="1" noEditPoints="1" noAdjustHandles="1" noChangeArrowheads="1" noChangeShapeType="1" noTextEdit="1"/>
                    </p:cNvSpPr>
                    <p:nvPr/>
                  </p:nvSpPr>
                  <p:spPr>
                    <a:xfrm>
                      <a:off x="3201922" y="3814800"/>
                      <a:ext cx="352901" cy="287514"/>
                    </a:xfrm>
                    <a:prstGeom prst="rect">
                      <a:avLst/>
                    </a:prstGeom>
                    <a:blipFill>
                      <a:blip r:embed="rId12"/>
                      <a:stretch>
                        <a:fillRect l="-12903" b="-24000"/>
                      </a:stretch>
                    </a:blipFill>
                  </p:spPr>
                  <p:txBody>
                    <a:bodyPr/>
                    <a:lstStyle/>
                    <a:p>
                      <a:r>
                        <a:rPr lang="de-DE">
                          <a:noFill/>
                        </a:rPr>
                        <a:t> </a:t>
                      </a:r>
                    </a:p>
                  </p:txBody>
                </p:sp>
              </mc:Fallback>
            </mc:AlternateContent>
            <p:sp>
              <p:nvSpPr>
                <p:cNvPr id="76" name="Ellipse 75"/>
                <p:cNvSpPr/>
                <p:nvPr/>
              </p:nvSpPr>
              <p:spPr bwMode="auto">
                <a:xfrm>
                  <a:off x="1445266" y="2778284"/>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77" name="Ellipse 76"/>
                <p:cNvSpPr/>
                <p:nvPr/>
              </p:nvSpPr>
              <p:spPr bwMode="auto">
                <a:xfrm>
                  <a:off x="2281503" y="2778284"/>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78" name="Ellipse 77"/>
                <p:cNvSpPr/>
                <p:nvPr/>
              </p:nvSpPr>
              <p:spPr bwMode="auto">
                <a:xfrm>
                  <a:off x="3117740" y="2778284"/>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79" name="Ellipse 78"/>
                <p:cNvSpPr/>
                <p:nvPr/>
              </p:nvSpPr>
              <p:spPr bwMode="auto">
                <a:xfrm>
                  <a:off x="1445266" y="3730854"/>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0" name="Ellipse 79"/>
                <p:cNvSpPr/>
                <p:nvPr/>
              </p:nvSpPr>
              <p:spPr bwMode="auto">
                <a:xfrm>
                  <a:off x="2281503" y="3730854"/>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1" name="Ellipse 80"/>
                <p:cNvSpPr/>
                <p:nvPr/>
              </p:nvSpPr>
              <p:spPr bwMode="auto">
                <a:xfrm>
                  <a:off x="3117740" y="3730854"/>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2" name="Ellipse 81"/>
                <p:cNvSpPr/>
                <p:nvPr/>
              </p:nvSpPr>
              <p:spPr bwMode="auto">
                <a:xfrm>
                  <a:off x="1858357" y="4614606"/>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3" name="Ellipse 82"/>
                <p:cNvSpPr/>
                <p:nvPr/>
              </p:nvSpPr>
              <p:spPr bwMode="auto">
                <a:xfrm>
                  <a:off x="2694594" y="4614606"/>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4" name="Ellipse 83"/>
                <p:cNvSpPr/>
                <p:nvPr/>
              </p:nvSpPr>
              <p:spPr bwMode="auto">
                <a:xfrm>
                  <a:off x="1927250" y="1855770"/>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5" name="Ellipse 84"/>
                <p:cNvSpPr/>
                <p:nvPr/>
              </p:nvSpPr>
              <p:spPr bwMode="auto">
                <a:xfrm>
                  <a:off x="2763487" y="1855770"/>
                  <a:ext cx="448889" cy="448889"/>
                </a:xfrm>
                <a:prstGeom prst="ellipse">
                  <a:avLst/>
                </a:prstGeom>
                <a:noFill/>
                <a:ln w="12700" cap="flat" cmpd="sng" algn="ctr">
                  <a:solidFill>
                    <a:schemeClr val="tx1"/>
                  </a:solidFill>
                  <a:prstDash val="solid"/>
                  <a:round/>
                  <a:headEnd type="none" w="med" len="med"/>
                  <a:tailEnd type="none" w="med" len="med"/>
                </a:ln>
                <a:effectLst>
                  <a:outerShdw blurRad="50800" dir="8100000" sx="104000" sy="104000" algn="tr"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6" name="Textfeld 85"/>
                <p:cNvSpPr txBox="1"/>
                <p:nvPr/>
              </p:nvSpPr>
              <p:spPr>
                <a:xfrm>
                  <a:off x="2137621" y="4685390"/>
                  <a:ext cx="61" cy="288475"/>
                </a:xfrm>
                <a:prstGeom prst="rect">
                  <a:avLst/>
                </a:prstGeom>
                <a:noFill/>
              </p:spPr>
              <p:txBody>
                <a:bodyPr wrap="none" lIns="0" tIns="0" rIns="0" bIns="0" rtlCol="0">
                  <a:spAutoFit/>
                </a:bodyPr>
                <a:lstStyle/>
                <a:p>
                  <a:pPr algn="ctr" eaLnBrk="0" fontAlgn="base" hangingPunct="0">
                    <a:spcBef>
                      <a:spcPct val="50000"/>
                    </a:spcBef>
                    <a:spcAft>
                      <a:spcPct val="0"/>
                    </a:spcAft>
                  </a:pPr>
                  <a:endParaRPr lang="de-DE" sz="2000" dirty="0">
                    <a:solidFill>
                      <a:srgbClr val="000000"/>
                    </a:solidFill>
                    <a:effectLst>
                      <a:outerShdw blurRad="38100" dist="38100" dir="2700000" algn="tl">
                        <a:srgbClr val="000000">
                          <a:alpha val="43137"/>
                        </a:srgbClr>
                      </a:outerShdw>
                    </a:effectLst>
                    <a:latin typeface="Arial" charset="0"/>
                  </a:endParaRPr>
                </a:p>
              </p:txBody>
            </p:sp>
            <mc:AlternateContent xmlns:mc="http://schemas.openxmlformats.org/markup-compatibility/2006" xmlns:a14="http://schemas.microsoft.com/office/drawing/2010/main">
              <mc:Choice Requires="a14">
                <p:sp>
                  <p:nvSpPr>
                    <p:cNvPr id="87" name="Textfeld 86"/>
                    <p:cNvSpPr txBox="1"/>
                    <p:nvPr/>
                  </p:nvSpPr>
                  <p:spPr>
                    <a:xfrm>
                      <a:off x="2818318" y="4651686"/>
                      <a:ext cx="303620" cy="288475"/>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sz="2000" i="1">
                                    <a:solidFill>
                                      <a:srgbClr val="000000"/>
                                    </a:solidFill>
                                    <a:effectLst>
                                      <a:outerShdw blurRad="38100" dist="38100" dir="2700000" algn="tl">
                                        <a:srgbClr val="000000">
                                          <a:alpha val="43137"/>
                                        </a:srgbClr>
                                      </a:outerShdw>
                                    </a:effectLst>
                                    <a:latin typeface="Cambria Math" panose="02040503050406030204" pitchFamily="18" charset="0"/>
                                  </a:rPr>
                                </m:ctrlPr>
                              </m:sSubPr>
                              <m:e>
                                <m:r>
                                  <a:rPr lang="de-DE" sz="2000" i="1">
                                    <a:solidFill>
                                      <a:srgbClr val="000000"/>
                                    </a:solidFill>
                                    <a:effectLst>
                                      <a:outerShdw blurRad="38100" dist="38100" dir="2700000" algn="tl">
                                        <a:srgbClr val="000000">
                                          <a:alpha val="43137"/>
                                        </a:srgbClr>
                                      </a:outerShdw>
                                    </a:effectLst>
                                    <a:latin typeface="Cambria Math" panose="02040503050406030204" pitchFamily="18" charset="0"/>
                                  </a:rPr>
                                  <m:t>𝑥</m:t>
                                </m:r>
                              </m:e>
                              <m:sub>
                                <m:r>
                                  <a:rPr lang="de-DE" sz="2000" i="1">
                                    <a:solidFill>
                                      <a:srgbClr val="000000"/>
                                    </a:solidFill>
                                    <a:effectLst>
                                      <a:outerShdw blurRad="38100" dist="38100" dir="2700000" algn="tl">
                                        <a:srgbClr val="000000">
                                          <a:alpha val="43137"/>
                                        </a:srgbClr>
                                      </a:outerShdw>
                                    </a:effectLst>
                                    <a:latin typeface="Cambria Math" panose="02040503050406030204" pitchFamily="18" charset="0"/>
                                  </a:rPr>
                                  <m:t>2</m:t>
                                </m:r>
                              </m:sub>
                            </m:sSub>
                          </m:oMath>
                        </m:oMathPara>
                      </a14:m>
                      <a:endParaRPr lang="de-DE" sz="20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87" name="Textfeld 86"/>
                    <p:cNvSpPr txBox="1">
                      <a:spLocks noRot="1" noChangeAspect="1" noMove="1" noResize="1" noEditPoints="1" noAdjustHandles="1" noChangeArrowheads="1" noChangeShapeType="1" noTextEdit="1"/>
                    </p:cNvSpPr>
                    <p:nvPr/>
                  </p:nvSpPr>
                  <p:spPr>
                    <a:xfrm>
                      <a:off x="2818318" y="4651686"/>
                      <a:ext cx="303620" cy="288475"/>
                    </a:xfrm>
                    <a:prstGeom prst="rect">
                      <a:avLst/>
                    </a:prstGeom>
                    <a:blipFill>
                      <a:blip r:embed="rId13"/>
                      <a:stretch>
                        <a:fillRect l="-20755" r="-5660" b="-274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8" name="Textfeld 87"/>
                    <p:cNvSpPr txBox="1"/>
                    <p:nvPr/>
                  </p:nvSpPr>
                  <p:spPr>
                    <a:xfrm>
                      <a:off x="2070569" y="1914682"/>
                      <a:ext cx="270866" cy="259628"/>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effectLst>
                                      <a:outerShdw blurRad="38100" dist="38100" dir="2700000" algn="tl">
                                        <a:srgbClr val="000000">
                                          <a:alpha val="43137"/>
                                        </a:srgbClr>
                                      </a:outerShdw>
                                    </a:effectLst>
                                    <a:latin typeface="Cambria Math" panose="02040503050406030204" pitchFamily="18" charset="0"/>
                                  </a:rPr>
                                </m:ctrlPr>
                              </m:sSubPr>
                              <m:e>
                                <m:acc>
                                  <m:accPr>
                                    <m:chr m:val="̂"/>
                                    <m:ctrlPr>
                                      <a:rPr lang="de-DE" i="1">
                                        <a:solidFill>
                                          <a:srgbClr val="000000"/>
                                        </a:solidFill>
                                        <a:effectLst>
                                          <a:outerShdw blurRad="38100" dist="38100" dir="2700000" algn="tl">
                                            <a:srgbClr val="000000">
                                              <a:alpha val="43137"/>
                                            </a:srgbClr>
                                          </a:outerShdw>
                                        </a:effectLst>
                                        <a:latin typeface="Cambria Math" panose="02040503050406030204" pitchFamily="18" charset="0"/>
                                      </a:rPr>
                                    </m:ctrlPr>
                                  </m:accPr>
                                  <m:e>
                                    <m:r>
                                      <a:rPr lang="de-DE" i="1">
                                        <a:solidFill>
                                          <a:srgbClr val="000000"/>
                                        </a:solidFill>
                                        <a:effectLst>
                                          <a:outerShdw blurRad="38100" dist="38100" dir="2700000" algn="tl">
                                            <a:srgbClr val="000000">
                                              <a:alpha val="43137"/>
                                            </a:srgbClr>
                                          </a:outerShdw>
                                        </a:effectLst>
                                        <a:latin typeface="Cambria Math" panose="02040503050406030204" pitchFamily="18" charset="0"/>
                                      </a:rPr>
                                      <m:t>𝑦</m:t>
                                    </m:r>
                                  </m:e>
                                </m:acc>
                              </m:e>
                              <m:sub>
                                <m:r>
                                  <a:rPr lang="de-DE" i="1">
                                    <a:solidFill>
                                      <a:srgbClr val="000000"/>
                                    </a:solidFill>
                                    <a:effectLst>
                                      <a:outerShdw blurRad="38100" dist="38100" dir="2700000" algn="tl">
                                        <a:srgbClr val="000000">
                                          <a:alpha val="43137"/>
                                        </a:srgbClr>
                                      </a:outerShdw>
                                    </a:effectLst>
                                    <a:latin typeface="Cambria Math" panose="02040503050406030204" pitchFamily="18" charset="0"/>
                                  </a:rPr>
                                  <m:t>1</m:t>
                                </m:r>
                              </m:sub>
                            </m:sSub>
                          </m:oMath>
                        </m:oMathPara>
                      </a14:m>
                      <a:endParaRPr lang="de-DE"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88" name="Textfeld 87"/>
                    <p:cNvSpPr txBox="1">
                      <a:spLocks noRot="1" noChangeAspect="1" noMove="1" noResize="1" noEditPoints="1" noAdjustHandles="1" noChangeArrowheads="1" noChangeShapeType="1" noTextEdit="1"/>
                    </p:cNvSpPr>
                    <p:nvPr/>
                  </p:nvSpPr>
                  <p:spPr>
                    <a:xfrm>
                      <a:off x="2070569" y="1914682"/>
                      <a:ext cx="270866" cy="259628"/>
                    </a:xfrm>
                    <a:prstGeom prst="rect">
                      <a:avLst/>
                    </a:prstGeom>
                    <a:blipFill>
                      <a:blip r:embed="rId14"/>
                      <a:stretch>
                        <a:fillRect l="-29167" t="-23913" r="-50000" b="-3478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9" name="Textfeld 88"/>
                    <p:cNvSpPr txBox="1"/>
                    <p:nvPr/>
                  </p:nvSpPr>
                  <p:spPr>
                    <a:xfrm>
                      <a:off x="2903880" y="1914682"/>
                      <a:ext cx="275854" cy="259628"/>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effectLst>
                                      <a:outerShdw blurRad="38100" dist="38100" dir="2700000" algn="tl">
                                        <a:srgbClr val="000000">
                                          <a:alpha val="43137"/>
                                        </a:srgbClr>
                                      </a:outerShdw>
                                    </a:effectLst>
                                    <a:latin typeface="Cambria Math" panose="02040503050406030204" pitchFamily="18" charset="0"/>
                                  </a:rPr>
                                </m:ctrlPr>
                              </m:sSubPr>
                              <m:e>
                                <m:acc>
                                  <m:accPr>
                                    <m:chr m:val="̂"/>
                                    <m:ctrlPr>
                                      <a:rPr lang="de-DE" i="1">
                                        <a:solidFill>
                                          <a:srgbClr val="000000"/>
                                        </a:solidFill>
                                        <a:effectLst>
                                          <a:outerShdw blurRad="38100" dist="38100" dir="2700000" algn="tl">
                                            <a:srgbClr val="000000">
                                              <a:alpha val="43137"/>
                                            </a:srgbClr>
                                          </a:outerShdw>
                                        </a:effectLst>
                                        <a:latin typeface="Cambria Math" panose="02040503050406030204" pitchFamily="18" charset="0"/>
                                      </a:rPr>
                                    </m:ctrlPr>
                                  </m:accPr>
                                  <m:e>
                                    <m:r>
                                      <a:rPr lang="de-DE" i="1">
                                        <a:solidFill>
                                          <a:srgbClr val="000000"/>
                                        </a:solidFill>
                                        <a:effectLst>
                                          <a:outerShdw blurRad="38100" dist="38100" dir="2700000" algn="tl">
                                            <a:srgbClr val="000000">
                                              <a:alpha val="43137"/>
                                            </a:srgbClr>
                                          </a:outerShdw>
                                        </a:effectLst>
                                        <a:latin typeface="Cambria Math" panose="02040503050406030204" pitchFamily="18" charset="0"/>
                                      </a:rPr>
                                      <m:t>𝑦</m:t>
                                    </m:r>
                                  </m:e>
                                </m:acc>
                              </m:e>
                              <m:sub>
                                <m:r>
                                  <a:rPr lang="de-DE" i="1">
                                    <a:solidFill>
                                      <a:srgbClr val="000000"/>
                                    </a:solidFill>
                                    <a:effectLst>
                                      <a:outerShdw blurRad="38100" dist="38100" dir="2700000" algn="tl">
                                        <a:srgbClr val="000000">
                                          <a:alpha val="43137"/>
                                        </a:srgbClr>
                                      </a:outerShdw>
                                    </a:effectLst>
                                    <a:latin typeface="Cambria Math" panose="02040503050406030204" pitchFamily="18" charset="0"/>
                                  </a:rPr>
                                  <m:t>2</m:t>
                                </m:r>
                              </m:sub>
                            </m:sSub>
                          </m:oMath>
                        </m:oMathPara>
                      </a14:m>
                      <a:endParaRPr lang="de-DE"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89" name="Textfeld 88"/>
                    <p:cNvSpPr txBox="1">
                      <a:spLocks noRot="1" noChangeAspect="1" noMove="1" noResize="1" noEditPoints="1" noAdjustHandles="1" noChangeArrowheads="1" noChangeShapeType="1" noTextEdit="1"/>
                    </p:cNvSpPr>
                    <p:nvPr/>
                  </p:nvSpPr>
                  <p:spPr>
                    <a:xfrm>
                      <a:off x="2903880" y="1914682"/>
                      <a:ext cx="275854" cy="259628"/>
                    </a:xfrm>
                    <a:prstGeom prst="rect">
                      <a:avLst/>
                    </a:prstGeom>
                    <a:blipFill>
                      <a:blip r:embed="rId15"/>
                      <a:stretch>
                        <a:fillRect l="-30612" t="-23913" r="-48980" b="-34783"/>
                      </a:stretch>
                    </a:blipFill>
                  </p:spPr>
                  <p:txBody>
                    <a:bodyPr/>
                    <a:lstStyle/>
                    <a:p>
                      <a:r>
                        <a:rPr lang="de-DE">
                          <a:noFill/>
                        </a:rPr>
                        <a:t> </a:t>
                      </a:r>
                    </a:p>
                  </p:txBody>
                </p:sp>
              </mc:Fallback>
            </mc:AlternateContent>
            <p:cxnSp>
              <p:nvCxnSpPr>
                <p:cNvPr id="90" name="Gerade Verbindung mit Pfeil 89"/>
                <p:cNvCxnSpPr>
                  <a:endCxn id="79" idx="4"/>
                </p:cNvCxnSpPr>
                <p:nvPr/>
              </p:nvCxnSpPr>
              <p:spPr bwMode="auto">
                <a:xfrm flipH="1" flipV="1">
                  <a:off x="1669711" y="4179743"/>
                  <a:ext cx="336666" cy="453406"/>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Gerade Verbindung mit Pfeil 90"/>
                <p:cNvCxnSpPr/>
                <p:nvPr/>
              </p:nvCxnSpPr>
              <p:spPr bwMode="auto">
                <a:xfrm flipV="1">
                  <a:off x="2192019" y="4182122"/>
                  <a:ext cx="313928" cy="45740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Gerade Verbindung mit Pfeil 91"/>
                <p:cNvCxnSpPr>
                  <a:endCxn id="81" idx="3"/>
                </p:cNvCxnSpPr>
                <p:nvPr/>
              </p:nvCxnSpPr>
              <p:spPr bwMode="auto">
                <a:xfrm flipV="1">
                  <a:off x="2274627" y="4114005"/>
                  <a:ext cx="908851" cy="62079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Gerade Verbindung mit Pfeil 92"/>
                <p:cNvCxnSpPr>
                  <a:endCxn id="81" idx="4"/>
                </p:cNvCxnSpPr>
                <p:nvPr/>
              </p:nvCxnSpPr>
              <p:spPr bwMode="auto">
                <a:xfrm flipV="1">
                  <a:off x="3001646" y="4179743"/>
                  <a:ext cx="340539" cy="45340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Gerade Verbindung mit Pfeil 93"/>
                <p:cNvCxnSpPr>
                  <a:endCxn id="80" idx="4"/>
                </p:cNvCxnSpPr>
                <p:nvPr/>
              </p:nvCxnSpPr>
              <p:spPr bwMode="auto">
                <a:xfrm flipH="1" flipV="1">
                  <a:off x="2505948" y="4179743"/>
                  <a:ext cx="303306" cy="469859"/>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Gerade Verbindung mit Pfeil 94"/>
                <p:cNvCxnSpPr>
                  <a:stCxn id="83" idx="1"/>
                  <a:endCxn id="79" idx="5"/>
                </p:cNvCxnSpPr>
                <p:nvPr/>
              </p:nvCxnSpPr>
              <p:spPr bwMode="auto">
                <a:xfrm flipH="1" flipV="1">
                  <a:off x="1828417" y="4114005"/>
                  <a:ext cx="931915" cy="566339"/>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Gerade Verbindung mit Pfeil 95"/>
                <p:cNvCxnSpPr>
                  <a:stCxn id="79" idx="0"/>
                  <a:endCxn id="76" idx="4"/>
                </p:cNvCxnSpPr>
                <p:nvPr/>
              </p:nvCxnSpPr>
              <p:spPr bwMode="auto">
                <a:xfrm flipV="1">
                  <a:off x="1669711" y="3227173"/>
                  <a:ext cx="0" cy="50368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Gerade Verbindung mit Pfeil 96"/>
                <p:cNvCxnSpPr>
                  <a:stCxn id="79" idx="7"/>
                  <a:endCxn id="77" idx="3"/>
                </p:cNvCxnSpPr>
                <p:nvPr/>
              </p:nvCxnSpPr>
              <p:spPr bwMode="auto">
                <a:xfrm flipV="1">
                  <a:off x="1828417" y="3161435"/>
                  <a:ext cx="518824" cy="63515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Gerade Verbindung mit Pfeil 97"/>
                <p:cNvCxnSpPr>
                  <a:endCxn id="78" idx="3"/>
                </p:cNvCxnSpPr>
                <p:nvPr/>
              </p:nvCxnSpPr>
              <p:spPr bwMode="auto">
                <a:xfrm flipV="1">
                  <a:off x="1873471" y="3161435"/>
                  <a:ext cx="1310007" cy="712108"/>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98"/>
                <p:cNvCxnSpPr/>
                <p:nvPr/>
              </p:nvCxnSpPr>
              <p:spPr bwMode="auto">
                <a:xfrm flipV="1">
                  <a:off x="2505947" y="3227172"/>
                  <a:ext cx="0" cy="50368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mit Pfeil 99"/>
                <p:cNvCxnSpPr>
                  <a:stCxn id="80" idx="1"/>
                </p:cNvCxnSpPr>
                <p:nvPr/>
              </p:nvCxnSpPr>
              <p:spPr bwMode="auto">
                <a:xfrm flipH="1" flipV="1">
                  <a:off x="1786572" y="3196164"/>
                  <a:ext cx="560669" cy="600428"/>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Gerade Verbindung mit Pfeil 100"/>
                <p:cNvCxnSpPr>
                  <a:stCxn id="80" idx="7"/>
                </p:cNvCxnSpPr>
                <p:nvPr/>
              </p:nvCxnSpPr>
              <p:spPr bwMode="auto">
                <a:xfrm flipV="1">
                  <a:off x="2664654" y="3192431"/>
                  <a:ext cx="567289" cy="60416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Gerade Verbindung mit Pfeil 101"/>
                <p:cNvCxnSpPr/>
                <p:nvPr/>
              </p:nvCxnSpPr>
              <p:spPr bwMode="auto">
                <a:xfrm flipV="1">
                  <a:off x="3346310" y="3227172"/>
                  <a:ext cx="0" cy="50368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 Verbindung mit Pfeil 102"/>
                <p:cNvCxnSpPr>
                  <a:stCxn id="81" idx="1"/>
                  <a:endCxn id="77" idx="5"/>
                </p:cNvCxnSpPr>
                <p:nvPr/>
              </p:nvCxnSpPr>
              <p:spPr bwMode="auto">
                <a:xfrm flipH="1" flipV="1">
                  <a:off x="2664654" y="3161435"/>
                  <a:ext cx="518824" cy="63515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Gerade Verbindung mit Pfeil 103"/>
                <p:cNvCxnSpPr>
                  <a:endCxn id="76" idx="5"/>
                </p:cNvCxnSpPr>
                <p:nvPr/>
              </p:nvCxnSpPr>
              <p:spPr bwMode="auto">
                <a:xfrm flipH="1" flipV="1">
                  <a:off x="1828417" y="3161435"/>
                  <a:ext cx="1303653" cy="709979"/>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rade Verbindung mit Pfeil 104"/>
                <p:cNvCxnSpPr/>
                <p:nvPr/>
              </p:nvCxnSpPr>
              <p:spPr bwMode="auto">
                <a:xfrm flipV="1">
                  <a:off x="2589510" y="2286000"/>
                  <a:ext cx="290513" cy="504827"/>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Gerade Verbindung mit Pfeil 105"/>
                <p:cNvCxnSpPr/>
                <p:nvPr/>
              </p:nvCxnSpPr>
              <p:spPr bwMode="auto">
                <a:xfrm flipV="1">
                  <a:off x="1759967" y="2272214"/>
                  <a:ext cx="276567" cy="52233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Gerade Verbindung mit Pfeil 106"/>
                <p:cNvCxnSpPr/>
                <p:nvPr/>
              </p:nvCxnSpPr>
              <p:spPr bwMode="auto">
                <a:xfrm flipH="1" flipV="1">
                  <a:off x="2232323" y="2293144"/>
                  <a:ext cx="187364" cy="507025"/>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Gerade Verbindung mit Pfeil 107"/>
                <p:cNvCxnSpPr/>
                <p:nvPr/>
              </p:nvCxnSpPr>
              <p:spPr bwMode="auto">
                <a:xfrm flipH="1" flipV="1">
                  <a:off x="3064736" y="2293084"/>
                  <a:ext cx="214358" cy="49551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Gerade Verbindung mit Pfeil 108"/>
                <p:cNvCxnSpPr>
                  <a:stCxn id="78" idx="1"/>
                </p:cNvCxnSpPr>
                <p:nvPr/>
              </p:nvCxnSpPr>
              <p:spPr bwMode="auto">
                <a:xfrm flipH="1" flipV="1">
                  <a:off x="2327573" y="2226469"/>
                  <a:ext cx="855905" cy="617553"/>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Gerade Verbindung mit Pfeil 109"/>
                <p:cNvCxnSpPr>
                  <a:stCxn id="76" idx="7"/>
                </p:cNvCxnSpPr>
                <p:nvPr/>
              </p:nvCxnSpPr>
              <p:spPr bwMode="auto">
                <a:xfrm flipV="1">
                  <a:off x="1828417" y="2197894"/>
                  <a:ext cx="963500" cy="646128"/>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feld 110"/>
                <p:cNvSpPr txBox="1"/>
                <p:nvPr/>
              </p:nvSpPr>
              <p:spPr>
                <a:xfrm>
                  <a:off x="516842" y="1448986"/>
                  <a:ext cx="2072668" cy="519255"/>
                </a:xfrm>
                <a:prstGeom prst="rect">
                  <a:avLst/>
                </a:prstGeom>
                <a:noFill/>
              </p:spPr>
              <p:txBody>
                <a:bodyPr wrap="square" rtlCol="0">
                  <a:spAutoFit/>
                </a:bodyPr>
                <a:lstStyle/>
                <a:p>
                  <a:pPr algn="ctr" eaLnBrk="0" fontAlgn="base" hangingPunct="0">
                    <a:spcBef>
                      <a:spcPct val="50000"/>
                    </a:spcBef>
                    <a:spcAft>
                      <a:spcPct val="0"/>
                    </a:spcAft>
                  </a:pPr>
                  <a:r>
                    <a:rPr lang="de-DE" sz="1200" b="1">
                      <a:solidFill>
                        <a:srgbClr val="000000"/>
                      </a:solidFill>
                      <a:latin typeface="Arial" charset="0"/>
                    </a:rPr>
                    <a:t>Expenditure eurone
</a:t>
                  </a:r>
                  <a:endParaRPr lang="de-DE" sz="1200" b="1" dirty="0">
                    <a:solidFill>
                      <a:srgbClr val="000000"/>
                    </a:solidFill>
                    <a:latin typeface="Arial" charset="0"/>
                  </a:endParaRPr>
                </a:p>
              </p:txBody>
            </p:sp>
            <p:cxnSp>
              <p:nvCxnSpPr>
                <p:cNvPr id="112" name="Gerade Verbindung mit Pfeil 111"/>
                <p:cNvCxnSpPr>
                  <a:endCxn id="82" idx="3"/>
                </p:cNvCxnSpPr>
                <p:nvPr/>
              </p:nvCxnSpPr>
              <p:spPr bwMode="auto">
                <a:xfrm flipV="1">
                  <a:off x="1615440" y="4997757"/>
                  <a:ext cx="308655" cy="237183"/>
                </a:xfrm>
                <a:prstGeom prst="straightConnector1">
                  <a:avLst/>
                </a:prstGeom>
                <a:ln>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3" name="Gerade Verbindung mit Pfeil 112"/>
                <p:cNvCxnSpPr/>
                <p:nvPr/>
              </p:nvCxnSpPr>
              <p:spPr bwMode="auto">
                <a:xfrm flipV="1">
                  <a:off x="1403264" y="4419600"/>
                  <a:ext cx="417916" cy="99361"/>
                </a:xfrm>
                <a:prstGeom prst="straightConnector1">
                  <a:avLst/>
                </a:prstGeom>
                <a:ln>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4" name="Gerade Verbindung mit Pfeil 113"/>
                <p:cNvCxnSpPr/>
                <p:nvPr/>
              </p:nvCxnSpPr>
              <p:spPr bwMode="auto">
                <a:xfrm>
                  <a:off x="1043940" y="3566160"/>
                  <a:ext cx="396240" cy="289560"/>
                </a:xfrm>
                <a:prstGeom prst="straightConnector1">
                  <a:avLst/>
                </a:prstGeom>
                <a:ln>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5" name="Gerade Verbindung mit Pfeil 114"/>
                <p:cNvCxnSpPr/>
                <p:nvPr/>
              </p:nvCxnSpPr>
              <p:spPr bwMode="auto">
                <a:xfrm>
                  <a:off x="1630680" y="1668780"/>
                  <a:ext cx="320040" cy="251460"/>
                </a:xfrm>
                <a:prstGeom prst="straightConnector1">
                  <a:avLst/>
                </a:prstGeom>
                <a:ln>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16" name="Textfeld 115"/>
                <p:cNvSpPr txBox="1"/>
                <p:nvPr/>
              </p:nvSpPr>
              <p:spPr>
                <a:xfrm>
                  <a:off x="3700424" y="4682464"/>
                  <a:ext cx="2072668" cy="519255"/>
                </a:xfrm>
                <a:prstGeom prst="rect">
                  <a:avLst/>
                </a:prstGeom>
                <a:noFill/>
              </p:spPr>
              <p:txBody>
                <a:bodyPr wrap="square" rtlCol="0">
                  <a:spAutoFit/>
                </a:bodyPr>
                <a:lstStyle/>
                <a:p>
                  <a:pPr eaLnBrk="0" fontAlgn="base" hangingPunct="0">
                    <a:spcBef>
                      <a:spcPct val="50000"/>
                    </a:spcBef>
                    <a:spcAft>
                      <a:spcPct val="0"/>
                    </a:spcAft>
                  </a:pPr>
                  <a:r>
                    <a:rPr lang="de-DE" sz="1200" b="1">
                      <a:solidFill>
                        <a:srgbClr val="000000"/>
                      </a:solidFill>
                      <a:latin typeface="Arial" charset="0"/>
                    </a:rPr>
                    <a:t>Input layer
</a:t>
                  </a:r>
                  <a:endParaRPr lang="de-DE" sz="1200" b="1" dirty="0">
                    <a:solidFill>
                      <a:srgbClr val="000000"/>
                    </a:solidFill>
                    <a:latin typeface="Arial" charset="0"/>
                  </a:endParaRPr>
                </a:p>
              </p:txBody>
            </p:sp>
            <p:sp>
              <p:nvSpPr>
                <p:cNvPr id="117" name="Textfeld 116"/>
                <p:cNvSpPr txBox="1"/>
                <p:nvPr/>
              </p:nvSpPr>
              <p:spPr>
                <a:xfrm>
                  <a:off x="3702068" y="3855720"/>
                  <a:ext cx="2072668" cy="519255"/>
                </a:xfrm>
                <a:prstGeom prst="rect">
                  <a:avLst/>
                </a:prstGeom>
                <a:noFill/>
              </p:spPr>
              <p:txBody>
                <a:bodyPr wrap="square" rtlCol="0">
                  <a:spAutoFit/>
                </a:bodyPr>
                <a:lstStyle/>
                <a:p>
                  <a:pPr eaLnBrk="0" fontAlgn="base" hangingPunct="0">
                    <a:spcBef>
                      <a:spcPct val="50000"/>
                    </a:spcBef>
                    <a:spcAft>
                      <a:spcPct val="0"/>
                    </a:spcAft>
                  </a:pPr>
                  <a:r>
                    <a:rPr lang="de-DE" sz="1200" b="1">
                      <a:solidFill>
                        <a:srgbClr val="000000"/>
                      </a:solidFill>
                      <a:latin typeface="Arial" charset="0"/>
                    </a:rPr>
                    <a:t>First hidden layer
</a:t>
                  </a:r>
                  <a:endParaRPr lang="de-DE" sz="1200" b="1" dirty="0">
                    <a:solidFill>
                      <a:srgbClr val="000000"/>
                    </a:solidFill>
                    <a:latin typeface="Arial" charset="0"/>
                  </a:endParaRPr>
                </a:p>
              </p:txBody>
            </p:sp>
            <p:sp>
              <p:nvSpPr>
                <p:cNvPr id="118" name="Textfeld 117"/>
                <p:cNvSpPr txBox="1"/>
                <p:nvPr/>
              </p:nvSpPr>
              <p:spPr>
                <a:xfrm>
                  <a:off x="3702068" y="2869084"/>
                  <a:ext cx="2072668" cy="519255"/>
                </a:xfrm>
                <a:prstGeom prst="rect">
                  <a:avLst/>
                </a:prstGeom>
                <a:noFill/>
              </p:spPr>
              <p:txBody>
                <a:bodyPr wrap="square" rtlCol="0">
                  <a:spAutoFit/>
                </a:bodyPr>
                <a:lstStyle/>
                <a:p>
                  <a:pPr eaLnBrk="0" fontAlgn="base" hangingPunct="0">
                    <a:spcBef>
                      <a:spcPct val="50000"/>
                    </a:spcBef>
                    <a:spcAft>
                      <a:spcPct val="0"/>
                    </a:spcAft>
                  </a:pPr>
                  <a:r>
                    <a:rPr lang="de-DE" sz="1200" b="1">
                      <a:solidFill>
                        <a:srgbClr val="000000"/>
                      </a:solidFill>
                      <a:latin typeface="Arial" charset="0"/>
                    </a:rPr>
                    <a:t>Second hidden layer
</a:t>
                  </a:r>
                  <a:endParaRPr lang="de-DE" sz="1200" b="1" dirty="0">
                    <a:solidFill>
                      <a:srgbClr val="000000"/>
                    </a:solidFill>
                    <a:latin typeface="Arial" charset="0"/>
                  </a:endParaRPr>
                </a:p>
              </p:txBody>
            </p:sp>
            <p:sp>
              <p:nvSpPr>
                <p:cNvPr id="119" name="Textfeld 118"/>
                <p:cNvSpPr txBox="1"/>
                <p:nvPr/>
              </p:nvSpPr>
              <p:spPr>
                <a:xfrm>
                  <a:off x="3702068" y="1931114"/>
                  <a:ext cx="2072668" cy="519255"/>
                </a:xfrm>
                <a:prstGeom prst="rect">
                  <a:avLst/>
                </a:prstGeom>
                <a:noFill/>
              </p:spPr>
              <p:txBody>
                <a:bodyPr wrap="square" rtlCol="0">
                  <a:spAutoFit/>
                </a:bodyPr>
                <a:lstStyle/>
                <a:p>
                  <a:pPr eaLnBrk="0" fontAlgn="base" hangingPunct="0">
                    <a:spcBef>
                      <a:spcPct val="50000"/>
                    </a:spcBef>
                    <a:spcAft>
                      <a:spcPct val="0"/>
                    </a:spcAft>
                  </a:pPr>
                  <a:r>
                    <a:rPr lang="de-DE" sz="1200" b="1">
                      <a:solidFill>
                        <a:srgbClr val="000000"/>
                      </a:solidFill>
                      <a:latin typeface="Arial" charset="0"/>
                    </a:rPr>
                    <a:t>Output layer
</a:t>
                  </a:r>
                  <a:endParaRPr lang="de-DE" sz="1200" b="1" dirty="0">
                    <a:solidFill>
                      <a:srgbClr val="000000"/>
                    </a:solidFill>
                    <a:latin typeface="Arial" charset="0"/>
                  </a:endParaRPr>
                </a:p>
              </p:txBody>
            </p:sp>
          </p:grpSp>
        </p:grpSp>
      </p:grpSp>
      <mc:AlternateContent xmlns:mc="http://schemas.openxmlformats.org/markup-compatibility/2006" xmlns:a14="http://schemas.microsoft.com/office/drawing/2010/main">
        <mc:Choice Requires="a14">
          <p:sp>
            <p:nvSpPr>
              <p:cNvPr id="120" name="Textfeld 119"/>
              <p:cNvSpPr txBox="1"/>
              <p:nvPr/>
            </p:nvSpPr>
            <p:spPr>
              <a:xfrm>
                <a:off x="1893473" y="4945978"/>
                <a:ext cx="317971" cy="307777"/>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sz="2000" i="1">
                              <a:solidFill>
                                <a:srgbClr val="000000"/>
                              </a:solidFill>
                              <a:effectLst>
                                <a:outerShdw blurRad="38100" dist="38100" dir="2700000" algn="tl">
                                  <a:srgbClr val="000000">
                                    <a:alpha val="43137"/>
                                  </a:srgbClr>
                                </a:outerShdw>
                              </a:effectLst>
                              <a:latin typeface="Cambria Math" panose="02040503050406030204" pitchFamily="18" charset="0"/>
                            </a:rPr>
                          </m:ctrlPr>
                        </m:sSubPr>
                        <m:e>
                          <m:r>
                            <a:rPr lang="de-DE" sz="2000" i="1">
                              <a:solidFill>
                                <a:srgbClr val="000000"/>
                              </a:solidFill>
                              <a:effectLst>
                                <a:outerShdw blurRad="38100" dist="38100" dir="2700000" algn="tl">
                                  <a:srgbClr val="000000">
                                    <a:alpha val="43137"/>
                                  </a:srgbClr>
                                </a:outerShdw>
                              </a:effectLst>
                              <a:latin typeface="Cambria Math" panose="02040503050406030204" pitchFamily="18" charset="0"/>
                            </a:rPr>
                            <m:t>𝑥</m:t>
                          </m:r>
                        </m:e>
                        <m:sub>
                          <m:r>
                            <a:rPr lang="de-DE" sz="2000" i="1">
                              <a:solidFill>
                                <a:srgbClr val="000000"/>
                              </a:solidFill>
                              <a:effectLst>
                                <a:outerShdw blurRad="38100" dist="38100" dir="2700000" algn="tl">
                                  <a:srgbClr val="000000">
                                    <a:alpha val="43137"/>
                                  </a:srgbClr>
                                </a:outerShdw>
                              </a:effectLst>
                              <a:latin typeface="Cambria Math" panose="02040503050406030204" pitchFamily="18" charset="0"/>
                            </a:rPr>
                            <m:t>1</m:t>
                          </m:r>
                        </m:sub>
                      </m:sSub>
                    </m:oMath>
                  </m:oMathPara>
                </a14:m>
                <a:endParaRPr lang="de-DE" sz="2000" dirty="0">
                  <a:solidFill>
                    <a:srgbClr val="000000"/>
                  </a:solidFill>
                  <a:effectLst>
                    <a:outerShdw blurRad="38100" dist="38100" dir="2700000" algn="tl">
                      <a:srgbClr val="000000">
                        <a:alpha val="43137"/>
                      </a:srgbClr>
                    </a:outerShdw>
                  </a:effectLst>
                  <a:latin typeface="Arial" charset="0"/>
                </a:endParaRPr>
              </a:p>
            </p:txBody>
          </p:sp>
        </mc:Choice>
        <mc:Fallback xmlns="">
          <p:sp>
            <p:nvSpPr>
              <p:cNvPr id="120" name="Textfeld 119"/>
              <p:cNvSpPr txBox="1">
                <a:spLocks noRot="1" noChangeAspect="1" noMove="1" noResize="1" noEditPoints="1" noAdjustHandles="1" noChangeArrowheads="1" noChangeShapeType="1" noTextEdit="1"/>
              </p:cNvSpPr>
              <p:nvPr/>
            </p:nvSpPr>
            <p:spPr>
              <a:xfrm>
                <a:off x="1893473" y="4945978"/>
                <a:ext cx="317971" cy="307777"/>
              </a:xfrm>
              <a:prstGeom prst="rect">
                <a:avLst/>
              </a:prstGeom>
              <a:blipFill>
                <a:blip r:embed="rId16"/>
                <a:stretch>
                  <a:fillRect l="-21154" r="-3846" b="-27451"/>
                </a:stretch>
              </a:blipFill>
            </p:spPr>
            <p:txBody>
              <a:bodyPr/>
              <a:lstStyle/>
              <a:p>
                <a:r>
                  <a:rPr lang="de-DE">
                    <a:noFill/>
                  </a:rPr>
                  <a:t> </a:t>
                </a:r>
              </a:p>
            </p:txBody>
          </p:sp>
        </mc:Fallback>
      </mc:AlternateContent>
    </p:spTree>
    <p:extLst>
      <p:ext uri="{BB962C8B-B14F-4D97-AF65-F5344CB8AC3E}">
        <p14:creationId xmlns:p14="http://schemas.microsoft.com/office/powerpoint/2010/main" val="72945584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3"/>
          <a:stretch>
            <a:fillRect/>
          </a:stretch>
        </p:blipFill>
        <p:spPr>
          <a:xfrm>
            <a:off x="5958918" y="3616003"/>
            <a:ext cx="5791200" cy="2524125"/>
          </a:xfrm>
          <a:prstGeom prst="rect">
            <a:avLst/>
          </a:prstGeom>
        </p:spPr>
      </p:pic>
      <p:sp>
        <p:nvSpPr>
          <p:cNvPr id="2" name="Titel 1"/>
          <p:cNvSpPr>
            <a:spLocks noGrp="1"/>
          </p:cNvSpPr>
          <p:nvPr>
            <p:ph type="title"/>
          </p:nvPr>
        </p:nvSpPr>
        <p:spPr/>
        <p:txBody>
          <a:bodyPr/>
          <a:lstStyle/>
          <a:p>
            <a:r>
              <a:rPr lang="en-US"/>
              <a:t>Artificial Neural Networks - KNN</a:t>
            </a:r>
            <a:br>
              <a:rPr lang="en-US"/>
            </a:br>
            <a:r>
              <a:rPr lang="en-US"/>
              <a:t>Training neural networks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17</a:t>
            </a:fld>
            <a:endParaRPr lang="de-DE" dirty="0">
              <a:solidFill>
                <a:srgbClr val="000000"/>
              </a:solidFill>
              <a:latin typeface="Arial" charset="0"/>
            </a:endParaRPr>
          </a:p>
        </p:txBody>
      </p:sp>
      <p:sp>
        <p:nvSpPr>
          <p:cNvPr id="3" name="Textfeld 2"/>
          <p:cNvSpPr txBox="1"/>
          <p:nvPr/>
        </p:nvSpPr>
        <p:spPr>
          <a:xfrm>
            <a:off x="249195" y="1412776"/>
            <a:ext cx="6603777" cy="3970318"/>
          </a:xfrm>
          <a:prstGeom prst="rect">
            <a:avLst/>
          </a:prstGeom>
          <a:noFill/>
        </p:spPr>
        <p:txBody>
          <a:bodyPr wrap="square" rtlCol="0">
            <a:spAutoFit/>
          </a:bodyPr>
          <a:lstStyle/>
          <a:p>
            <a:pPr eaLnBrk="0" fontAlgn="base" hangingPunct="0">
              <a:spcBef>
                <a:spcPct val="50000"/>
              </a:spcBef>
              <a:spcAft>
                <a:spcPct val="0"/>
              </a:spcAft>
            </a:pPr>
            <a:r>
              <a:rPr lang="en-US" b="1" dirty="0">
                <a:solidFill>
                  <a:srgbClr val="000000"/>
                </a:solidFill>
                <a:latin typeface="Arial" charset="0"/>
              </a:rPr>
              <a:t>Train: Search for the ideal activation
Baking propagation
</a:t>
            </a:r>
            <a:r>
              <a:rPr lang="en-US" dirty="0">
                <a:solidFill>
                  <a:srgbClr val="000000"/>
                </a:solidFill>
                <a:latin typeface="Arial" charset="0"/>
              </a:rPr>
              <a:t>Recirculation of the error through the entire network
Proportional division of the error among all neurons
</a:t>
            </a:r>
            <a:r>
              <a:rPr lang="en-US" b="1" dirty="0">
                <a:solidFill>
                  <a:srgbClr val="000000"/>
                </a:solidFill>
                <a:latin typeface="Arial" charset="0"/>
              </a:rPr>
              <a:t>Gradient descent (optimization algorithm)
</a:t>
            </a:r>
            <a:r>
              <a:rPr lang="en-US" dirty="0">
                <a:solidFill>
                  <a:srgbClr val="000000"/>
                </a:solidFill>
                <a:latin typeface="Arial" charset="0"/>
              </a:rPr>
              <a:t>Updating parameters (weights, bias)</a:t>
            </a:r>
            <a:r>
              <a:rPr lang="en-US" b="1" dirty="0">
                <a:solidFill>
                  <a:srgbClr val="000000"/>
                </a:solidFill>
                <a:latin typeface="Arial" charset="0"/>
              </a:rPr>
              <a:t>
</a:t>
            </a:r>
            <a:r>
              <a:rPr lang="en-US" dirty="0">
                <a:solidFill>
                  <a:srgbClr val="000000"/>
                </a:solidFill>
                <a:latin typeface="Arial" charset="0"/>
              </a:rPr>
              <a:t>Contrary to the direction of the gradient of the cost function
Step η is called learning rate</a:t>
            </a:r>
            <a:br>
              <a:rPr lang="en-US" b="1" dirty="0">
                <a:solidFill>
                  <a:srgbClr val="000000"/>
                </a:solidFill>
                <a:latin typeface="Arial" charset="0"/>
              </a:rPr>
            </a:br>
            <a:r>
              <a:rPr lang="en-US" b="1" dirty="0">
                <a:solidFill>
                  <a:srgbClr val="000000"/>
                </a:solidFill>
                <a:latin typeface="Arial" charset="0"/>
              </a:rPr>
              <a:t>
</a:t>
            </a:r>
            <a:endParaRPr lang="de-DE" dirty="0">
              <a:solidFill>
                <a:srgbClr val="000000"/>
              </a:solidFill>
              <a:latin typeface="Arial" charset="0"/>
            </a:endParaRPr>
          </a:p>
        </p:txBody>
      </p:sp>
      <p:sp>
        <p:nvSpPr>
          <p:cNvPr id="13" name="Textfeld 12"/>
          <p:cNvSpPr txBox="1"/>
          <p:nvPr/>
        </p:nvSpPr>
        <p:spPr>
          <a:xfrm>
            <a:off x="7104113" y="7857278"/>
            <a:ext cx="7780087" cy="369332"/>
          </a:xfrm>
          <a:prstGeom prst="rect">
            <a:avLst/>
          </a:prstGeom>
          <a:noFill/>
        </p:spPr>
        <p:txBody>
          <a:bodyPr wrap="square" rtlCol="0">
            <a:spAutoFit/>
          </a:bodyPr>
          <a:lstStyle/>
          <a:p>
            <a:pPr algn="ctr" eaLnBrk="0" fontAlgn="base" hangingPunct="0">
              <a:spcBef>
                <a:spcPct val="50000"/>
              </a:spcBef>
              <a:spcAft>
                <a:spcPct val="0"/>
              </a:spcAft>
            </a:pPr>
            <a:r>
              <a:rPr lang="de-DE" dirty="0">
                <a:solidFill>
                  <a:srgbClr val="000000"/>
                </a:solidFill>
                <a:latin typeface="Arial" charset="0"/>
              </a:rPr>
              <a:t>Gradient </a:t>
            </a:r>
            <a:r>
              <a:rPr lang="de-DE" dirty="0" err="1">
                <a:solidFill>
                  <a:srgbClr val="000000"/>
                </a:solidFill>
                <a:latin typeface="Arial" charset="0"/>
              </a:rPr>
              <a:t>Descent</a:t>
            </a:r>
            <a:r>
              <a:rPr lang="de-DE" dirty="0">
                <a:solidFill>
                  <a:srgbClr val="000000"/>
                </a:solidFill>
                <a:latin typeface="Arial" charset="0"/>
              </a:rPr>
              <a:t> Schritt: aktualisieren der Gewichte und </a:t>
            </a:r>
            <a:r>
              <a:rPr lang="de-DE" dirty="0" err="1">
                <a:solidFill>
                  <a:srgbClr val="000000"/>
                </a:solidFill>
                <a:latin typeface="Arial" charset="0"/>
              </a:rPr>
              <a:t>Biases</a:t>
            </a:r>
            <a:endParaRPr lang="de-DE" dirty="0">
              <a:solidFill>
                <a:srgbClr val="000000"/>
              </a:solidFill>
              <a:latin typeface="Arial" charset="0"/>
            </a:endParaRPr>
          </a:p>
        </p:txBody>
      </p:sp>
      <p:pic>
        <p:nvPicPr>
          <p:cNvPr id="14" name="Inhaltsplatzhalter 6">
            <a:extLst>
              <a:ext uri="{FF2B5EF4-FFF2-40B4-BE49-F238E27FC236}">
                <a16:creationId xmlns:a16="http://schemas.microsoft.com/office/drawing/2014/main" id="{3202754E-13AF-4A21-AD8C-DAAF776A5661}"/>
              </a:ext>
            </a:extLst>
          </p:cNvPr>
          <p:cNvPicPr>
            <a:picLocks noGrp="1" noChangeAspect="1"/>
          </p:cNvPicPr>
          <p:nvPr>
            <p:ph idx="1"/>
          </p:nvPr>
        </p:nvPicPr>
        <p:blipFill>
          <a:blip r:embed="rId4"/>
          <a:stretch>
            <a:fillRect/>
          </a:stretch>
        </p:blipFill>
        <p:spPr>
          <a:xfrm>
            <a:off x="7043678" y="1412776"/>
            <a:ext cx="4245578" cy="2346054"/>
          </a:xfrm>
        </p:spPr>
      </p:pic>
      <p:grpSp>
        <p:nvGrpSpPr>
          <p:cNvPr id="9" name="Gruppieren 8">
            <a:extLst>
              <a:ext uri="{FF2B5EF4-FFF2-40B4-BE49-F238E27FC236}">
                <a16:creationId xmlns:a16="http://schemas.microsoft.com/office/drawing/2014/main" id="{91353787-9074-4886-B7FA-E1D2DF2B6604}"/>
              </a:ext>
            </a:extLst>
          </p:cNvPr>
          <p:cNvGrpSpPr/>
          <p:nvPr/>
        </p:nvGrpSpPr>
        <p:grpSpPr>
          <a:xfrm>
            <a:off x="8885523" y="1119948"/>
            <a:ext cx="2794010" cy="2444218"/>
            <a:chOff x="7787876" y="1904127"/>
            <a:chExt cx="3754297" cy="3284283"/>
          </a:xfrm>
        </p:grpSpPr>
        <p:grpSp>
          <p:nvGrpSpPr>
            <p:cNvPr id="8" name="Gruppieren 7">
              <a:extLst>
                <a:ext uri="{FF2B5EF4-FFF2-40B4-BE49-F238E27FC236}">
                  <a16:creationId xmlns:a16="http://schemas.microsoft.com/office/drawing/2014/main" id="{B42DCFE1-0ADF-44B8-8F70-0A0D0382C818}"/>
                </a:ext>
              </a:extLst>
            </p:cNvPr>
            <p:cNvGrpSpPr/>
            <p:nvPr/>
          </p:nvGrpSpPr>
          <p:grpSpPr>
            <a:xfrm>
              <a:off x="7787876" y="1904127"/>
              <a:ext cx="3592551" cy="3284283"/>
              <a:chOff x="7787876" y="1904127"/>
              <a:chExt cx="3592551" cy="3284283"/>
            </a:xfrm>
          </p:grpSpPr>
          <p:grpSp>
            <p:nvGrpSpPr>
              <p:cNvPr id="7" name="Gruppieren 6">
                <a:extLst>
                  <a:ext uri="{FF2B5EF4-FFF2-40B4-BE49-F238E27FC236}">
                    <a16:creationId xmlns:a16="http://schemas.microsoft.com/office/drawing/2014/main" id="{D65919A1-906B-4977-8778-3836BC931F51}"/>
                  </a:ext>
                </a:extLst>
              </p:cNvPr>
              <p:cNvGrpSpPr/>
              <p:nvPr/>
            </p:nvGrpSpPr>
            <p:grpSpPr>
              <a:xfrm>
                <a:off x="7794774" y="1904127"/>
                <a:ext cx="3585653" cy="1839660"/>
                <a:chOff x="7794774" y="1904127"/>
                <a:chExt cx="3585653" cy="1839660"/>
              </a:xfrm>
            </p:grpSpPr>
            <p:pic>
              <p:nvPicPr>
                <p:cNvPr id="15" name="Grafik 14" descr="Pfeil leichte Kurve">
                  <a:extLst>
                    <a:ext uri="{FF2B5EF4-FFF2-40B4-BE49-F238E27FC236}">
                      <a16:creationId xmlns:a16="http://schemas.microsoft.com/office/drawing/2014/main" id="{D07C19D2-2046-4211-843E-0FCCECF227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39130" flipH="1" flipV="1">
                  <a:off x="9167242" y="2291017"/>
                  <a:ext cx="2213185" cy="1452770"/>
                </a:xfrm>
                <a:prstGeom prst="rect">
                  <a:avLst/>
                </a:prstGeom>
              </p:spPr>
            </p:pic>
            <p:pic>
              <p:nvPicPr>
                <p:cNvPr id="16" name="Grafik 15"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397564">
                  <a:off x="7794774" y="1904127"/>
                  <a:ext cx="1168796" cy="900000"/>
                </a:xfrm>
                <a:prstGeom prst="rect">
                  <a:avLst/>
                </a:prstGeom>
              </p:spPr>
            </p:pic>
          </p:grpSp>
          <p:pic>
            <p:nvPicPr>
              <p:cNvPr id="17" name="Grafik 16" descr="Pfeil leichte Kurve">
                <a:extLst>
                  <a:ext uri="{FF2B5EF4-FFF2-40B4-BE49-F238E27FC236}">
                    <a16:creationId xmlns:a16="http://schemas.microsoft.com/office/drawing/2014/main" id="{8B197FCF-028E-4545-8D43-E575D22A31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194260" flipV="1">
                <a:off x="7787876" y="2601150"/>
                <a:ext cx="1297534" cy="900000"/>
              </a:xfrm>
              <a:prstGeom prst="rect">
                <a:avLst/>
              </a:prstGeom>
            </p:spPr>
          </p:pic>
          <p:pic>
            <p:nvPicPr>
              <p:cNvPr id="18" name="Grafik 17" descr="Pfeil leichte Kurve">
                <a:extLst>
                  <a:ext uri="{FF2B5EF4-FFF2-40B4-BE49-F238E27FC236}">
                    <a16:creationId xmlns:a16="http://schemas.microsoft.com/office/drawing/2014/main" id="{4B8F1D1E-2E4F-4532-ADDD-564C4E69B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29929" flipV="1">
                <a:off x="7537872" y="2960366"/>
                <a:ext cx="1851404" cy="900000"/>
              </a:xfrm>
              <a:prstGeom prst="rect">
                <a:avLst/>
              </a:prstGeom>
            </p:spPr>
          </p:pic>
          <p:pic>
            <p:nvPicPr>
              <p:cNvPr id="19" name="Grafik 18" descr="Pfeil leichte Kurve">
                <a:extLst>
                  <a:ext uri="{FF2B5EF4-FFF2-40B4-BE49-F238E27FC236}">
                    <a16:creationId xmlns:a16="http://schemas.microsoft.com/office/drawing/2014/main" id="{E33C2628-21AB-4EEE-9326-19D58AC80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393638" flipV="1">
                <a:off x="7178179" y="3396044"/>
                <a:ext cx="2684732" cy="900000"/>
              </a:xfrm>
              <a:prstGeom prst="rect">
                <a:avLst/>
              </a:prstGeom>
            </p:spPr>
          </p:pic>
        </p:grpSp>
        <p:graphicFrame>
          <p:nvGraphicFramePr>
            <p:cNvPr id="20" name="Diagramm 19">
              <a:extLst>
                <a:ext uri="{FF2B5EF4-FFF2-40B4-BE49-F238E27FC236}">
                  <a16:creationId xmlns:a16="http://schemas.microsoft.com/office/drawing/2014/main" id="{7DE11148-2DE0-4903-BC9D-C25E9D0C3CF8}"/>
                </a:ext>
              </a:extLst>
            </p:cNvPr>
            <p:cNvGraphicFramePr/>
            <p:nvPr>
              <p:extLst>
                <p:ext uri="{D42A27DB-BD31-4B8C-83A1-F6EECF244321}">
                  <p14:modId xmlns:p14="http://schemas.microsoft.com/office/powerpoint/2010/main" val="3676590423"/>
                </p:ext>
              </p:extLst>
            </p:nvPr>
          </p:nvGraphicFramePr>
          <p:xfrm>
            <a:off x="10319082" y="4240363"/>
            <a:ext cx="1223091" cy="6052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pic>
        <p:nvPicPr>
          <p:cNvPr id="10" name="Grafik 9"/>
          <p:cNvPicPr>
            <a:picLocks noChangeAspect="1"/>
          </p:cNvPicPr>
          <p:nvPr/>
        </p:nvPicPr>
        <p:blipFill>
          <a:blip r:embed="rId12"/>
          <a:stretch>
            <a:fillRect/>
          </a:stretch>
        </p:blipFill>
        <p:spPr>
          <a:xfrm>
            <a:off x="6852972" y="194466"/>
            <a:ext cx="3326279" cy="478242"/>
          </a:xfrm>
          <a:prstGeom prst="rect">
            <a:avLst/>
          </a:prstGeom>
        </p:spPr>
      </p:pic>
      <mc:AlternateContent xmlns:mc="http://schemas.openxmlformats.org/markup-compatibility/2006" xmlns:a14="http://schemas.microsoft.com/office/drawing/2010/main">
        <mc:Choice Requires="a14">
          <p:sp>
            <p:nvSpPr>
              <p:cNvPr id="12" name="Textfeld 11"/>
              <p:cNvSpPr txBox="1"/>
              <p:nvPr/>
            </p:nvSpPr>
            <p:spPr>
              <a:xfrm>
                <a:off x="653695" y="5705812"/>
                <a:ext cx="1449884"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m:oMathPara>
                </a14:m>
                <a:endParaRPr lang="de-DE" dirty="0">
                  <a:solidFill>
                    <a:srgbClr val="000000"/>
                  </a:solidFill>
                  <a:latin typeface="Arial" charset="0"/>
                </a:endParaRPr>
              </a:p>
            </p:txBody>
          </p:sp>
        </mc:Choice>
        <mc:Fallback xmlns="">
          <p:sp>
            <p:nvSpPr>
              <p:cNvPr id="12" name="Textfeld 11"/>
              <p:cNvSpPr txBox="1">
                <a:spLocks noRot="1" noChangeAspect="1" noMove="1" noResize="1" noEditPoints="1" noAdjustHandles="1" noChangeArrowheads="1" noChangeShapeType="1" noTextEdit="1"/>
              </p:cNvSpPr>
              <p:nvPr/>
            </p:nvSpPr>
            <p:spPr>
              <a:xfrm>
                <a:off x="653695" y="5705812"/>
                <a:ext cx="1449884" cy="276999"/>
              </a:xfrm>
              <a:prstGeom prst="rect">
                <a:avLst/>
              </a:prstGeom>
              <a:blipFill>
                <a:blip r:embed="rId13"/>
                <a:stretch>
                  <a:fillRect l="-2101" b="-3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1" name="Textfeld 20"/>
              <p:cNvSpPr txBox="1"/>
              <p:nvPr/>
            </p:nvSpPr>
            <p:spPr>
              <a:xfrm>
                <a:off x="2508080" y="4930216"/>
                <a:ext cx="2073836" cy="1828193"/>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r>
                        <a:rPr lang="de-DE" i="1">
                          <a:solidFill>
                            <a:srgbClr val="000000"/>
                          </a:solidFill>
                          <a:latin typeface="Cambria Math" panose="02040503050406030204" pitchFamily="18" charset="0"/>
                        </a:rPr>
                        <m:t>= </m:t>
                      </m:r>
                      <m:d>
                        <m:dPr>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num>
                                  <m:den>
                                    <m:r>
                                      <m:rPr>
                                        <m:brk m:alnAt="7"/>
                                      </m:rP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m:rPr>
                                            <m:brk m:alnAt="7"/>
                                          </m:rPr>
                                          <a:rPr lang="de-DE" i="1">
                                            <a:solidFill>
                                              <a:srgbClr val="000000"/>
                                            </a:solidFill>
                                            <a:latin typeface="Cambria Math" panose="02040503050406030204" pitchFamily="18" charset="0"/>
                                          </a:rPr>
                                          <m:t>𝜔</m:t>
                                        </m:r>
                                      </m:e>
                                      <m:sub>
                                        <m:r>
                                          <m:rPr>
                                            <m:brk m:alnAt="7"/>
                                          </m:rPr>
                                          <a:rPr lang="de-DE" i="1">
                                            <a:solidFill>
                                              <a:srgbClr val="000000"/>
                                            </a:solidFill>
                                            <a:latin typeface="Cambria Math" panose="02040503050406030204" pitchFamily="18" charset="0"/>
                                          </a:rPr>
                                          <m:t>1</m:t>
                                        </m:r>
                                      </m:sub>
                                    </m:sSub>
                                  </m:den>
                                </m:f>
                              </m:e>
                            </m:mr>
                            <m:mr>
                              <m:e>
                                <m:m>
                                  <m:mPr>
                                    <m:mcs>
                                      <m:mc>
                                        <m:mcPr>
                                          <m:count m:val="1"/>
                                          <m:mcJc m:val="center"/>
                                        </m:mcPr>
                                      </m:mc>
                                    </m:mcs>
                                    <m:ctrlPr>
                                      <a:rPr lang="de-DE" i="1">
                                        <a:solidFill>
                                          <a:srgbClr val="000000"/>
                                        </a:solidFill>
                                        <a:latin typeface="Cambria Math" panose="02040503050406030204" pitchFamily="18" charset="0"/>
                                      </a:rPr>
                                    </m:ctrlPr>
                                  </m:mPr>
                                  <m:mr>
                                    <m:e>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num>
                                        <m:den>
                                          <m:r>
                                            <m:rPr>
                                              <m:brk m:alnAt="7"/>
                                            </m:rP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m:rPr>
                                                  <m:brk m:alnAt="7"/>
                                                </m:rPr>
                                                <a:rPr lang="de-DE" i="1">
                                                  <a:solidFill>
                                                    <a:srgbClr val="000000"/>
                                                  </a:solidFill>
                                                  <a:latin typeface="Cambria Math" panose="02040503050406030204" pitchFamily="18" charset="0"/>
                                                </a:rPr>
                                                <m:t>𝜔</m:t>
                                              </m:r>
                                            </m:e>
                                            <m:sub>
                                              <m:r>
                                                <m:rPr>
                                                  <m:brk m:alnAt="7"/>
                                                </m:rPr>
                                                <a:rPr lang="de-DE" i="1">
                                                  <a:solidFill>
                                                    <a:srgbClr val="000000"/>
                                                  </a:solidFill>
                                                  <a:latin typeface="Cambria Math" panose="02040503050406030204" pitchFamily="18" charset="0"/>
                                                </a:rPr>
                                                <m:t>2</m:t>
                                              </m:r>
                                            </m:sub>
                                          </m:sSub>
                                        </m:den>
                                      </m:f>
                                    </m:e>
                                  </m:mr>
                                  <m:mr>
                                    <m:e>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num>
                                        <m:den>
                                          <m:r>
                                            <m:rPr>
                                              <m:brk m:alnAt="7"/>
                                            </m:rP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m:rPr>
                                                  <m:brk m:alnAt="7"/>
                                                </m:rP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3</m:t>
                                              </m:r>
                                            </m:sub>
                                          </m:sSub>
                                        </m:den>
                                      </m:f>
                                    </m:e>
                                  </m:mr>
                                </m:m>
                              </m:e>
                            </m:mr>
                          </m:m>
                        </m:e>
                      </m:d>
                    </m:oMath>
                  </m:oMathPara>
                </a14:m>
                <a:endParaRPr lang="de-DE" dirty="0">
                  <a:solidFill>
                    <a:srgbClr val="000000"/>
                  </a:solidFill>
                  <a:latin typeface="Arial" charset="0"/>
                </a:endParaRPr>
              </a:p>
            </p:txBody>
          </p:sp>
        </mc:Choice>
        <mc:Fallback xmlns="">
          <p:sp>
            <p:nvSpPr>
              <p:cNvPr id="21" name="Textfeld 20"/>
              <p:cNvSpPr txBox="1">
                <a:spLocks noRot="1" noChangeAspect="1" noMove="1" noResize="1" noEditPoints="1" noAdjustHandles="1" noChangeArrowheads="1" noChangeShapeType="1" noTextEdit="1"/>
              </p:cNvSpPr>
              <p:nvPr/>
            </p:nvSpPr>
            <p:spPr>
              <a:xfrm>
                <a:off x="2508080" y="4930216"/>
                <a:ext cx="2073836" cy="1828193"/>
              </a:xfrm>
              <a:prstGeom prst="rect">
                <a:avLst/>
              </a:prstGeom>
              <a:blipFill>
                <a:blip r:embed="rId14"/>
                <a:stretch>
                  <a:fillRect/>
                </a:stretch>
              </a:blipFill>
            </p:spPr>
            <p:txBody>
              <a:bodyPr/>
              <a:lstStyle/>
              <a:p>
                <a:r>
                  <a:rPr lang="de-DE">
                    <a:noFill/>
                  </a:rPr>
                  <a:t> </a:t>
                </a:r>
              </a:p>
            </p:txBody>
          </p:sp>
        </mc:Fallback>
      </mc:AlternateContent>
      <p:sp>
        <p:nvSpPr>
          <p:cNvPr id="22" name="Textfeld 21"/>
          <p:cNvSpPr txBox="1"/>
          <p:nvPr/>
        </p:nvSpPr>
        <p:spPr>
          <a:xfrm>
            <a:off x="4581916" y="6112078"/>
            <a:ext cx="3384376" cy="1061829"/>
          </a:xfrm>
          <a:prstGeom prst="rect">
            <a:avLst/>
          </a:prstGeom>
          <a:noFill/>
        </p:spPr>
        <p:txBody>
          <a:bodyPr wrap="square" rtlCol="0">
            <a:spAutoFit/>
          </a:bodyPr>
          <a:lstStyle/>
          <a:p>
            <a:pPr algn="ctr" eaLnBrk="0" fontAlgn="base" hangingPunct="0">
              <a:spcBef>
                <a:spcPct val="50000"/>
              </a:spcBef>
              <a:spcAft>
                <a:spcPct val="0"/>
              </a:spcAft>
            </a:pPr>
            <a:r>
              <a:rPr lang="en-US">
                <a:solidFill>
                  <a:srgbClr val="000000"/>
                </a:solidFill>
                <a:latin typeface="Arial" charset="0"/>
              </a:rPr>
              <a:t>3-dimensional vector: points towards the steepest descent 
</a:t>
            </a:r>
            <a:endParaRPr lang="de-DE" dirty="0">
              <a:solidFill>
                <a:srgbClr val="000000"/>
              </a:solidFill>
              <a:latin typeface="Arial" charset="0"/>
            </a:endParaRPr>
          </a:p>
        </p:txBody>
      </p:sp>
    </p:spTree>
    <p:extLst>
      <p:ext uri="{BB962C8B-B14F-4D97-AF65-F5344CB8AC3E}">
        <p14:creationId xmlns:p14="http://schemas.microsoft.com/office/powerpoint/2010/main" val="182410832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Artificial Neural Networks - KNN</a:t>
            </a:r>
            <a:br>
              <a:rPr lang="en-US" dirty="0"/>
            </a:br>
            <a:r>
              <a:rPr lang="en-US" dirty="0"/>
              <a:t>Example image classifier: Comparison of two activation functions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18</a:t>
            </a:fld>
            <a:endParaRPr lang="de-DE" dirty="0">
              <a:solidFill>
                <a:srgbClr val="000000"/>
              </a:solidFill>
              <a:latin typeface="Arial" charset="0"/>
            </a:endParaRPr>
          </a:p>
        </p:txBody>
      </p:sp>
      <p:sp>
        <p:nvSpPr>
          <p:cNvPr id="11" name="Textfeld 10"/>
          <p:cNvSpPr txBox="1"/>
          <p:nvPr/>
        </p:nvSpPr>
        <p:spPr>
          <a:xfrm>
            <a:off x="248662" y="1480437"/>
            <a:ext cx="8595689" cy="2169825"/>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Multi-layer mesh with an input layer (flattening), a hidden layer (Dense and 300 neurons) and an output layer (Dense, Sigmoid) :
hidden layer with linear activation</a:t>
            </a:r>
            <a:br>
              <a:rPr lang="en-US" dirty="0">
                <a:solidFill>
                  <a:srgbClr val="000000"/>
                </a:solidFill>
                <a:latin typeface="Arial" charset="0"/>
              </a:rPr>
            </a:br>
            <a:r>
              <a:rPr lang="en-US" dirty="0">
                <a:solidFill>
                  <a:srgbClr val="000000"/>
                </a:solidFill>
                <a:latin typeface="Arial" charset="0"/>
              </a:rPr>
              <a:t>Introduction of the hyperparameter α
hidden layer with </a:t>
            </a:r>
            <a:r>
              <a:rPr lang="en-US" dirty="0" err="1">
                <a:solidFill>
                  <a:srgbClr val="000000"/>
                </a:solidFill>
                <a:latin typeface="Arial" charset="0"/>
              </a:rPr>
              <a:t>ReLU</a:t>
            </a:r>
            <a:r>
              <a:rPr lang="en-US" dirty="0">
                <a:solidFill>
                  <a:srgbClr val="000000"/>
                </a:solidFill>
                <a:latin typeface="Arial" charset="0"/>
              </a:rPr>
              <a:t> (Rectifier Linear Unit) activation
</a:t>
            </a:r>
            <a:endParaRPr lang="de-DE" dirty="0">
              <a:solidFill>
                <a:srgbClr val="000000"/>
              </a:solidFill>
              <a:latin typeface="Arial" charset="0"/>
            </a:endParaRPr>
          </a:p>
        </p:txBody>
      </p:sp>
      <p:grpSp>
        <p:nvGrpSpPr>
          <p:cNvPr id="8" name="Gruppieren 7"/>
          <p:cNvGrpSpPr/>
          <p:nvPr/>
        </p:nvGrpSpPr>
        <p:grpSpPr>
          <a:xfrm>
            <a:off x="8976320" y="3650261"/>
            <a:ext cx="3072734" cy="2363920"/>
            <a:chOff x="8068895" y="1448502"/>
            <a:chExt cx="3072734" cy="2363920"/>
          </a:xfrm>
        </p:grpSpPr>
        <p:grpSp>
          <p:nvGrpSpPr>
            <p:cNvPr id="35" name="Gruppieren 34"/>
            <p:cNvGrpSpPr/>
            <p:nvPr/>
          </p:nvGrpSpPr>
          <p:grpSpPr>
            <a:xfrm>
              <a:off x="8068895" y="1448502"/>
              <a:ext cx="3072734" cy="2106141"/>
              <a:chOff x="1936198" y="3691237"/>
              <a:chExt cx="3072734" cy="2106141"/>
            </a:xfrm>
          </p:grpSpPr>
          <p:pic>
            <p:nvPicPr>
              <p:cNvPr id="37" name="Grafik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576" y="4044533"/>
                <a:ext cx="1552792" cy="1752845"/>
              </a:xfrm>
              <a:prstGeom prst="rect">
                <a:avLst/>
              </a:prstGeom>
            </p:spPr>
          </p:pic>
          <p:sp>
            <p:nvSpPr>
              <p:cNvPr id="38" name="Textfeld 37"/>
              <p:cNvSpPr txBox="1"/>
              <p:nvPr/>
            </p:nvSpPr>
            <p:spPr>
              <a:xfrm>
                <a:off x="1936198" y="3691237"/>
                <a:ext cx="3072734"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Rectified</a:t>
                </a:r>
                <a:r>
                  <a:rPr lang="de-DE" dirty="0">
                    <a:solidFill>
                      <a:srgbClr val="000000"/>
                    </a:solidFill>
                    <a:latin typeface="Arial" charset="0"/>
                  </a:rPr>
                  <a:t> Linear Unit (</a:t>
                </a:r>
                <a:r>
                  <a:rPr lang="de-DE" dirty="0" err="1">
                    <a:solidFill>
                      <a:srgbClr val="000000"/>
                    </a:solidFill>
                    <a:latin typeface="Arial" charset="0"/>
                  </a:rPr>
                  <a:t>ReLU</a:t>
                </a:r>
                <a:r>
                  <a:rPr lang="de-DE" dirty="0">
                    <a:solidFill>
                      <a:srgbClr val="000000"/>
                    </a:solidFill>
                    <a:latin typeface="Arial" charset="0"/>
                  </a:rPr>
                  <a:t>)</a:t>
                </a:r>
              </a:p>
            </p:txBody>
          </p:sp>
        </p:grpSp>
        <mc:AlternateContent xmlns:mc="http://schemas.openxmlformats.org/markup-compatibility/2006" xmlns:a14="http://schemas.microsoft.com/office/drawing/2010/main">
          <mc:Choice Requires="a14">
            <p:sp>
              <p:nvSpPr>
                <p:cNvPr id="44" name="Textfeld 43"/>
                <p:cNvSpPr txBox="1"/>
                <p:nvPr/>
              </p:nvSpPr>
              <p:spPr>
                <a:xfrm>
                  <a:off x="8544562" y="3535423"/>
                  <a:ext cx="1804212"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𝜎</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𝑧</m:t>
                            </m:r>
                          </m:e>
                        </m:d>
                        <m:r>
                          <a:rPr lang="de-DE" i="1">
                            <a:solidFill>
                              <a:srgbClr val="000000"/>
                            </a:solidFill>
                            <a:latin typeface="Cambria Math" panose="02040503050406030204" pitchFamily="18" charset="0"/>
                          </a:rPr>
                          <m:t>=</m:t>
                        </m:r>
                        <m:func>
                          <m:funcPr>
                            <m:ctrlPr>
                              <a:rPr lang="de-DE" i="1">
                                <a:solidFill>
                                  <a:srgbClr val="000000"/>
                                </a:solidFill>
                                <a:latin typeface="Cambria Math" panose="02040503050406030204" pitchFamily="18" charset="0"/>
                              </a:rPr>
                            </m:ctrlPr>
                          </m:funcPr>
                          <m:fName>
                            <m:r>
                              <m:rPr>
                                <m:sty m:val="p"/>
                              </m:rPr>
                              <a:rPr lang="de-DE">
                                <a:solidFill>
                                  <a:srgbClr val="000000"/>
                                </a:solidFill>
                                <a:latin typeface="Cambria Math" panose="02040503050406030204" pitchFamily="18" charset="0"/>
                              </a:rPr>
                              <m:t>max</m:t>
                            </m:r>
                          </m:fName>
                          <m:e>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0,</m:t>
                                </m:r>
                                <m:r>
                                  <a:rPr lang="de-DE" i="1">
                                    <a:solidFill>
                                      <a:srgbClr val="000000"/>
                                    </a:solidFill>
                                    <a:latin typeface="Cambria Math" panose="02040503050406030204" pitchFamily="18" charset="0"/>
                                  </a:rPr>
                                  <m:t>𝑧</m:t>
                                </m:r>
                              </m:e>
                            </m:d>
                          </m:e>
                        </m:func>
                      </m:oMath>
                    </m:oMathPara>
                  </a14:m>
                  <a:endParaRPr lang="de-DE" dirty="0">
                    <a:solidFill>
                      <a:srgbClr val="000000"/>
                    </a:solidFill>
                    <a:latin typeface="Arial" charset="0"/>
                  </a:endParaRPr>
                </a:p>
              </p:txBody>
            </p:sp>
          </mc:Choice>
          <mc:Fallback xmlns="">
            <p:sp>
              <p:nvSpPr>
                <p:cNvPr id="44" name="Textfeld 43"/>
                <p:cNvSpPr txBox="1">
                  <a:spLocks noRot="1" noChangeAspect="1" noMove="1" noResize="1" noEditPoints="1" noAdjustHandles="1" noChangeArrowheads="1" noChangeShapeType="1" noTextEdit="1"/>
                </p:cNvSpPr>
                <p:nvPr/>
              </p:nvSpPr>
              <p:spPr>
                <a:xfrm>
                  <a:off x="8544562" y="3535423"/>
                  <a:ext cx="1804212" cy="276999"/>
                </a:xfrm>
                <a:prstGeom prst="rect">
                  <a:avLst/>
                </a:prstGeom>
                <a:blipFill>
                  <a:blip r:embed="rId5"/>
                  <a:stretch>
                    <a:fillRect l="-1351" b="-8889"/>
                  </a:stretch>
                </a:blipFill>
              </p:spPr>
              <p:txBody>
                <a:bodyPr/>
                <a:lstStyle/>
                <a:p>
                  <a:r>
                    <a:rPr lang="de-DE">
                      <a:noFill/>
                    </a:rPr>
                    <a:t> </a:t>
                  </a:r>
                </a:p>
              </p:txBody>
            </p:sp>
          </mc:Fallback>
        </mc:AlternateContent>
      </p:grpSp>
      <p:grpSp>
        <p:nvGrpSpPr>
          <p:cNvPr id="9" name="Gruppieren 8"/>
          <p:cNvGrpSpPr/>
          <p:nvPr/>
        </p:nvGrpSpPr>
        <p:grpSpPr>
          <a:xfrm>
            <a:off x="9503056" y="1347862"/>
            <a:ext cx="1590897" cy="2121583"/>
            <a:chOff x="8651220" y="4025413"/>
            <a:chExt cx="1590897" cy="2121583"/>
          </a:xfrm>
        </p:grpSpPr>
        <p:grpSp>
          <p:nvGrpSpPr>
            <p:cNvPr id="40" name="Gruppieren 39"/>
            <p:cNvGrpSpPr/>
            <p:nvPr/>
          </p:nvGrpSpPr>
          <p:grpSpPr>
            <a:xfrm>
              <a:off x="8651220" y="4025413"/>
              <a:ext cx="1590897" cy="1844584"/>
              <a:chOff x="2600548" y="1311937"/>
              <a:chExt cx="1590897" cy="1844584"/>
            </a:xfrm>
          </p:grpSpPr>
          <p:pic>
            <p:nvPicPr>
              <p:cNvPr id="42" name="Grafik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548" y="1670414"/>
                <a:ext cx="1590897" cy="1486107"/>
              </a:xfrm>
              <a:prstGeom prst="rect">
                <a:avLst/>
              </a:prstGeom>
            </p:spPr>
          </p:pic>
          <p:sp>
            <p:nvSpPr>
              <p:cNvPr id="43" name="Textfeld 42"/>
              <p:cNvSpPr txBox="1"/>
              <p:nvPr/>
            </p:nvSpPr>
            <p:spPr>
              <a:xfrm>
                <a:off x="3036029" y="1311937"/>
                <a:ext cx="878068" cy="369332"/>
              </a:xfrm>
              <a:prstGeom prst="rect">
                <a:avLst/>
              </a:prstGeom>
              <a:noFill/>
            </p:spPr>
            <p:txBody>
              <a:bodyPr wrap="square" rtlCol="0">
                <a:spAutoFit/>
              </a:bodyPr>
              <a:lstStyle/>
              <a:p>
                <a:pPr eaLnBrk="0" fontAlgn="base" hangingPunct="0">
                  <a:spcBef>
                    <a:spcPct val="50000"/>
                  </a:spcBef>
                  <a:spcAft>
                    <a:spcPct val="0"/>
                  </a:spcAft>
                </a:pPr>
                <a:r>
                  <a:rPr lang="de-DE" dirty="0">
                    <a:solidFill>
                      <a:srgbClr val="000000"/>
                    </a:solidFill>
                    <a:latin typeface="Arial" charset="0"/>
                  </a:rPr>
                  <a:t>Linear</a:t>
                </a:r>
              </a:p>
            </p:txBody>
          </p:sp>
        </p:grpSp>
        <mc:AlternateContent xmlns:mc="http://schemas.openxmlformats.org/markup-compatibility/2006" xmlns:a14="http://schemas.microsoft.com/office/drawing/2010/main">
          <mc:Choice Requires="a14">
            <p:sp>
              <p:nvSpPr>
                <p:cNvPr id="45" name="Textfeld 44"/>
                <p:cNvSpPr txBox="1"/>
                <p:nvPr/>
              </p:nvSpPr>
              <p:spPr>
                <a:xfrm>
                  <a:off x="8904284" y="5869997"/>
                  <a:ext cx="1242904"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𝜎</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𝑧</m:t>
                            </m:r>
                          </m:e>
                        </m:d>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𝛼</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𝑧</m:t>
                        </m:r>
                      </m:oMath>
                    </m:oMathPara>
                  </a14:m>
                  <a:endParaRPr lang="de-DE" dirty="0">
                    <a:solidFill>
                      <a:srgbClr val="000000"/>
                    </a:solidFill>
                    <a:latin typeface="Arial" charset="0"/>
                  </a:endParaRPr>
                </a:p>
              </p:txBody>
            </p:sp>
          </mc:Choice>
          <mc:Fallback xmlns="">
            <p:sp>
              <p:nvSpPr>
                <p:cNvPr id="45" name="Textfeld 44"/>
                <p:cNvSpPr txBox="1">
                  <a:spLocks noRot="1" noChangeAspect="1" noMove="1" noResize="1" noEditPoints="1" noAdjustHandles="1" noChangeArrowheads="1" noChangeShapeType="1" noTextEdit="1"/>
                </p:cNvSpPr>
                <p:nvPr/>
              </p:nvSpPr>
              <p:spPr>
                <a:xfrm>
                  <a:off x="8904284" y="5869997"/>
                  <a:ext cx="1242904" cy="276999"/>
                </a:xfrm>
                <a:prstGeom prst="rect">
                  <a:avLst/>
                </a:prstGeom>
                <a:blipFill>
                  <a:blip r:embed="rId7"/>
                  <a:stretch>
                    <a:fillRect l="-4412" b="-2222"/>
                  </a:stretch>
                </a:blipFill>
              </p:spPr>
              <p:txBody>
                <a:bodyPr/>
                <a:lstStyle/>
                <a:p>
                  <a:r>
                    <a:rPr lang="de-DE">
                      <a:noFill/>
                    </a:rPr>
                    <a:t> </a:t>
                  </a:r>
                </a:p>
              </p:txBody>
            </p:sp>
          </mc:Fallback>
        </mc:AlternateContent>
      </p:grpSp>
      <p:pic>
        <p:nvPicPr>
          <p:cNvPr id="10" name="Grafik 9"/>
          <p:cNvPicPr>
            <a:picLocks noChangeAspect="1"/>
          </p:cNvPicPr>
          <p:nvPr/>
        </p:nvPicPr>
        <p:blipFill>
          <a:blip r:embed="rId8"/>
          <a:stretch>
            <a:fillRect/>
          </a:stretch>
        </p:blipFill>
        <p:spPr>
          <a:xfrm>
            <a:off x="245073" y="4770423"/>
            <a:ext cx="7991475" cy="1190625"/>
          </a:xfrm>
          <a:prstGeom prst="rect">
            <a:avLst/>
          </a:prstGeom>
        </p:spPr>
      </p:pic>
      <p:pic>
        <p:nvPicPr>
          <p:cNvPr id="46" name="Grafik 45"/>
          <p:cNvPicPr>
            <a:picLocks noChangeAspect="1"/>
          </p:cNvPicPr>
          <p:nvPr/>
        </p:nvPicPr>
        <p:blipFill>
          <a:blip r:embed="rId9"/>
          <a:stretch>
            <a:fillRect/>
          </a:stretch>
        </p:blipFill>
        <p:spPr>
          <a:xfrm>
            <a:off x="263353" y="3444099"/>
            <a:ext cx="8001000" cy="1171575"/>
          </a:xfrm>
          <a:prstGeom prst="rect">
            <a:avLst/>
          </a:prstGeom>
        </p:spPr>
      </p:pic>
    </p:spTree>
    <p:extLst>
      <p:ext uri="{BB962C8B-B14F-4D97-AF65-F5344CB8AC3E}">
        <p14:creationId xmlns:p14="http://schemas.microsoft.com/office/powerpoint/2010/main" val="653908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Example image classifier: Comparison of two activation functions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19</a:t>
            </a:fld>
            <a:endParaRPr lang="de-DE" dirty="0">
              <a:solidFill>
                <a:srgbClr val="000000"/>
              </a:solidFill>
              <a:latin typeface="Arial" charset="0"/>
            </a:endParaRPr>
          </a:p>
        </p:txBody>
      </p:sp>
      <p:pic>
        <p:nvPicPr>
          <p:cNvPr id="3" name="Grafik 2"/>
          <p:cNvPicPr>
            <a:picLocks noChangeAspect="1"/>
          </p:cNvPicPr>
          <p:nvPr/>
        </p:nvPicPr>
        <p:blipFill>
          <a:blip r:embed="rId3"/>
          <a:stretch>
            <a:fillRect/>
          </a:stretch>
        </p:blipFill>
        <p:spPr>
          <a:xfrm>
            <a:off x="361649" y="2492896"/>
            <a:ext cx="5609656" cy="2520280"/>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056" y="1268761"/>
            <a:ext cx="4885744" cy="4855209"/>
          </a:xfrm>
          <a:prstGeom prst="rect">
            <a:avLst/>
          </a:prstGeom>
        </p:spPr>
      </p:pic>
      <p:pic>
        <p:nvPicPr>
          <p:cNvPr id="6" name="Grafik 5"/>
          <p:cNvPicPr>
            <a:picLocks noChangeAspect="1"/>
          </p:cNvPicPr>
          <p:nvPr/>
        </p:nvPicPr>
        <p:blipFill>
          <a:blip r:embed="rId5"/>
          <a:stretch>
            <a:fillRect/>
          </a:stretch>
        </p:blipFill>
        <p:spPr>
          <a:xfrm>
            <a:off x="361649" y="1698004"/>
            <a:ext cx="2362200" cy="400050"/>
          </a:xfrm>
          <a:prstGeom prst="rect">
            <a:avLst/>
          </a:prstGeom>
        </p:spPr>
      </p:pic>
    </p:spTree>
    <p:extLst>
      <p:ext uri="{BB962C8B-B14F-4D97-AF65-F5344CB8AC3E}">
        <p14:creationId xmlns:p14="http://schemas.microsoft.com/office/powerpoint/2010/main" val="17738748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a:t>
            </a:r>
            <a:br>
              <a:rPr lang="de-DE"/>
            </a:br>
            <a:r>
              <a:rPr lang="de-DE"/>
              <a:t>view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a:t>
            </a:fld>
            <a:endParaRPr lang="de-DE" dirty="0">
              <a:solidFill>
                <a:srgbClr val="000000"/>
              </a:solidFill>
              <a:latin typeface="Arial" charset="0"/>
            </a:endParaRPr>
          </a:p>
        </p:txBody>
      </p:sp>
      <p:graphicFrame>
        <p:nvGraphicFramePr>
          <p:cNvPr id="17" name="Diagramm 16"/>
          <p:cNvGraphicFramePr/>
          <p:nvPr/>
        </p:nvGraphicFramePr>
        <p:xfrm>
          <a:off x="-3603" y="1348200"/>
          <a:ext cx="7103318" cy="4735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feld 8"/>
          <p:cNvSpPr txBox="1"/>
          <p:nvPr/>
        </p:nvSpPr>
        <p:spPr>
          <a:xfrm>
            <a:off x="7099716" y="1484784"/>
            <a:ext cx="5091491" cy="2446824"/>
          </a:xfrm>
          <a:prstGeom prst="rect">
            <a:avLst/>
          </a:prstGeom>
          <a:noFill/>
        </p:spPr>
        <p:txBody>
          <a:bodyPr wrap="square" rtlCol="0">
            <a:spAutoFit/>
          </a:bodyPr>
          <a:lstStyle/>
          <a:p>
            <a:pPr eaLnBrk="0" fontAlgn="base" hangingPunct="0">
              <a:spcBef>
                <a:spcPct val="50000"/>
              </a:spcBef>
              <a:spcAft>
                <a:spcPct val="0"/>
              </a:spcAft>
            </a:pPr>
            <a:r>
              <a:rPr lang="de-DE" b="1" dirty="0">
                <a:solidFill>
                  <a:srgbClr val="000000"/>
                </a:solidFill>
                <a:latin typeface="Arial" charset="0"/>
              </a:rPr>
              <a:t>Künstliche neuronale Netze: Part 1</a:t>
            </a:r>
          </a:p>
          <a:p>
            <a:pPr marL="285750" indent="-285750" eaLnBrk="0" fontAlgn="base" hangingPunct="0">
              <a:spcBef>
                <a:spcPct val="50000"/>
              </a:spcBef>
              <a:spcAft>
                <a:spcPct val="0"/>
              </a:spcAft>
              <a:buFont typeface="Courier New" panose="02070309020205020404" pitchFamily="49" charset="0"/>
              <a:buChar char="o"/>
            </a:pPr>
            <a:r>
              <a:rPr lang="de-DE" dirty="0">
                <a:solidFill>
                  <a:srgbClr val="000000"/>
                </a:solidFill>
                <a:latin typeface="Arial" charset="0"/>
              </a:rPr>
              <a:t>Einführung</a:t>
            </a:r>
          </a:p>
          <a:p>
            <a:pPr marL="739463" lvl="1" indent="-285750" eaLnBrk="0" fontAlgn="base" hangingPunct="0">
              <a:spcBef>
                <a:spcPct val="50000"/>
              </a:spcBef>
              <a:spcAft>
                <a:spcPct val="0"/>
              </a:spcAft>
              <a:buFont typeface="Symbol" panose="05050102010706020507" pitchFamily="18" charset="2"/>
              <a:buChar char="-"/>
            </a:pPr>
            <a:r>
              <a:rPr lang="de-DE" dirty="0">
                <a:solidFill>
                  <a:srgbClr val="000000"/>
                </a:solidFill>
                <a:latin typeface="Arial" charset="0"/>
              </a:rPr>
              <a:t>Das biologische Neuron</a:t>
            </a:r>
          </a:p>
          <a:p>
            <a:pPr marL="739463" lvl="1" indent="-285750" eaLnBrk="0" fontAlgn="base" hangingPunct="0">
              <a:spcBef>
                <a:spcPct val="50000"/>
              </a:spcBef>
              <a:spcAft>
                <a:spcPct val="0"/>
              </a:spcAft>
              <a:buFont typeface="Symbol" panose="05050102010706020507" pitchFamily="18" charset="2"/>
              <a:buChar char="-"/>
            </a:pPr>
            <a:r>
              <a:rPr lang="de-DE" dirty="0">
                <a:solidFill>
                  <a:srgbClr val="000000"/>
                </a:solidFill>
                <a:latin typeface="Arial" charset="0"/>
              </a:rPr>
              <a:t>Das künstliche Neuron</a:t>
            </a:r>
          </a:p>
          <a:p>
            <a:pPr marL="739463" lvl="1" indent="-285750" eaLnBrk="0" fontAlgn="base" hangingPunct="0">
              <a:spcBef>
                <a:spcPct val="50000"/>
              </a:spcBef>
              <a:spcAft>
                <a:spcPct val="0"/>
              </a:spcAft>
              <a:buFont typeface="Symbol" panose="05050102010706020507" pitchFamily="18" charset="2"/>
              <a:buChar char="-"/>
            </a:pPr>
            <a:r>
              <a:rPr lang="de-DE" dirty="0">
                <a:solidFill>
                  <a:srgbClr val="000000"/>
                </a:solidFill>
                <a:latin typeface="Arial" charset="0"/>
              </a:rPr>
              <a:t>Das XOR Problem</a:t>
            </a:r>
          </a:p>
          <a:p>
            <a:pPr marL="342900" indent="-342900" eaLnBrk="0" fontAlgn="base" hangingPunct="0">
              <a:spcBef>
                <a:spcPct val="50000"/>
              </a:spcBef>
              <a:spcAft>
                <a:spcPct val="0"/>
              </a:spcAft>
              <a:buFont typeface="Courier New" panose="02070309020205020404" pitchFamily="49" charset="0"/>
              <a:buChar char="o"/>
            </a:pPr>
            <a:r>
              <a:rPr lang="de-DE" dirty="0">
                <a:solidFill>
                  <a:srgbClr val="000000"/>
                </a:solidFill>
                <a:latin typeface="Arial" charset="0"/>
              </a:rPr>
              <a:t>Training neuronaler Netze</a:t>
            </a:r>
          </a:p>
        </p:txBody>
      </p:sp>
      <p:cxnSp>
        <p:nvCxnSpPr>
          <p:cNvPr id="11" name="Gerader Verbinder 10"/>
          <p:cNvCxnSpPr/>
          <p:nvPr/>
        </p:nvCxnSpPr>
        <p:spPr bwMode="auto">
          <a:xfrm flipH="1">
            <a:off x="7099716" y="1754818"/>
            <a:ext cx="4324876"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7530311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Künstliche Neuronale Netze - KNN</a:t>
            </a:r>
            <a:br>
              <a:rPr lang="de-DE" dirty="0"/>
            </a:br>
            <a:r>
              <a:rPr lang="de-DE" sz="2000" b="0" dirty="0"/>
              <a:t>Aktivierungsfunktionen</a:t>
            </a:r>
            <a:endParaRPr lang="de-DE"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20</a:t>
            </a:fld>
            <a:endParaRPr lang="de-DE" dirty="0">
              <a:solidFill>
                <a:srgbClr val="000000"/>
              </a:solidFill>
              <a:latin typeface="Arial" charset="0"/>
            </a:endParaRPr>
          </a:p>
        </p:txBody>
      </p:sp>
      <p:sp>
        <p:nvSpPr>
          <p:cNvPr id="18" name="Textfeld 17"/>
          <p:cNvSpPr txBox="1"/>
          <p:nvPr/>
        </p:nvSpPr>
        <p:spPr>
          <a:xfrm>
            <a:off x="4163814" y="-1315216"/>
            <a:ext cx="2285841" cy="369332"/>
          </a:xfrm>
          <a:prstGeom prst="rect">
            <a:avLst/>
          </a:prstGeom>
          <a:noFill/>
        </p:spPr>
        <p:txBody>
          <a:bodyPr wrap="square" rtlCol="0">
            <a:spAutoFit/>
          </a:bodyPr>
          <a:lstStyle/>
          <a:p>
            <a:pPr eaLnBrk="0" fontAlgn="base" hangingPunct="0">
              <a:spcBef>
                <a:spcPct val="50000"/>
              </a:spcBef>
              <a:spcAft>
                <a:spcPct val="0"/>
              </a:spcAft>
            </a:pPr>
            <a:r>
              <a:rPr lang="de-DE" dirty="0">
                <a:solidFill>
                  <a:srgbClr val="000000"/>
                </a:solidFill>
                <a:latin typeface="Arial" charset="0"/>
              </a:rPr>
              <a:t>Modern Nicht-Linear</a:t>
            </a:r>
          </a:p>
        </p:txBody>
      </p:sp>
      <p:grpSp>
        <p:nvGrpSpPr>
          <p:cNvPr id="47" name="Gruppieren 46"/>
          <p:cNvGrpSpPr/>
          <p:nvPr/>
        </p:nvGrpSpPr>
        <p:grpSpPr>
          <a:xfrm>
            <a:off x="3055918" y="1235426"/>
            <a:ext cx="1552792" cy="2539324"/>
            <a:chOff x="3055124" y="1235426"/>
            <a:chExt cx="1552792" cy="2539324"/>
          </a:xfrm>
        </p:grpSpPr>
        <p:grpSp>
          <p:nvGrpSpPr>
            <p:cNvPr id="31" name="Gruppieren 30"/>
            <p:cNvGrpSpPr/>
            <p:nvPr/>
          </p:nvGrpSpPr>
          <p:grpSpPr>
            <a:xfrm>
              <a:off x="3055124" y="1235426"/>
              <a:ext cx="1552792" cy="1871853"/>
              <a:chOff x="5899492" y="1670414"/>
              <a:chExt cx="1552792" cy="1871853"/>
            </a:xfrm>
          </p:grpSpPr>
          <p:sp>
            <p:nvSpPr>
              <p:cNvPr id="17" name="Textfeld 16"/>
              <p:cNvSpPr txBox="1"/>
              <p:nvPr/>
            </p:nvSpPr>
            <p:spPr>
              <a:xfrm>
                <a:off x="6172188" y="1670414"/>
                <a:ext cx="1107901"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Sigmoid</a:t>
                </a:r>
                <a:endParaRPr lang="de-DE" dirty="0">
                  <a:solidFill>
                    <a:srgbClr val="000000"/>
                  </a:solidFill>
                  <a:latin typeface="Arial" charset="0"/>
                </a:endParaRPr>
              </a:p>
            </p:txBody>
          </p:sp>
          <p:pic>
            <p:nvPicPr>
              <p:cNvPr id="23" name="Grafik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492" y="2065686"/>
                <a:ext cx="1552792" cy="1476581"/>
              </a:xfrm>
              <a:prstGeom prst="rect">
                <a:avLst/>
              </a:prstGeom>
            </p:spPr>
          </p:pic>
        </p:grpSp>
        <p:pic>
          <p:nvPicPr>
            <p:cNvPr id="36" name="Grafik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503" y="3266506"/>
              <a:ext cx="1298034" cy="508244"/>
            </a:xfrm>
            <a:prstGeom prst="rect">
              <a:avLst/>
            </a:prstGeom>
          </p:spPr>
        </p:pic>
      </p:grpSp>
      <p:grpSp>
        <p:nvGrpSpPr>
          <p:cNvPr id="48" name="Gruppieren 47"/>
          <p:cNvGrpSpPr/>
          <p:nvPr/>
        </p:nvGrpSpPr>
        <p:grpSpPr>
          <a:xfrm>
            <a:off x="2607392" y="4045116"/>
            <a:ext cx="2485960" cy="2225188"/>
            <a:chOff x="2638790" y="4056180"/>
            <a:chExt cx="2485960" cy="2225188"/>
          </a:xfrm>
        </p:grpSpPr>
        <p:grpSp>
          <p:nvGrpSpPr>
            <p:cNvPr id="32" name="Gruppieren 31"/>
            <p:cNvGrpSpPr/>
            <p:nvPr/>
          </p:nvGrpSpPr>
          <p:grpSpPr>
            <a:xfrm>
              <a:off x="2638790" y="4056180"/>
              <a:ext cx="2485960" cy="1772858"/>
              <a:chOff x="8230436" y="1679998"/>
              <a:chExt cx="2485960" cy="1772858"/>
            </a:xfrm>
          </p:grpSpPr>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7494" y="2014380"/>
                <a:ext cx="1571844" cy="1438476"/>
              </a:xfrm>
              <a:prstGeom prst="rect">
                <a:avLst/>
              </a:prstGeom>
            </p:spPr>
          </p:pic>
          <p:sp>
            <p:nvSpPr>
              <p:cNvPr id="25" name="Textfeld 24"/>
              <p:cNvSpPr txBox="1"/>
              <p:nvPr/>
            </p:nvSpPr>
            <p:spPr>
              <a:xfrm>
                <a:off x="8230436" y="1679998"/>
                <a:ext cx="2485960" cy="369332"/>
              </a:xfrm>
              <a:prstGeom prst="rect">
                <a:avLst/>
              </a:prstGeom>
              <a:noFill/>
            </p:spPr>
            <p:txBody>
              <a:bodyPr wrap="square" rtlCol="0">
                <a:spAutoFit/>
              </a:bodyPr>
              <a:lstStyle/>
              <a:p>
                <a:pPr eaLnBrk="0" fontAlgn="base" hangingPunct="0">
                  <a:spcBef>
                    <a:spcPct val="50000"/>
                  </a:spcBef>
                  <a:spcAft>
                    <a:spcPct val="0"/>
                  </a:spcAft>
                </a:pPr>
                <a:r>
                  <a:rPr lang="de-DE" dirty="0">
                    <a:solidFill>
                      <a:srgbClr val="000000"/>
                    </a:solidFill>
                    <a:latin typeface="Arial" charset="0"/>
                  </a:rPr>
                  <a:t>Tangens </a:t>
                </a:r>
                <a:r>
                  <a:rPr lang="de-DE" dirty="0" err="1">
                    <a:solidFill>
                      <a:srgbClr val="000000"/>
                    </a:solidFill>
                    <a:latin typeface="Arial" charset="0"/>
                  </a:rPr>
                  <a:t>hyperbolicus</a:t>
                </a:r>
                <a:endParaRPr lang="de-DE" dirty="0">
                  <a:solidFill>
                    <a:srgbClr val="000000"/>
                  </a:solidFill>
                  <a:latin typeface="Arial" charset="0"/>
                </a:endParaRPr>
              </a:p>
            </p:txBody>
          </p:sp>
        </p:grpSp>
        <p:pic>
          <p:nvPicPr>
            <p:cNvPr id="37" name="Grafik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0066" y="5992510"/>
              <a:ext cx="1283408" cy="288858"/>
            </a:xfrm>
            <a:prstGeom prst="rect">
              <a:avLst/>
            </a:prstGeom>
          </p:spPr>
        </p:pic>
      </p:grpSp>
      <p:grpSp>
        <p:nvGrpSpPr>
          <p:cNvPr id="52" name="Gruppieren 51"/>
          <p:cNvGrpSpPr/>
          <p:nvPr/>
        </p:nvGrpSpPr>
        <p:grpSpPr>
          <a:xfrm>
            <a:off x="5214467" y="1249669"/>
            <a:ext cx="3072734" cy="5147284"/>
            <a:chOff x="5241020" y="1179022"/>
            <a:chExt cx="3072734" cy="5147284"/>
          </a:xfrm>
        </p:grpSpPr>
        <p:grpSp>
          <p:nvGrpSpPr>
            <p:cNvPr id="49" name="Gruppieren 48"/>
            <p:cNvGrpSpPr/>
            <p:nvPr/>
          </p:nvGrpSpPr>
          <p:grpSpPr>
            <a:xfrm>
              <a:off x="5241020" y="1179022"/>
              <a:ext cx="3072734" cy="2417721"/>
              <a:chOff x="5241020" y="1179022"/>
              <a:chExt cx="3072734" cy="2417721"/>
            </a:xfrm>
          </p:grpSpPr>
          <p:grpSp>
            <p:nvGrpSpPr>
              <p:cNvPr id="33" name="Gruppieren 32"/>
              <p:cNvGrpSpPr/>
              <p:nvPr/>
            </p:nvGrpSpPr>
            <p:grpSpPr>
              <a:xfrm>
                <a:off x="5241020" y="1179022"/>
                <a:ext cx="3072734" cy="2106141"/>
                <a:chOff x="2494629" y="4114131"/>
                <a:chExt cx="3072734" cy="2106141"/>
              </a:xfrm>
            </p:grpSpPr>
            <p:pic>
              <p:nvPicPr>
                <p:cNvPr id="11" name="Grafi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007" y="4467427"/>
                  <a:ext cx="1552792" cy="1752845"/>
                </a:xfrm>
                <a:prstGeom prst="rect">
                  <a:avLst/>
                </a:prstGeom>
              </p:spPr>
            </p:pic>
            <p:sp>
              <p:nvSpPr>
                <p:cNvPr id="26" name="Textfeld 25"/>
                <p:cNvSpPr txBox="1"/>
                <p:nvPr/>
              </p:nvSpPr>
              <p:spPr>
                <a:xfrm>
                  <a:off x="2494629" y="4114131"/>
                  <a:ext cx="3072734"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Rectified</a:t>
                  </a:r>
                  <a:r>
                    <a:rPr lang="de-DE" dirty="0">
                      <a:solidFill>
                        <a:srgbClr val="000000"/>
                      </a:solidFill>
                      <a:latin typeface="Arial" charset="0"/>
                    </a:rPr>
                    <a:t> Linear Unit (</a:t>
                  </a:r>
                  <a:r>
                    <a:rPr lang="de-DE" dirty="0" err="1">
                      <a:solidFill>
                        <a:srgbClr val="000000"/>
                      </a:solidFill>
                      <a:latin typeface="Arial" charset="0"/>
                    </a:rPr>
                    <a:t>ReLU</a:t>
                  </a:r>
                  <a:r>
                    <a:rPr lang="de-DE" dirty="0">
                      <a:solidFill>
                        <a:srgbClr val="000000"/>
                      </a:solidFill>
                      <a:latin typeface="Arial" charset="0"/>
                    </a:rPr>
                    <a:t>)</a:t>
                  </a:r>
                </a:p>
              </p:txBody>
            </p:sp>
          </p:grpSp>
          <p:pic>
            <p:nvPicPr>
              <p:cNvPr id="38" name="Grafik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2992" y="3333480"/>
                <a:ext cx="1451604" cy="263263"/>
              </a:xfrm>
              <a:prstGeom prst="rect">
                <a:avLst/>
              </a:prstGeom>
            </p:spPr>
          </p:pic>
        </p:grpSp>
        <p:grpSp>
          <p:nvGrpSpPr>
            <p:cNvPr id="50" name="Gruppieren 49"/>
            <p:cNvGrpSpPr/>
            <p:nvPr/>
          </p:nvGrpSpPr>
          <p:grpSpPr>
            <a:xfrm>
              <a:off x="5883187" y="3988751"/>
              <a:ext cx="1650478" cy="2337555"/>
              <a:chOff x="5883187" y="4203227"/>
              <a:chExt cx="1650478" cy="2337555"/>
            </a:xfrm>
          </p:grpSpPr>
          <p:grpSp>
            <p:nvGrpSpPr>
              <p:cNvPr id="34" name="Gruppieren 33"/>
              <p:cNvGrpSpPr/>
              <p:nvPr/>
            </p:nvGrpSpPr>
            <p:grpSpPr>
              <a:xfrm>
                <a:off x="5883187" y="4203227"/>
                <a:ext cx="1650478" cy="2107295"/>
                <a:chOff x="6934293" y="4290032"/>
                <a:chExt cx="1650478" cy="2107295"/>
              </a:xfrm>
            </p:grpSpPr>
            <p:pic>
              <p:nvPicPr>
                <p:cNvPr id="19" name="Grafik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4293" y="4634956"/>
                  <a:ext cx="1552792" cy="1762371"/>
                </a:xfrm>
                <a:prstGeom prst="rect">
                  <a:avLst/>
                </a:prstGeom>
              </p:spPr>
            </p:pic>
            <p:sp>
              <p:nvSpPr>
                <p:cNvPr id="27" name="Textfeld 26"/>
                <p:cNvSpPr txBox="1"/>
                <p:nvPr/>
              </p:nvSpPr>
              <p:spPr>
                <a:xfrm>
                  <a:off x="7031979" y="4290032"/>
                  <a:ext cx="1552792"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Leaky</a:t>
                  </a:r>
                  <a:r>
                    <a:rPr lang="de-DE" dirty="0">
                      <a:solidFill>
                        <a:srgbClr val="000000"/>
                      </a:solidFill>
                      <a:latin typeface="Arial" charset="0"/>
                    </a:rPr>
                    <a:t> </a:t>
                  </a:r>
                  <a:r>
                    <a:rPr lang="de-DE" dirty="0" err="1">
                      <a:solidFill>
                        <a:srgbClr val="000000"/>
                      </a:solidFill>
                      <a:latin typeface="Arial" charset="0"/>
                    </a:rPr>
                    <a:t>ReLU</a:t>
                  </a:r>
                  <a:endParaRPr lang="de-DE" dirty="0">
                    <a:solidFill>
                      <a:srgbClr val="000000"/>
                    </a:solidFill>
                    <a:latin typeface="Arial" charset="0"/>
                  </a:endParaRPr>
                </a:p>
              </p:txBody>
            </p:sp>
          </p:grpSp>
          <p:pic>
            <p:nvPicPr>
              <p:cNvPr id="39" name="Grafik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00386" y="6277519"/>
                <a:ext cx="1543015" cy="263263"/>
              </a:xfrm>
              <a:prstGeom prst="rect">
                <a:avLst/>
              </a:prstGeom>
            </p:spPr>
          </p:pic>
        </p:grpSp>
      </p:grpSp>
      <p:grpSp>
        <p:nvGrpSpPr>
          <p:cNvPr id="55" name="Gruppieren 54"/>
          <p:cNvGrpSpPr/>
          <p:nvPr/>
        </p:nvGrpSpPr>
        <p:grpSpPr>
          <a:xfrm>
            <a:off x="446118" y="4056181"/>
            <a:ext cx="1590897" cy="2153115"/>
            <a:chOff x="445323" y="4056180"/>
            <a:chExt cx="1590897" cy="2153115"/>
          </a:xfrm>
        </p:grpSpPr>
        <p:grpSp>
          <p:nvGrpSpPr>
            <p:cNvPr id="30" name="Gruppieren 29"/>
            <p:cNvGrpSpPr/>
            <p:nvPr/>
          </p:nvGrpSpPr>
          <p:grpSpPr>
            <a:xfrm>
              <a:off x="445323" y="4056180"/>
              <a:ext cx="1590897" cy="1844584"/>
              <a:chOff x="2600548" y="1311937"/>
              <a:chExt cx="1590897" cy="1844584"/>
            </a:xfrm>
          </p:grpSpPr>
          <p:pic>
            <p:nvPicPr>
              <p:cNvPr id="22" name="Grafik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0548" y="1670414"/>
                <a:ext cx="1590897" cy="1486107"/>
              </a:xfrm>
              <a:prstGeom prst="rect">
                <a:avLst/>
              </a:prstGeom>
            </p:spPr>
          </p:pic>
          <p:sp>
            <p:nvSpPr>
              <p:cNvPr id="24" name="Textfeld 23"/>
              <p:cNvSpPr txBox="1"/>
              <p:nvPr/>
            </p:nvSpPr>
            <p:spPr>
              <a:xfrm>
                <a:off x="3036029" y="1311937"/>
                <a:ext cx="878068" cy="369332"/>
              </a:xfrm>
              <a:prstGeom prst="rect">
                <a:avLst/>
              </a:prstGeom>
              <a:noFill/>
            </p:spPr>
            <p:txBody>
              <a:bodyPr wrap="square" rtlCol="0">
                <a:spAutoFit/>
              </a:bodyPr>
              <a:lstStyle/>
              <a:p>
                <a:pPr eaLnBrk="0" fontAlgn="base" hangingPunct="0">
                  <a:spcBef>
                    <a:spcPct val="50000"/>
                  </a:spcBef>
                  <a:spcAft>
                    <a:spcPct val="0"/>
                  </a:spcAft>
                </a:pPr>
                <a:r>
                  <a:rPr lang="de-DE" dirty="0">
                    <a:solidFill>
                      <a:srgbClr val="000000"/>
                    </a:solidFill>
                    <a:latin typeface="Arial" charset="0"/>
                  </a:rPr>
                  <a:t>Linear</a:t>
                </a:r>
              </a:p>
            </p:txBody>
          </p:sp>
        </p:grpSp>
        <p:pic>
          <p:nvPicPr>
            <p:cNvPr id="54" name="Grafik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827" y="5930490"/>
              <a:ext cx="1012279" cy="278805"/>
            </a:xfrm>
            <a:prstGeom prst="rect">
              <a:avLst/>
            </a:prstGeom>
          </p:spPr>
        </p:pic>
      </p:grpSp>
      <p:sp>
        <p:nvSpPr>
          <p:cNvPr id="56" name="Textfeld 55"/>
          <p:cNvSpPr txBox="1"/>
          <p:nvPr/>
        </p:nvSpPr>
        <p:spPr>
          <a:xfrm>
            <a:off x="9166468" y="4752940"/>
            <a:ext cx="1325321" cy="369332"/>
          </a:xfrm>
          <a:prstGeom prst="rect">
            <a:avLst/>
          </a:prstGeom>
          <a:noFill/>
        </p:spPr>
        <p:txBody>
          <a:bodyPr wrap="square" rtlCol="0">
            <a:spAutoFit/>
          </a:bodyPr>
          <a:lstStyle/>
          <a:p>
            <a:pPr eaLnBrk="0" fontAlgn="base" hangingPunct="0">
              <a:spcBef>
                <a:spcPct val="50000"/>
              </a:spcBef>
              <a:spcAft>
                <a:spcPct val="0"/>
              </a:spcAft>
            </a:pPr>
            <a:r>
              <a:rPr lang="de-DE" i="1" dirty="0" err="1">
                <a:solidFill>
                  <a:srgbClr val="000000"/>
                </a:solidFill>
                <a:latin typeface="Arial" charset="0"/>
              </a:rPr>
              <a:t>Softmax</a:t>
            </a:r>
            <a:endParaRPr lang="de-DE" i="1" dirty="0">
              <a:solidFill>
                <a:srgbClr val="000000"/>
              </a:solidFill>
              <a:latin typeface="Arial" charset="0"/>
            </a:endParaRPr>
          </a:p>
        </p:txBody>
      </p:sp>
      <p:pic>
        <p:nvPicPr>
          <p:cNvPr id="57" name="Grafik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02144" y="5157710"/>
            <a:ext cx="2986058" cy="752012"/>
          </a:xfrm>
          <a:prstGeom prst="rect">
            <a:avLst/>
          </a:prstGeom>
        </p:spPr>
      </p:pic>
      <p:grpSp>
        <p:nvGrpSpPr>
          <p:cNvPr id="59" name="Gruppieren 58"/>
          <p:cNvGrpSpPr/>
          <p:nvPr/>
        </p:nvGrpSpPr>
        <p:grpSpPr>
          <a:xfrm>
            <a:off x="8352596" y="1249670"/>
            <a:ext cx="3035606" cy="2876993"/>
            <a:chOff x="8351802" y="1249669"/>
            <a:chExt cx="3035606" cy="2876993"/>
          </a:xfrm>
        </p:grpSpPr>
        <p:grpSp>
          <p:nvGrpSpPr>
            <p:cNvPr id="35" name="Gruppieren 34"/>
            <p:cNvGrpSpPr/>
            <p:nvPr/>
          </p:nvGrpSpPr>
          <p:grpSpPr>
            <a:xfrm>
              <a:off x="8453956" y="1249669"/>
              <a:ext cx="2933452" cy="2104886"/>
              <a:chOff x="9468448" y="3935914"/>
              <a:chExt cx="2933452" cy="2104886"/>
            </a:xfrm>
          </p:grpSpPr>
          <p:pic>
            <p:nvPicPr>
              <p:cNvPr id="20" name="Grafik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5952" y="4297482"/>
                <a:ext cx="1571844" cy="1743318"/>
              </a:xfrm>
              <a:prstGeom prst="rect">
                <a:avLst/>
              </a:prstGeom>
            </p:spPr>
          </p:pic>
          <p:sp>
            <p:nvSpPr>
              <p:cNvPr id="28" name="Textfeld 27"/>
              <p:cNvSpPr txBox="1"/>
              <p:nvPr/>
            </p:nvSpPr>
            <p:spPr>
              <a:xfrm>
                <a:off x="9468448" y="3935914"/>
                <a:ext cx="2933452"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Scaled</a:t>
                </a:r>
                <a:r>
                  <a:rPr lang="de-DE" dirty="0">
                    <a:solidFill>
                      <a:srgbClr val="000000"/>
                    </a:solidFill>
                    <a:latin typeface="Arial" charset="0"/>
                  </a:rPr>
                  <a:t> </a:t>
                </a:r>
                <a:r>
                  <a:rPr lang="de-DE" dirty="0" err="1">
                    <a:solidFill>
                      <a:srgbClr val="000000"/>
                    </a:solidFill>
                    <a:latin typeface="Arial" charset="0"/>
                  </a:rPr>
                  <a:t>Exp</a:t>
                </a:r>
                <a:r>
                  <a:rPr lang="de-DE" dirty="0">
                    <a:solidFill>
                      <a:srgbClr val="000000"/>
                    </a:solidFill>
                    <a:latin typeface="Arial" charset="0"/>
                  </a:rPr>
                  <a:t>. LU (SELU)</a:t>
                </a:r>
              </a:p>
            </p:txBody>
          </p:sp>
        </p:grpSp>
        <p:pic>
          <p:nvPicPr>
            <p:cNvPr id="58" name="Grafik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51802" y="3438441"/>
              <a:ext cx="2312777" cy="688221"/>
            </a:xfrm>
            <a:prstGeom prst="rect">
              <a:avLst/>
            </a:prstGeom>
          </p:spPr>
        </p:pic>
      </p:grpSp>
      <p:grpSp>
        <p:nvGrpSpPr>
          <p:cNvPr id="7" name="Gruppieren 6"/>
          <p:cNvGrpSpPr/>
          <p:nvPr/>
        </p:nvGrpSpPr>
        <p:grpSpPr>
          <a:xfrm>
            <a:off x="149246" y="1310666"/>
            <a:ext cx="2376264" cy="2755152"/>
            <a:chOff x="148452" y="1310666"/>
            <a:chExt cx="2376264" cy="2755152"/>
          </a:xfrm>
        </p:grpSpPr>
        <p:grpSp>
          <p:nvGrpSpPr>
            <p:cNvPr id="29" name="Gruppieren 28"/>
            <p:cNvGrpSpPr/>
            <p:nvPr/>
          </p:nvGrpSpPr>
          <p:grpSpPr>
            <a:xfrm>
              <a:off x="148452" y="1310666"/>
              <a:ext cx="2376264" cy="1796613"/>
              <a:chOff x="148452" y="1310666"/>
              <a:chExt cx="2376264" cy="1796613"/>
            </a:xfrm>
          </p:grpSpPr>
          <p:sp>
            <p:nvSpPr>
              <p:cNvPr id="3" name="Textfeld 2"/>
              <p:cNvSpPr txBox="1"/>
              <p:nvPr/>
            </p:nvSpPr>
            <p:spPr>
              <a:xfrm>
                <a:off x="148452" y="1310666"/>
                <a:ext cx="2376264" cy="784830"/>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Binary step function
</a:t>
                </a:r>
                <a:endParaRPr lang="de-DE" dirty="0">
                  <a:solidFill>
                    <a:srgbClr val="000000"/>
                  </a:solidFill>
                  <a:latin typeface="Arial" charset="0"/>
                </a:endParaRPr>
              </a:p>
            </p:txBody>
          </p:sp>
          <p:pic>
            <p:nvPicPr>
              <p:cNvPr id="21" name="Grafik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4849" y="1621172"/>
                <a:ext cx="1581371" cy="1486107"/>
              </a:xfrm>
              <a:prstGeom prst="rect">
                <a:avLst/>
              </a:prstGeom>
            </p:spPr>
          </p:pic>
        </p:grpSp>
        <p:pic>
          <p:nvPicPr>
            <p:cNvPr id="6" name="Grafik 5"/>
            <p:cNvPicPr>
              <a:picLocks noChangeAspect="1"/>
            </p:cNvPicPr>
            <p:nvPr/>
          </p:nvPicPr>
          <p:blipFill>
            <a:blip r:embed="rId17"/>
            <a:stretch>
              <a:fillRect/>
            </a:stretch>
          </p:blipFill>
          <p:spPr>
            <a:xfrm>
              <a:off x="175081" y="3113318"/>
              <a:ext cx="2276475" cy="952500"/>
            </a:xfrm>
            <a:prstGeom prst="rect">
              <a:avLst/>
            </a:prstGeom>
          </p:spPr>
        </p:pic>
      </p:grpSp>
    </p:spTree>
    <p:extLst>
      <p:ext uri="{BB962C8B-B14F-4D97-AF65-F5344CB8AC3E}">
        <p14:creationId xmlns:p14="http://schemas.microsoft.com/office/powerpoint/2010/main" val="37818756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 - Ingredients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21</a:t>
            </a:fld>
            <a:endParaRPr lang="de-DE" dirty="0">
              <a:solidFill>
                <a:srgbClr val="000000"/>
              </a:solidFill>
              <a:latin typeface="Arial" charset="0"/>
            </a:endParaRPr>
          </a:p>
        </p:txBody>
      </p:sp>
      <p:graphicFrame>
        <p:nvGraphicFramePr>
          <p:cNvPr id="3" name="Diagramm 2"/>
          <p:cNvGraphicFramePr/>
          <p:nvPr>
            <p:extLst>
              <p:ext uri="{D42A27DB-BD31-4B8C-83A1-F6EECF244321}">
                <p14:modId xmlns:p14="http://schemas.microsoft.com/office/powerpoint/2010/main" val="62992038"/>
              </p:ext>
            </p:extLst>
          </p:nvPr>
        </p:nvGraphicFramePr>
        <p:xfrm>
          <a:off x="2073514" y="1179392"/>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5473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5948909" y="3599809"/>
            <a:ext cx="5448300" cy="2543175"/>
          </a:xfrm>
          <a:prstGeom prst="rect">
            <a:avLst/>
          </a:prstGeom>
        </p:spPr>
      </p:pic>
      <p:sp>
        <p:nvSpPr>
          <p:cNvPr id="2" name="Titel 1"/>
          <p:cNvSpPr>
            <a:spLocks noGrp="1"/>
          </p:cNvSpPr>
          <p:nvPr>
            <p:ph type="title"/>
          </p:nvPr>
        </p:nvSpPr>
        <p:spPr/>
        <p:txBody>
          <a:bodyPr/>
          <a:lstStyle/>
          <a:p>
            <a:r>
              <a:rPr lang="fr-FR"/>
              <a:t>Artificial Neural Networks - KNN</a:t>
            </a:r>
            <a:br>
              <a:rPr lang="fr-FR"/>
            </a:br>
            <a:r>
              <a:rPr lang="fr-FR"/>
              <a:t>Gradient Descent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22</a:t>
            </a:fld>
            <a:endParaRPr lang="de-DE" dirty="0">
              <a:solidFill>
                <a:srgbClr val="000000"/>
              </a:solidFill>
              <a:latin typeface="Arial" charset="0"/>
            </a:endParaRPr>
          </a:p>
        </p:txBody>
      </p:sp>
      <p:sp>
        <p:nvSpPr>
          <p:cNvPr id="7" name="Textfeld 6"/>
          <p:cNvSpPr txBox="1"/>
          <p:nvPr/>
        </p:nvSpPr>
        <p:spPr>
          <a:xfrm>
            <a:off x="249194" y="1463995"/>
            <a:ext cx="8424936" cy="4524315"/>
          </a:xfrm>
          <a:prstGeom prst="rect">
            <a:avLst/>
          </a:prstGeom>
          <a:noFill/>
        </p:spPr>
        <p:txBody>
          <a:bodyPr wrap="square" rtlCol="0">
            <a:spAutoFit/>
          </a:bodyPr>
          <a:lstStyle/>
          <a:p>
            <a:pPr marL="285750" indent="-285750" eaLnBrk="0" fontAlgn="base" hangingPunct="0">
              <a:spcBef>
                <a:spcPct val="50000"/>
              </a:spcBef>
              <a:spcAft>
                <a:spcPct val="0"/>
              </a:spcAft>
              <a:buFont typeface="Wingdings" panose="05000000000000000000" pitchFamily="2" charset="2"/>
              <a:buChar char="§"/>
            </a:pPr>
            <a:r>
              <a:rPr lang="de-DE" b="1" dirty="0" err="1">
                <a:solidFill>
                  <a:srgbClr val="000000"/>
                </a:solidFill>
                <a:latin typeface="Arial" charset="0"/>
              </a:rPr>
              <a:t>Vanilla</a:t>
            </a:r>
            <a:r>
              <a:rPr lang="de-DE" b="1" dirty="0">
                <a:solidFill>
                  <a:srgbClr val="000000"/>
                </a:solidFill>
                <a:latin typeface="Arial" charset="0"/>
              </a:rPr>
              <a:t> Gradient Descent (Batch Gradient Descent)
</a:t>
            </a:r>
            <a:r>
              <a:rPr lang="de-DE" dirty="0" err="1">
                <a:solidFill>
                  <a:srgbClr val="000000"/>
                </a:solidFill>
                <a:latin typeface="Arial" charset="0"/>
              </a:rPr>
              <a:t>Iterated</a:t>
            </a:r>
            <a:r>
              <a:rPr lang="de-DE" dirty="0">
                <a:solidFill>
                  <a:srgbClr val="000000"/>
                </a:solidFill>
                <a:latin typeface="Arial" charset="0"/>
              </a:rPr>
              <a:t> </a:t>
            </a:r>
            <a:r>
              <a:rPr lang="de-DE" dirty="0" err="1">
                <a:solidFill>
                  <a:srgbClr val="000000"/>
                </a:solidFill>
                <a:latin typeface="Arial" charset="0"/>
              </a:rPr>
              <a:t>over</a:t>
            </a:r>
            <a:r>
              <a:rPr lang="de-DE" dirty="0">
                <a:solidFill>
                  <a:srgbClr val="000000"/>
                </a:solidFill>
                <a:latin typeface="Arial" charset="0"/>
              </a:rPr>
              <a:t> all </a:t>
            </a:r>
            <a:r>
              <a:rPr lang="de-DE" dirty="0" err="1">
                <a:solidFill>
                  <a:srgbClr val="000000"/>
                </a:solidFill>
                <a:latin typeface="Arial" charset="0"/>
              </a:rPr>
              <a:t>training</a:t>
            </a:r>
            <a:r>
              <a:rPr lang="de-DE" dirty="0">
                <a:solidFill>
                  <a:srgbClr val="000000"/>
                </a:solidFill>
                <a:latin typeface="Arial" charset="0"/>
              </a:rPr>
              <a:t> </a:t>
            </a:r>
            <a:r>
              <a:rPr lang="de-DE" dirty="0" err="1">
                <a:solidFill>
                  <a:srgbClr val="000000"/>
                </a:solidFill>
                <a:latin typeface="Arial" charset="0"/>
              </a:rPr>
              <a:t>instances</a:t>
            </a:r>
            <a:r>
              <a:rPr lang="de-DE" dirty="0">
                <a:solidFill>
                  <a:srgbClr val="000000"/>
                </a:solidFill>
                <a:latin typeface="Arial" charset="0"/>
              </a:rPr>
              <a:t>
</a:t>
            </a:r>
            <a:r>
              <a:rPr lang="de-DE" dirty="0" err="1">
                <a:solidFill>
                  <a:srgbClr val="000000"/>
                </a:solidFill>
                <a:latin typeface="Arial" charset="0"/>
              </a:rPr>
              <a:t>Suitable</a:t>
            </a:r>
            <a:r>
              <a:rPr lang="de-DE" dirty="0">
                <a:solidFill>
                  <a:srgbClr val="000000"/>
                </a:solidFill>
                <a:latin typeface="Arial" charset="0"/>
              </a:rPr>
              <a:t> </a:t>
            </a:r>
            <a:r>
              <a:rPr lang="de-DE" dirty="0" err="1">
                <a:solidFill>
                  <a:srgbClr val="000000"/>
                </a:solidFill>
                <a:latin typeface="Arial" charset="0"/>
              </a:rPr>
              <a:t>only</a:t>
            </a:r>
            <a:r>
              <a:rPr lang="de-DE" dirty="0">
                <a:solidFill>
                  <a:srgbClr val="000000"/>
                </a:solidFill>
                <a:latin typeface="Arial" charset="0"/>
              </a:rPr>
              <a:t> </a:t>
            </a:r>
            <a:r>
              <a:rPr lang="de-DE" dirty="0" err="1">
                <a:solidFill>
                  <a:srgbClr val="000000"/>
                </a:solidFill>
                <a:latin typeface="Arial" charset="0"/>
              </a:rPr>
              <a:t>for</a:t>
            </a:r>
            <a:r>
              <a:rPr lang="de-DE" dirty="0">
                <a:solidFill>
                  <a:srgbClr val="000000"/>
                </a:solidFill>
                <a:latin typeface="Arial" charset="0"/>
              </a:rPr>
              <a:t> </a:t>
            </a:r>
            <a:r>
              <a:rPr lang="de-DE" dirty="0" err="1">
                <a:solidFill>
                  <a:srgbClr val="000000"/>
                </a:solidFill>
                <a:latin typeface="Arial" charset="0"/>
              </a:rPr>
              <a:t>convex</a:t>
            </a:r>
            <a:r>
              <a:rPr lang="de-DE" dirty="0">
                <a:solidFill>
                  <a:srgbClr val="000000"/>
                </a:solidFill>
                <a:latin typeface="Arial" charset="0"/>
              </a:rPr>
              <a:t> </a:t>
            </a:r>
            <a:r>
              <a:rPr lang="de-DE" dirty="0" err="1">
                <a:solidFill>
                  <a:srgbClr val="000000"/>
                </a:solidFill>
                <a:latin typeface="Arial" charset="0"/>
              </a:rPr>
              <a:t>functions</a:t>
            </a:r>
            <a:r>
              <a:rPr lang="de-DE" dirty="0">
                <a:solidFill>
                  <a:srgbClr val="000000"/>
                </a:solidFill>
                <a:latin typeface="Arial" charset="0"/>
              </a:rPr>
              <a:t>
</a:t>
            </a:r>
            <a:r>
              <a:rPr lang="de-DE" dirty="0" err="1">
                <a:solidFill>
                  <a:srgbClr val="000000"/>
                </a:solidFill>
                <a:latin typeface="Arial" charset="0"/>
              </a:rPr>
              <a:t>Unsuitable</a:t>
            </a:r>
            <a:r>
              <a:rPr lang="de-DE" dirty="0">
                <a:solidFill>
                  <a:srgbClr val="000000"/>
                </a:solidFill>
                <a:latin typeface="Arial" charset="0"/>
              </a:rPr>
              <a:t> </a:t>
            </a:r>
            <a:r>
              <a:rPr lang="de-DE" dirty="0" err="1">
                <a:solidFill>
                  <a:srgbClr val="000000"/>
                </a:solidFill>
                <a:latin typeface="Arial" charset="0"/>
              </a:rPr>
              <a:t>for</a:t>
            </a:r>
            <a:r>
              <a:rPr lang="de-DE" dirty="0">
                <a:solidFill>
                  <a:srgbClr val="000000"/>
                </a:solidFill>
                <a:latin typeface="Arial" charset="0"/>
              </a:rPr>
              <a:t> large </a:t>
            </a:r>
            <a:r>
              <a:rPr lang="de-DE" dirty="0" err="1">
                <a:solidFill>
                  <a:srgbClr val="000000"/>
                </a:solidFill>
                <a:latin typeface="Arial" charset="0"/>
              </a:rPr>
              <a:t>training</a:t>
            </a:r>
            <a:r>
              <a:rPr lang="de-DE" dirty="0">
                <a:solidFill>
                  <a:srgbClr val="000000"/>
                </a:solidFill>
                <a:latin typeface="Arial" charset="0"/>
              </a:rPr>
              <a:t> </a:t>
            </a:r>
            <a:r>
              <a:rPr lang="de-DE" dirty="0" err="1">
                <a:solidFill>
                  <a:srgbClr val="000000"/>
                </a:solidFill>
                <a:latin typeface="Arial" charset="0"/>
              </a:rPr>
              <a:t>records</a:t>
            </a:r>
            <a:r>
              <a:rPr lang="de-DE" b="1" dirty="0">
                <a:solidFill>
                  <a:srgbClr val="000000"/>
                </a:solidFill>
                <a:latin typeface="Arial" charset="0"/>
              </a:rPr>
              <a:t>
</a:t>
            </a:r>
            <a:r>
              <a:rPr lang="de-DE" b="1" dirty="0" err="1">
                <a:solidFill>
                  <a:srgbClr val="000000"/>
                </a:solidFill>
                <a:latin typeface="Arial" charset="0"/>
              </a:rPr>
              <a:t>Stochastic</a:t>
            </a:r>
            <a:r>
              <a:rPr lang="de-DE" b="1" dirty="0">
                <a:solidFill>
                  <a:srgbClr val="000000"/>
                </a:solidFill>
                <a:latin typeface="Arial" charset="0"/>
              </a:rPr>
              <a:t> Gradient Descent (SGD)
</a:t>
            </a:r>
            <a:r>
              <a:rPr lang="de-DE" dirty="0">
                <a:solidFill>
                  <a:srgbClr val="000000"/>
                </a:solidFill>
                <a:latin typeface="Arial" charset="0"/>
              </a:rPr>
              <a:t>Takes a </a:t>
            </a:r>
            <a:r>
              <a:rPr lang="de-DE" dirty="0" err="1">
                <a:solidFill>
                  <a:srgbClr val="000000"/>
                </a:solidFill>
                <a:latin typeface="Arial" charset="0"/>
              </a:rPr>
              <a:t>random</a:t>
            </a:r>
            <a:r>
              <a:rPr lang="de-DE" dirty="0">
                <a:solidFill>
                  <a:srgbClr val="000000"/>
                </a:solidFill>
                <a:latin typeface="Arial" charset="0"/>
              </a:rPr>
              <a:t> </a:t>
            </a:r>
            <a:r>
              <a:rPr lang="de-DE" dirty="0" err="1">
                <a:solidFill>
                  <a:srgbClr val="000000"/>
                </a:solidFill>
                <a:latin typeface="Arial" charset="0"/>
              </a:rPr>
              <a:t>training</a:t>
            </a:r>
            <a:r>
              <a:rPr lang="de-DE" dirty="0">
                <a:solidFill>
                  <a:srgbClr val="000000"/>
                </a:solidFill>
                <a:latin typeface="Arial" charset="0"/>
              </a:rPr>
              <a:t> </a:t>
            </a:r>
            <a:r>
              <a:rPr lang="de-DE" dirty="0" err="1">
                <a:solidFill>
                  <a:srgbClr val="000000"/>
                </a:solidFill>
                <a:latin typeface="Arial" charset="0"/>
              </a:rPr>
              <a:t>instance</a:t>
            </a:r>
            <a:r>
              <a:rPr lang="de-DE" dirty="0">
                <a:solidFill>
                  <a:srgbClr val="000000"/>
                </a:solidFill>
                <a:latin typeface="Arial" charset="0"/>
              </a:rPr>
              <a:t>
Escape </a:t>
            </a:r>
            <a:r>
              <a:rPr lang="de-DE" dirty="0" err="1">
                <a:solidFill>
                  <a:srgbClr val="000000"/>
                </a:solidFill>
                <a:latin typeface="Arial" charset="0"/>
              </a:rPr>
              <a:t>from</a:t>
            </a:r>
            <a:r>
              <a:rPr lang="de-DE" dirty="0">
                <a:solidFill>
                  <a:srgbClr val="000000"/>
                </a:solidFill>
                <a:latin typeface="Arial" charset="0"/>
              </a:rPr>
              <a:t> </a:t>
            </a:r>
            <a:r>
              <a:rPr lang="de-DE" dirty="0" err="1">
                <a:solidFill>
                  <a:srgbClr val="000000"/>
                </a:solidFill>
                <a:latin typeface="Arial" charset="0"/>
              </a:rPr>
              <a:t>local</a:t>
            </a:r>
            <a:r>
              <a:rPr lang="de-DE" dirty="0">
                <a:solidFill>
                  <a:srgbClr val="000000"/>
                </a:solidFill>
                <a:latin typeface="Arial" charset="0"/>
              </a:rPr>
              <a:t> </a:t>
            </a:r>
            <a:r>
              <a:rPr lang="de-DE" dirty="0" err="1">
                <a:solidFill>
                  <a:srgbClr val="000000"/>
                </a:solidFill>
                <a:latin typeface="Arial" charset="0"/>
              </a:rPr>
              <a:t>minima</a:t>
            </a:r>
            <a:r>
              <a:rPr lang="de-DE" dirty="0">
                <a:solidFill>
                  <a:srgbClr val="000000"/>
                </a:solidFill>
                <a:latin typeface="Arial" charset="0"/>
              </a:rPr>
              <a:t> possible
</a:t>
            </a:r>
            <a:r>
              <a:rPr lang="de-DE" dirty="0" err="1">
                <a:solidFill>
                  <a:srgbClr val="000000"/>
                </a:solidFill>
                <a:latin typeface="Arial" charset="0"/>
              </a:rPr>
              <a:t>Significantly</a:t>
            </a:r>
            <a:r>
              <a:rPr lang="de-DE" dirty="0">
                <a:solidFill>
                  <a:srgbClr val="000000"/>
                </a:solidFill>
                <a:latin typeface="Arial" charset="0"/>
              </a:rPr>
              <a:t> </a:t>
            </a:r>
            <a:r>
              <a:rPr lang="de-DE" dirty="0" err="1">
                <a:solidFill>
                  <a:srgbClr val="000000"/>
                </a:solidFill>
                <a:latin typeface="Arial" charset="0"/>
              </a:rPr>
              <a:t>faster</a:t>
            </a:r>
            <a:r>
              <a:rPr lang="de-DE" dirty="0">
                <a:solidFill>
                  <a:srgbClr val="000000"/>
                </a:solidFill>
                <a:latin typeface="Arial" charset="0"/>
              </a:rPr>
              <a:t> </a:t>
            </a:r>
            <a:r>
              <a:rPr lang="de-DE" dirty="0" err="1">
                <a:solidFill>
                  <a:srgbClr val="000000"/>
                </a:solidFill>
                <a:latin typeface="Arial" charset="0"/>
              </a:rPr>
              <a:t>training</a:t>
            </a:r>
            <a:r>
              <a:rPr lang="de-DE" b="1" dirty="0">
                <a:solidFill>
                  <a:srgbClr val="000000"/>
                </a:solidFill>
                <a:latin typeface="Arial" charset="0"/>
              </a:rPr>
              <a:t>
Mini-Batch Gradient Descent
</a:t>
            </a:r>
            <a:r>
              <a:rPr lang="de-DE" dirty="0" err="1">
                <a:solidFill>
                  <a:srgbClr val="000000"/>
                </a:solidFill>
                <a:latin typeface="Arial" charset="0"/>
              </a:rPr>
              <a:t>Uses</a:t>
            </a:r>
            <a:r>
              <a:rPr lang="de-DE" dirty="0">
                <a:solidFill>
                  <a:srgbClr val="000000"/>
                </a:solidFill>
                <a:latin typeface="Arial" charset="0"/>
              </a:rPr>
              <a:t> </a:t>
            </a:r>
            <a:r>
              <a:rPr lang="de-DE" dirty="0" err="1">
                <a:solidFill>
                  <a:srgbClr val="000000"/>
                </a:solidFill>
                <a:latin typeface="Arial" charset="0"/>
              </a:rPr>
              <a:t>random</a:t>
            </a:r>
            <a:r>
              <a:rPr lang="de-DE" dirty="0">
                <a:solidFill>
                  <a:srgbClr val="000000"/>
                </a:solidFill>
                <a:latin typeface="Arial" charset="0"/>
              </a:rPr>
              <a:t> mini-batches
</a:t>
            </a:r>
            <a:r>
              <a:rPr lang="de-DE" dirty="0" err="1">
                <a:solidFill>
                  <a:srgbClr val="000000"/>
                </a:solidFill>
                <a:latin typeface="Arial" charset="0"/>
              </a:rPr>
              <a:t>Leverages</a:t>
            </a:r>
            <a:r>
              <a:rPr lang="de-DE" dirty="0">
                <a:solidFill>
                  <a:srgbClr val="000000"/>
                </a:solidFill>
                <a:latin typeface="Arial" charset="0"/>
              </a:rPr>
              <a:t> </a:t>
            </a:r>
            <a:r>
              <a:rPr lang="de-DE" dirty="0" err="1">
                <a:solidFill>
                  <a:srgbClr val="000000"/>
                </a:solidFill>
                <a:latin typeface="Arial" charset="0"/>
              </a:rPr>
              <a:t>the</a:t>
            </a:r>
            <a:r>
              <a:rPr lang="de-DE" dirty="0">
                <a:solidFill>
                  <a:srgbClr val="000000"/>
                </a:solidFill>
                <a:latin typeface="Arial" charset="0"/>
              </a:rPr>
              <a:t> </a:t>
            </a:r>
            <a:r>
              <a:rPr lang="de-DE" dirty="0" err="1">
                <a:solidFill>
                  <a:srgbClr val="000000"/>
                </a:solidFill>
                <a:latin typeface="Arial" charset="0"/>
              </a:rPr>
              <a:t>benefits</a:t>
            </a:r>
            <a:r>
              <a:rPr lang="de-DE" dirty="0">
                <a:solidFill>
                  <a:srgbClr val="000000"/>
                </a:solidFill>
                <a:latin typeface="Arial" charset="0"/>
              </a:rPr>
              <a:t> </a:t>
            </a:r>
            <a:r>
              <a:rPr lang="de-DE" dirty="0" err="1">
                <a:solidFill>
                  <a:srgbClr val="000000"/>
                </a:solidFill>
                <a:latin typeface="Arial" charset="0"/>
              </a:rPr>
              <a:t>of</a:t>
            </a:r>
            <a:r>
              <a:rPr lang="de-DE" dirty="0">
                <a:solidFill>
                  <a:srgbClr val="000000"/>
                </a:solidFill>
                <a:latin typeface="Arial" charset="0"/>
              </a:rPr>
              <a:t> </a:t>
            </a:r>
            <a:r>
              <a:rPr lang="de-DE" dirty="0" err="1">
                <a:solidFill>
                  <a:srgbClr val="000000"/>
                </a:solidFill>
                <a:latin typeface="Arial" charset="0"/>
              </a:rPr>
              <a:t>both</a:t>
            </a:r>
            <a:r>
              <a:rPr lang="de-DE" dirty="0">
                <a:solidFill>
                  <a:srgbClr val="000000"/>
                </a:solidFill>
                <a:latin typeface="Arial" charset="0"/>
              </a:rPr>
              <a:t> </a:t>
            </a:r>
            <a:r>
              <a:rPr lang="de-DE" dirty="0" err="1">
                <a:solidFill>
                  <a:srgbClr val="000000"/>
                </a:solidFill>
                <a:latin typeface="Arial" charset="0"/>
              </a:rPr>
              <a:t>previous</a:t>
            </a:r>
            <a:r>
              <a:rPr lang="de-DE" dirty="0">
                <a:solidFill>
                  <a:srgbClr val="000000"/>
                </a:solidFill>
                <a:latin typeface="Arial" charset="0"/>
              </a:rPr>
              <a:t> </a:t>
            </a:r>
            <a:r>
              <a:rPr lang="de-DE" dirty="0" err="1">
                <a:solidFill>
                  <a:srgbClr val="000000"/>
                </a:solidFill>
                <a:latin typeface="Arial" charset="0"/>
              </a:rPr>
              <a:t>methods</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3" name="Textfeld 2"/>
              <p:cNvSpPr txBox="1"/>
              <p:nvPr/>
            </p:nvSpPr>
            <p:spPr>
              <a:xfrm>
                <a:off x="6888089" y="1463996"/>
                <a:ext cx="4177875" cy="1586909"/>
              </a:xfrm>
              <a:prstGeom prst="rect">
                <a:avLst/>
              </a:prstGeom>
              <a:noFill/>
            </p:spPr>
            <p:txBody>
              <a:bodyPr wrap="none" lIns="0" tIns="0" rIns="0" bIns="0" rtlCol="0">
                <a:spAutoFit/>
              </a:bodyPr>
              <a:lstStyle/>
              <a:p>
                <a:pPr marL="285750" indent="-285750" eaLnBrk="0" fontAlgn="base" hangingPunct="0">
                  <a:spcBef>
                    <a:spcPts val="2080"/>
                  </a:spcBef>
                  <a:spcAft>
                    <a:spcPct val="0"/>
                  </a:spcAft>
                  <a:buFont typeface="Wingdings" panose="05000000000000000000" pitchFamily="2" charset="2"/>
                  <a:buChar char="§"/>
                </a:pP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d>
                      </m:num>
                      <m:den>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den>
                    </m:f>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d>
                  </m:oMath>
                </a14:m>
                <a:endParaRPr lang="de-DE" dirty="0">
                  <a:solidFill>
                    <a:srgbClr val="000000"/>
                  </a:solidFill>
                  <a:latin typeface="Arial" charset="0"/>
                </a:endParaRPr>
              </a:p>
              <a:p>
                <a:pPr marL="285750" indent="-285750" eaLnBrk="0" fontAlgn="base" hangingPunct="0">
                  <a:spcBef>
                    <a:spcPts val="2080"/>
                  </a:spcBef>
                  <a:spcAft>
                    <a:spcPct val="0"/>
                  </a:spcAft>
                  <a:buFont typeface="Wingdings" panose="05000000000000000000" pitchFamily="2" charset="2"/>
                  <a:buChar char="§"/>
                </a:pP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sSup>
                          <m:sSupPr>
                            <m:ctrlPr>
                              <a:rPr lang="de-DE" b="1"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𝒙</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r>
                          <a:rPr lang="de-DE" b="1"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𝑦</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e>
                    </m:d>
                  </m:oMath>
                </a14:m>
                <a:endParaRPr lang="de-DE" i="1" dirty="0">
                  <a:solidFill>
                    <a:srgbClr val="000000"/>
                  </a:solidFill>
                  <a:latin typeface="Cambria Math" panose="02040503050406030204" pitchFamily="18" charset="0"/>
                </a:endParaRPr>
              </a:p>
              <a:p>
                <a:pPr marL="285750" indent="-285750" eaLnBrk="0" fontAlgn="base" hangingPunct="0">
                  <a:spcBef>
                    <a:spcPts val="2080"/>
                  </a:spcBef>
                  <a:spcAft>
                    <a:spcPct val="0"/>
                  </a:spcAft>
                  <a:buFont typeface="Wingdings" panose="05000000000000000000" pitchFamily="2" charset="2"/>
                  <a:buChar char="§"/>
                </a:pP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sSup>
                          <m:sSupPr>
                            <m:ctrlPr>
                              <a:rPr lang="de-DE" b="1"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𝒙</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𝑛</m:t>
                                </m:r>
                              </m:e>
                            </m:d>
                          </m:sup>
                        </m:sSup>
                        <m:r>
                          <a:rPr lang="de-DE" b="1"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𝑦</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𝑛</m:t>
                                </m:r>
                              </m:e>
                            </m:d>
                          </m:sup>
                        </m:sSup>
                      </m:e>
                    </m:d>
                    <m:r>
                      <a:rPr lang="de-DE" i="1">
                        <a:solidFill>
                          <a:srgbClr val="000000"/>
                        </a:solidFill>
                        <a:latin typeface="Cambria Math" panose="02040503050406030204" pitchFamily="18" charset="0"/>
                      </a:rPr>
                      <m:t> </m:t>
                    </m:r>
                  </m:oMath>
                </a14:m>
                <a:endParaRPr lang="de-DE" dirty="0">
                  <a:solidFill>
                    <a:srgbClr val="000000"/>
                  </a:solidFill>
                  <a:latin typeface="Arial"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6888089" y="1463996"/>
                <a:ext cx="4177875" cy="1586909"/>
              </a:xfrm>
              <a:prstGeom prst="rect">
                <a:avLst/>
              </a:prstGeom>
              <a:blipFill>
                <a:blip r:embed="rId4"/>
                <a:stretch>
                  <a:fillRect l="-3212" t="-385" b="-6154"/>
                </a:stretch>
              </a:blipFill>
            </p:spPr>
            <p:txBody>
              <a:bodyPr/>
              <a:lstStyle/>
              <a:p>
                <a:r>
                  <a:rPr lang="de-DE">
                    <a:noFill/>
                  </a:rPr>
                  <a:t> </a:t>
                </a:r>
              </a:p>
            </p:txBody>
          </p:sp>
        </mc:Fallback>
      </mc:AlternateContent>
    </p:spTree>
    <p:extLst>
      <p:ext uri="{BB962C8B-B14F-4D97-AF65-F5344CB8AC3E}">
        <p14:creationId xmlns:p14="http://schemas.microsoft.com/office/powerpoint/2010/main" val="284850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a:t>Artificial Neural Networks - KNN</a:t>
            </a:r>
            <a:br>
              <a:rPr lang="fr-FR"/>
            </a:br>
            <a:r>
              <a:rPr lang="fr-FR"/>
              <a:t>Gradient Descent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23</a:t>
            </a:fld>
            <a:endParaRPr lang="de-DE" dirty="0">
              <a:solidFill>
                <a:srgbClr val="000000"/>
              </a:solidFill>
              <a:latin typeface="Arial" charset="0"/>
            </a:endParaRPr>
          </a:p>
        </p:txBody>
      </p:sp>
      <p:pic>
        <p:nvPicPr>
          <p:cNvPr id="6" name="Grafik 5"/>
          <p:cNvPicPr>
            <a:picLocks noChangeAspect="1"/>
          </p:cNvPicPr>
          <p:nvPr/>
        </p:nvPicPr>
        <p:blipFill>
          <a:blip r:embed="rId3"/>
          <a:stretch>
            <a:fillRect/>
          </a:stretch>
        </p:blipFill>
        <p:spPr>
          <a:xfrm>
            <a:off x="3431705" y="1268761"/>
            <a:ext cx="4791075" cy="4371975"/>
          </a:xfrm>
          <a:prstGeom prst="rect">
            <a:avLst/>
          </a:prstGeom>
        </p:spPr>
      </p:pic>
      <p:sp>
        <p:nvSpPr>
          <p:cNvPr id="11" name="Textfeld 10"/>
          <p:cNvSpPr txBox="1"/>
          <p:nvPr/>
        </p:nvSpPr>
        <p:spPr>
          <a:xfrm>
            <a:off x="6312024" y="4365105"/>
            <a:ext cx="4824536" cy="1200329"/>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Vanilla</a:t>
            </a:r>
            <a:r>
              <a:rPr lang="de-DE" dirty="0">
                <a:solidFill>
                  <a:srgbClr val="000000"/>
                </a:solidFill>
                <a:latin typeface="Arial" charset="0"/>
              </a:rPr>
              <a:t> Gradient </a:t>
            </a:r>
            <a:r>
              <a:rPr lang="de-DE" dirty="0" err="1">
                <a:solidFill>
                  <a:srgbClr val="000000"/>
                </a:solidFill>
                <a:latin typeface="Arial" charset="0"/>
              </a:rPr>
              <a:t>Descent</a:t>
            </a:r>
            <a:r>
              <a:rPr lang="de-DE" dirty="0">
                <a:solidFill>
                  <a:srgbClr val="000000"/>
                </a:solidFill>
                <a:latin typeface="Arial" charset="0"/>
              </a:rPr>
              <a:t> </a:t>
            </a:r>
          </a:p>
          <a:p>
            <a:pPr eaLnBrk="0" fontAlgn="base" hangingPunct="0">
              <a:spcBef>
                <a:spcPct val="50000"/>
              </a:spcBef>
              <a:spcAft>
                <a:spcPct val="0"/>
              </a:spcAft>
            </a:pPr>
            <a:r>
              <a:rPr lang="de-DE" dirty="0" err="1">
                <a:solidFill>
                  <a:srgbClr val="000000"/>
                </a:solidFill>
                <a:latin typeface="Arial" charset="0"/>
              </a:rPr>
              <a:t>Stochastic</a:t>
            </a:r>
            <a:r>
              <a:rPr lang="de-DE" dirty="0">
                <a:solidFill>
                  <a:srgbClr val="000000"/>
                </a:solidFill>
                <a:latin typeface="Arial" charset="0"/>
              </a:rPr>
              <a:t> Gradient </a:t>
            </a:r>
            <a:r>
              <a:rPr lang="de-DE" dirty="0" err="1">
                <a:solidFill>
                  <a:srgbClr val="000000"/>
                </a:solidFill>
                <a:latin typeface="Arial" charset="0"/>
              </a:rPr>
              <a:t>Descent</a:t>
            </a:r>
            <a:endParaRPr lang="de-DE" dirty="0">
              <a:solidFill>
                <a:srgbClr val="000000"/>
              </a:solidFill>
              <a:latin typeface="Arial" charset="0"/>
            </a:endParaRPr>
          </a:p>
          <a:p>
            <a:pPr eaLnBrk="0" fontAlgn="base" hangingPunct="0">
              <a:spcBef>
                <a:spcPct val="50000"/>
              </a:spcBef>
              <a:spcAft>
                <a:spcPct val="0"/>
              </a:spcAft>
            </a:pPr>
            <a:r>
              <a:rPr lang="de-DE" dirty="0">
                <a:solidFill>
                  <a:srgbClr val="000000"/>
                </a:solidFill>
                <a:latin typeface="Arial" charset="0"/>
              </a:rPr>
              <a:t>Mini-Batch Gradient </a:t>
            </a:r>
            <a:r>
              <a:rPr lang="de-DE" dirty="0" err="1">
                <a:solidFill>
                  <a:srgbClr val="000000"/>
                </a:solidFill>
                <a:latin typeface="Arial" charset="0"/>
              </a:rPr>
              <a:t>Descent</a:t>
            </a:r>
            <a:endParaRPr lang="de-DE" dirty="0">
              <a:solidFill>
                <a:srgbClr val="000000"/>
              </a:solidFill>
              <a:latin typeface="Arial" charset="0"/>
            </a:endParaRPr>
          </a:p>
        </p:txBody>
      </p:sp>
      <p:cxnSp>
        <p:nvCxnSpPr>
          <p:cNvPr id="13" name="Gerader Verbinder 12"/>
          <p:cNvCxnSpPr/>
          <p:nvPr/>
        </p:nvCxnSpPr>
        <p:spPr bwMode="auto">
          <a:xfrm>
            <a:off x="6023992" y="4581128"/>
            <a:ext cx="216024" cy="0"/>
          </a:xfrm>
          <a:prstGeom prst="line">
            <a:avLst/>
          </a:prstGeom>
          <a:solidFill>
            <a:schemeClr val="accent1"/>
          </a:solidFill>
          <a:ln w="28575" cap="flat" cmpd="sng" algn="ctr">
            <a:solidFill>
              <a:srgbClr val="0973C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r Verbinder 13"/>
          <p:cNvCxnSpPr/>
          <p:nvPr/>
        </p:nvCxnSpPr>
        <p:spPr bwMode="auto">
          <a:xfrm>
            <a:off x="6023992" y="4983886"/>
            <a:ext cx="216024" cy="0"/>
          </a:xfrm>
          <a:prstGeom prst="line">
            <a:avLst/>
          </a:prstGeom>
          <a:solidFill>
            <a:schemeClr val="accent1"/>
          </a:solidFill>
          <a:ln w="28575" cap="flat" cmpd="sng" algn="ctr">
            <a:solidFill>
              <a:srgbClr val="6D2D9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r Verbinder 14"/>
          <p:cNvCxnSpPr/>
          <p:nvPr/>
        </p:nvCxnSpPr>
        <p:spPr bwMode="auto">
          <a:xfrm>
            <a:off x="6023992" y="5373216"/>
            <a:ext cx="216024" cy="0"/>
          </a:xfrm>
          <a:prstGeom prst="line">
            <a:avLst/>
          </a:prstGeom>
          <a:solidFill>
            <a:schemeClr val="accent1"/>
          </a:solidFill>
          <a:ln w="28575" cap="flat" cmpd="sng" algn="ctr">
            <a:solidFill>
              <a:srgbClr val="00AE4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511544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2594" y="310624"/>
            <a:ext cx="9647767" cy="1041400"/>
          </a:xfrm>
        </p:spPr>
        <p:txBody>
          <a:bodyPr/>
          <a:lstStyle/>
          <a:p>
            <a:r>
              <a:rPr lang="en-US"/>
              <a:t>Artificial Neural Networks - KNN</a:t>
            </a:r>
            <a:br>
              <a:rPr lang="en-US"/>
            </a:br>
            <a:r>
              <a:rPr lang="en-US"/>
              <a:t>Example image classifiers: Comparison of three optimization algorithms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24</a:t>
            </a:fld>
            <a:endParaRPr lang="de-DE" dirty="0">
              <a:solidFill>
                <a:srgbClr val="000000"/>
              </a:solidFill>
              <a:latin typeface="Arial" charset="0"/>
            </a:endParaRPr>
          </a:p>
        </p:txBody>
      </p:sp>
      <p:sp>
        <p:nvSpPr>
          <p:cNvPr id="11" name="Textfeld 10"/>
          <p:cNvSpPr txBox="1"/>
          <p:nvPr/>
        </p:nvSpPr>
        <p:spPr>
          <a:xfrm>
            <a:off x="248662" y="1480436"/>
            <a:ext cx="7503523" cy="2308324"/>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Multi-layer mesh with an input layer (flattening), a hidden layer (Dense) and a starting layer (Dense):
Vanilla Gradient Descent (1000, 35.14 seconds)
Stochastic Gradient Descent (200, 1713.81 seconds)
Mini-batch Gradient Descent (600, 216.22 seconds)
</a:t>
            </a:r>
            <a:endParaRPr lang="de-DE" dirty="0">
              <a:solidFill>
                <a:srgbClr val="000000"/>
              </a:solidFill>
              <a:latin typeface="Arial" charset="0"/>
            </a:endParaRPr>
          </a:p>
        </p:txBody>
      </p:sp>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7" y="1054171"/>
            <a:ext cx="5443887" cy="5443887"/>
          </a:xfrm>
          <a:prstGeom prst="rect">
            <a:avLst/>
          </a:prstGeom>
        </p:spPr>
      </p:pic>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7794" y="1054171"/>
            <a:ext cx="5443887" cy="5443887"/>
          </a:xfrm>
          <a:prstGeom prst="rect">
            <a:avLst/>
          </a:prstGeom>
        </p:spPr>
      </p:pic>
      <p:pic>
        <p:nvPicPr>
          <p:cNvPr id="15" name="Grafik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793" y="1054170"/>
            <a:ext cx="5443887" cy="5443887"/>
          </a:xfrm>
          <a:prstGeom prst="rect">
            <a:avLst/>
          </a:prstGeom>
        </p:spPr>
      </p:pic>
      <p:pic>
        <p:nvPicPr>
          <p:cNvPr id="7" name="Grafik 6"/>
          <p:cNvPicPr>
            <a:picLocks noChangeAspect="1"/>
          </p:cNvPicPr>
          <p:nvPr/>
        </p:nvPicPr>
        <p:blipFill>
          <a:blip r:embed="rId6"/>
          <a:stretch>
            <a:fillRect/>
          </a:stretch>
        </p:blipFill>
        <p:spPr>
          <a:xfrm>
            <a:off x="263353" y="3373262"/>
            <a:ext cx="6477000" cy="1085850"/>
          </a:xfrm>
          <a:prstGeom prst="rect">
            <a:avLst/>
          </a:prstGeom>
        </p:spPr>
      </p:pic>
      <p:pic>
        <p:nvPicPr>
          <p:cNvPr id="8" name="Grafik 7"/>
          <p:cNvPicPr>
            <a:picLocks noChangeAspect="1"/>
          </p:cNvPicPr>
          <p:nvPr/>
        </p:nvPicPr>
        <p:blipFill>
          <a:blip r:embed="rId7"/>
          <a:stretch>
            <a:fillRect/>
          </a:stretch>
        </p:blipFill>
        <p:spPr>
          <a:xfrm>
            <a:off x="263352" y="4459872"/>
            <a:ext cx="6496050" cy="1047750"/>
          </a:xfrm>
          <a:prstGeom prst="rect">
            <a:avLst/>
          </a:prstGeom>
        </p:spPr>
      </p:pic>
      <p:pic>
        <p:nvPicPr>
          <p:cNvPr id="9" name="Grafik 8"/>
          <p:cNvPicPr>
            <a:picLocks noChangeAspect="1"/>
          </p:cNvPicPr>
          <p:nvPr/>
        </p:nvPicPr>
        <p:blipFill>
          <a:blip r:embed="rId8"/>
          <a:stretch>
            <a:fillRect/>
          </a:stretch>
        </p:blipFill>
        <p:spPr>
          <a:xfrm>
            <a:off x="263352" y="5546177"/>
            <a:ext cx="6477000" cy="828675"/>
          </a:xfrm>
          <a:prstGeom prst="rect">
            <a:avLst/>
          </a:prstGeom>
        </p:spPr>
      </p:pic>
      <p:sp>
        <p:nvSpPr>
          <p:cNvPr id="3" name="Textfeld 2"/>
          <p:cNvSpPr txBox="1"/>
          <p:nvPr/>
        </p:nvSpPr>
        <p:spPr>
          <a:xfrm>
            <a:off x="2668274" y="6313390"/>
            <a:ext cx="2664296" cy="784830"/>
          </a:xfrm>
          <a:prstGeom prst="rect">
            <a:avLst/>
          </a:prstGeom>
          <a:noFill/>
        </p:spPr>
        <p:txBody>
          <a:bodyPr wrap="square" rtlCol="0">
            <a:spAutoFit/>
          </a:bodyPr>
          <a:lstStyle/>
          <a:p>
            <a:pPr algn="ctr" eaLnBrk="0" fontAlgn="base" hangingPunct="0">
              <a:spcBef>
                <a:spcPct val="50000"/>
              </a:spcBef>
              <a:spcAft>
                <a:spcPct val="0"/>
              </a:spcAft>
            </a:pPr>
            <a:r>
              <a:rPr lang="de-DE">
                <a:solidFill>
                  <a:srgbClr val="00AE4D"/>
                </a:solidFill>
                <a:latin typeface="Arial" charset="0"/>
              </a:rPr>
              <a:t>Standward value: 32
</a:t>
            </a:r>
            <a:endParaRPr lang="de-DE" dirty="0">
              <a:solidFill>
                <a:srgbClr val="00AE4D"/>
              </a:solidFill>
              <a:latin typeface="Arial" charset="0"/>
            </a:endParaRPr>
          </a:p>
        </p:txBody>
      </p:sp>
    </p:spTree>
    <p:extLst>
      <p:ext uri="{BB962C8B-B14F-4D97-AF65-F5344CB8AC3E}">
        <p14:creationId xmlns:p14="http://schemas.microsoft.com/office/powerpoint/2010/main" val="3875877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Simple example - Results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25</a:t>
            </a:fld>
            <a:endParaRPr lang="de-DE" dirty="0">
              <a:solidFill>
                <a:srgbClr val="000000"/>
              </a:solidFill>
              <a:latin typeface="Arial" charset="0"/>
            </a:endParaRPr>
          </a:p>
        </p:txBody>
      </p:sp>
      <p:sp>
        <p:nvSpPr>
          <p:cNvPr id="11" name="Textfeld 10"/>
          <p:cNvSpPr txBox="1"/>
          <p:nvPr/>
        </p:nvSpPr>
        <p:spPr>
          <a:xfrm>
            <a:off x="248662" y="1480437"/>
            <a:ext cx="10023803" cy="4247317"/>
          </a:xfrm>
          <a:prstGeom prst="rect">
            <a:avLst/>
          </a:prstGeom>
          <a:noFill/>
        </p:spPr>
        <p:txBody>
          <a:bodyPr wrap="square" rtlCol="0">
            <a:spAutoFit/>
          </a:bodyPr>
          <a:lstStyle/>
          <a:p>
            <a:pPr marL="285750" indent="-285750" eaLnBrk="0" fontAlgn="base" hangingPunct="0">
              <a:spcBef>
                <a:spcPct val="50000"/>
              </a:spcBef>
              <a:spcAft>
                <a:spcPct val="0"/>
              </a:spcAft>
              <a:buFont typeface="Wingdings" panose="05000000000000000000" pitchFamily="2" charset="2"/>
              <a:buChar char="§"/>
            </a:pPr>
            <a:r>
              <a:rPr lang="en-US" dirty="0">
                <a:solidFill>
                  <a:srgbClr val="000000"/>
                </a:solidFill>
                <a:latin typeface="Arial" charset="0"/>
              </a:rPr>
              <a:t>Binary classification problem
What influence does the number of layers have on the quality of the neural network?
	Higher number of layers = More weights = More degrees of freedom
What influence does the activation function have on the quality of the neural network?
	The activation function is the only nonlinear in the neural network
	Activation function also has a significant impact on the convergence of gradient descent (more on that later)
What influence does the optimization algorithm have in order to obtain a good neural network as quickly as possible?
	Mini-Batch Gradient Descent speeds up training
	Later we will learn more optimization algorithms</a:t>
            </a:r>
            <a:endParaRPr lang="de-DE" dirty="0">
              <a:solidFill>
                <a:srgbClr val="000000"/>
              </a:solidFill>
              <a:latin typeface="Arial" charset="0"/>
            </a:endParaRPr>
          </a:p>
        </p:txBody>
      </p:sp>
    </p:spTree>
    <p:extLst>
      <p:ext uri="{BB962C8B-B14F-4D97-AF65-F5344CB8AC3E}">
        <p14:creationId xmlns:p14="http://schemas.microsoft.com/office/powerpoint/2010/main" val="143204991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Baking propagation (mathematical)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26</a:t>
            </a:fld>
            <a:endParaRPr lang="de-DE" dirty="0">
              <a:solidFill>
                <a:srgbClr val="000000"/>
              </a:solidFill>
              <a:latin typeface="Arial" charset="0"/>
            </a:endParaRPr>
          </a:p>
        </p:txBody>
      </p:sp>
      <p:sp>
        <p:nvSpPr>
          <p:cNvPr id="3" name="Textfeld 2"/>
          <p:cNvSpPr txBox="1"/>
          <p:nvPr/>
        </p:nvSpPr>
        <p:spPr>
          <a:xfrm>
            <a:off x="335360" y="1412777"/>
            <a:ext cx="8025793" cy="1061829"/>
          </a:xfrm>
          <a:prstGeom prst="rect">
            <a:avLst/>
          </a:prstGeom>
          <a:noFill/>
        </p:spPr>
        <p:txBody>
          <a:bodyPr wrap="square" rtlCol="0">
            <a:spAutoFit/>
          </a:bodyPr>
          <a:lstStyle/>
          <a:p>
            <a:pPr eaLnBrk="0" fontAlgn="base" hangingPunct="0">
              <a:spcBef>
                <a:spcPct val="50000"/>
              </a:spcBef>
              <a:spcAft>
                <a:spcPct val="0"/>
              </a:spcAft>
            </a:pPr>
            <a:r>
              <a:rPr lang="en-US">
                <a:solidFill>
                  <a:srgbClr val="000000"/>
                </a:solidFill>
                <a:latin typeface="Arial" charset="0"/>
              </a:rPr>
              <a:t>Minimize the cost function:</a:t>
            </a:r>
            <a:br>
              <a:rPr lang="en-US">
                <a:solidFill>
                  <a:srgbClr val="000000"/>
                </a:solidFill>
                <a:latin typeface="Arial" charset="0"/>
              </a:rPr>
            </a:br>
            <a:r>
              <a:rPr lang="en-US">
                <a:solidFill>
                  <a:srgbClr val="000000"/>
                </a:solidFill>
                <a:latin typeface="Arial" charset="0"/>
              </a:rPr>
              <a:t>(e.B. for a 2-dimensional parameter space)
</a:t>
            </a:r>
            <a:endParaRPr lang="de-DE" dirty="0">
              <a:solidFill>
                <a:srgbClr val="000000"/>
              </a:solidFill>
              <a:latin typeface="Arial" charset="0"/>
            </a:endParaRPr>
          </a:p>
        </p:txBody>
      </p:sp>
      <p:sp>
        <p:nvSpPr>
          <p:cNvPr id="13" name="Textfeld 12"/>
          <p:cNvSpPr txBox="1"/>
          <p:nvPr/>
        </p:nvSpPr>
        <p:spPr>
          <a:xfrm>
            <a:off x="7104113" y="7857278"/>
            <a:ext cx="7780087" cy="369332"/>
          </a:xfrm>
          <a:prstGeom prst="rect">
            <a:avLst/>
          </a:prstGeom>
          <a:noFill/>
        </p:spPr>
        <p:txBody>
          <a:bodyPr wrap="square" rtlCol="0">
            <a:spAutoFit/>
          </a:bodyPr>
          <a:lstStyle/>
          <a:p>
            <a:pPr algn="ctr" eaLnBrk="0" fontAlgn="base" hangingPunct="0">
              <a:spcBef>
                <a:spcPct val="50000"/>
              </a:spcBef>
              <a:spcAft>
                <a:spcPct val="0"/>
              </a:spcAft>
            </a:pPr>
            <a:r>
              <a:rPr lang="de-DE" dirty="0">
                <a:solidFill>
                  <a:srgbClr val="000000"/>
                </a:solidFill>
                <a:latin typeface="Arial" charset="0"/>
              </a:rPr>
              <a:t>Gradient </a:t>
            </a:r>
            <a:r>
              <a:rPr lang="de-DE" dirty="0" err="1">
                <a:solidFill>
                  <a:srgbClr val="000000"/>
                </a:solidFill>
                <a:latin typeface="Arial" charset="0"/>
              </a:rPr>
              <a:t>Descent</a:t>
            </a:r>
            <a:r>
              <a:rPr lang="de-DE" dirty="0">
                <a:solidFill>
                  <a:srgbClr val="000000"/>
                </a:solidFill>
                <a:latin typeface="Arial" charset="0"/>
              </a:rPr>
              <a:t> Schritt: aktualisieren der Gewichte und </a:t>
            </a:r>
            <a:r>
              <a:rPr lang="de-DE" dirty="0" err="1">
                <a:solidFill>
                  <a:srgbClr val="000000"/>
                </a:solidFill>
                <a:latin typeface="Arial" charset="0"/>
              </a:rPr>
              <a:t>Biases</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10" name="Textfeld 9"/>
              <p:cNvSpPr txBox="1"/>
              <p:nvPr/>
            </p:nvSpPr>
            <p:spPr>
              <a:xfrm>
                <a:off x="3423182" y="2121140"/>
                <a:ext cx="3831755" cy="175342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sz="2400" i="1">
                              <a:solidFill>
                                <a:srgbClr val="000000"/>
                              </a:solidFill>
                              <a:latin typeface="Cambria Math" panose="02040503050406030204" pitchFamily="18" charset="0"/>
                            </a:rPr>
                          </m:ctrlPr>
                        </m:sSubPr>
                        <m:e>
                          <m:r>
                            <a:rPr lang="de-DE" sz="2400">
                              <a:solidFill>
                                <a:srgbClr val="000000"/>
                              </a:solidFill>
                              <a:latin typeface="Cambria Math" panose="02040503050406030204" pitchFamily="18" charset="0"/>
                            </a:rPr>
                            <m:t>𝛻</m:t>
                          </m:r>
                        </m:e>
                        <m:sub>
                          <m:r>
                            <a:rPr lang="de-DE" sz="2400" b="1" i="1">
                              <a:solidFill>
                                <a:srgbClr val="000000"/>
                              </a:solidFill>
                              <a:latin typeface="Cambria Math" panose="02040503050406030204" pitchFamily="18" charset="0"/>
                            </a:rPr>
                            <m:t>𝝎</m:t>
                          </m:r>
                        </m:sub>
                      </m:sSub>
                      <m:r>
                        <a:rPr lang="de-DE" sz="2400" i="1">
                          <a:solidFill>
                            <a:srgbClr val="000000"/>
                          </a:solidFill>
                          <a:latin typeface="Cambria Math" panose="02040503050406030204" pitchFamily="18" charset="0"/>
                        </a:rPr>
                        <m:t>𝐽</m:t>
                      </m:r>
                      <m:d>
                        <m:dPr>
                          <m:ctrlPr>
                            <a:rPr lang="de-DE" sz="2400" i="1">
                              <a:solidFill>
                                <a:srgbClr val="000000"/>
                              </a:solidFill>
                              <a:latin typeface="Cambria Math" panose="02040503050406030204" pitchFamily="18" charset="0"/>
                            </a:rPr>
                          </m:ctrlPr>
                        </m:dPr>
                        <m:e>
                          <m:r>
                            <a:rPr lang="de-DE" sz="2400" b="1" i="1">
                              <a:solidFill>
                                <a:srgbClr val="000000"/>
                              </a:solidFill>
                              <a:latin typeface="Cambria Math" panose="02040503050406030204" pitchFamily="18" charset="0"/>
                            </a:rPr>
                            <m:t>𝝎</m:t>
                          </m:r>
                        </m:e>
                      </m:d>
                      <m:r>
                        <a:rPr lang="de-DE" sz="2400" i="1">
                          <a:solidFill>
                            <a:srgbClr val="000000"/>
                          </a:solidFill>
                          <a:latin typeface="Cambria Math" panose="02040503050406030204" pitchFamily="18" charset="0"/>
                        </a:rPr>
                        <m:t>= </m:t>
                      </m:r>
                      <m:d>
                        <m:dPr>
                          <m:ctrlPr>
                            <a:rPr lang="de-DE" sz="2400" i="1">
                              <a:solidFill>
                                <a:srgbClr val="000000"/>
                              </a:solidFill>
                              <a:latin typeface="Cambria Math" panose="02040503050406030204" pitchFamily="18" charset="0"/>
                            </a:rPr>
                          </m:ctrlPr>
                        </m:dPr>
                        <m:e>
                          <m:m>
                            <m:mPr>
                              <m:mcs>
                                <m:mc>
                                  <m:mcPr>
                                    <m:count m:val="1"/>
                                    <m:mcJc m:val="center"/>
                                  </m:mcPr>
                                </m:mc>
                              </m:mcs>
                              <m:ctrlPr>
                                <a:rPr lang="de-DE" sz="2400" i="1">
                                  <a:solidFill>
                                    <a:srgbClr val="000000"/>
                                  </a:solidFill>
                                  <a:latin typeface="Cambria Math" panose="02040503050406030204" pitchFamily="18" charset="0"/>
                                </a:rPr>
                              </m:ctrlPr>
                            </m:mPr>
                            <m:mr>
                              <m:e>
                                <m:f>
                                  <m:fPr>
                                    <m:ctrlPr>
                                      <a:rPr lang="de-DE" sz="2400" i="1">
                                        <a:solidFill>
                                          <a:srgbClr val="000000"/>
                                        </a:solidFill>
                                        <a:latin typeface="Cambria Math" panose="02040503050406030204" pitchFamily="18" charset="0"/>
                                      </a:rPr>
                                    </m:ctrlPr>
                                  </m:fPr>
                                  <m:num>
                                    <m:r>
                                      <a:rPr lang="de-DE" sz="2400" i="1">
                                        <a:solidFill>
                                          <a:srgbClr val="000000"/>
                                        </a:solidFill>
                                        <a:latin typeface="Cambria Math" panose="02040503050406030204" pitchFamily="18" charset="0"/>
                                      </a:rPr>
                                      <m:t>𝜕</m:t>
                                    </m:r>
                                  </m:num>
                                  <m:den>
                                    <m:r>
                                      <a:rPr lang="de-DE" sz="2400" i="1">
                                        <a:solidFill>
                                          <a:srgbClr val="000000"/>
                                        </a:solidFill>
                                        <a:latin typeface="Cambria Math" panose="02040503050406030204" pitchFamily="18" charset="0"/>
                                      </a:rPr>
                                      <m:t>𝜕</m:t>
                                    </m:r>
                                    <m:sSub>
                                      <m:sSubPr>
                                        <m:ctrlPr>
                                          <a:rPr lang="de-DE" sz="2400" i="1">
                                            <a:solidFill>
                                              <a:srgbClr val="000000"/>
                                            </a:solidFill>
                                            <a:latin typeface="Cambria Math" panose="02040503050406030204" pitchFamily="18" charset="0"/>
                                          </a:rPr>
                                        </m:ctrlPr>
                                      </m:sSubPr>
                                      <m:e>
                                        <m:r>
                                          <a:rPr lang="de-DE" sz="2400" i="1">
                                            <a:solidFill>
                                              <a:srgbClr val="000000"/>
                                            </a:solidFill>
                                            <a:latin typeface="Cambria Math" panose="02040503050406030204" pitchFamily="18" charset="0"/>
                                          </a:rPr>
                                          <m:t>𝜔</m:t>
                                        </m:r>
                                      </m:e>
                                      <m:sub>
                                        <m:r>
                                          <a:rPr lang="de-DE" sz="2400" i="1">
                                            <a:solidFill>
                                              <a:srgbClr val="000000"/>
                                            </a:solidFill>
                                            <a:latin typeface="Cambria Math" panose="02040503050406030204" pitchFamily="18" charset="0"/>
                                          </a:rPr>
                                          <m:t>1</m:t>
                                        </m:r>
                                      </m:sub>
                                    </m:sSub>
                                  </m:den>
                                </m:f>
                                <m:r>
                                  <a:rPr lang="de-DE" sz="2400" i="1">
                                    <a:solidFill>
                                      <a:srgbClr val="000000"/>
                                    </a:solidFill>
                                    <a:latin typeface="Cambria Math" panose="02040503050406030204" pitchFamily="18" charset="0"/>
                                  </a:rPr>
                                  <m:t>𝐽</m:t>
                                </m:r>
                                <m:d>
                                  <m:dPr>
                                    <m:ctrlPr>
                                      <a:rPr lang="de-DE" sz="2400" i="1">
                                        <a:solidFill>
                                          <a:srgbClr val="000000"/>
                                        </a:solidFill>
                                        <a:latin typeface="Cambria Math" panose="02040503050406030204" pitchFamily="18" charset="0"/>
                                      </a:rPr>
                                    </m:ctrlPr>
                                  </m:dPr>
                                  <m:e>
                                    <m:sSub>
                                      <m:sSubPr>
                                        <m:ctrlPr>
                                          <a:rPr lang="de-DE" sz="2400" i="1">
                                            <a:solidFill>
                                              <a:srgbClr val="000000"/>
                                            </a:solidFill>
                                            <a:latin typeface="Cambria Math" panose="02040503050406030204" pitchFamily="18" charset="0"/>
                                          </a:rPr>
                                        </m:ctrlPr>
                                      </m:sSubPr>
                                      <m:e>
                                        <m:r>
                                          <a:rPr lang="de-DE" sz="2400" i="1">
                                            <a:solidFill>
                                              <a:srgbClr val="000000"/>
                                            </a:solidFill>
                                            <a:latin typeface="Cambria Math" panose="02040503050406030204" pitchFamily="18" charset="0"/>
                                          </a:rPr>
                                          <m:t>𝜔</m:t>
                                        </m:r>
                                      </m:e>
                                      <m:sub>
                                        <m:r>
                                          <a:rPr lang="de-DE" sz="2400" i="1">
                                            <a:solidFill>
                                              <a:srgbClr val="000000"/>
                                            </a:solidFill>
                                            <a:latin typeface="Cambria Math" panose="02040503050406030204" pitchFamily="18" charset="0"/>
                                          </a:rPr>
                                          <m:t>1</m:t>
                                        </m:r>
                                      </m:sub>
                                    </m:sSub>
                                    <m:r>
                                      <a:rPr lang="de-DE" sz="2400" i="1">
                                        <a:solidFill>
                                          <a:srgbClr val="000000"/>
                                        </a:solidFill>
                                        <a:latin typeface="Cambria Math" panose="02040503050406030204" pitchFamily="18" charset="0"/>
                                      </a:rPr>
                                      <m:t>,</m:t>
                                    </m:r>
                                    <m:sSub>
                                      <m:sSubPr>
                                        <m:ctrlPr>
                                          <a:rPr lang="de-DE" sz="2400" i="1">
                                            <a:solidFill>
                                              <a:srgbClr val="000000"/>
                                            </a:solidFill>
                                            <a:latin typeface="Cambria Math" panose="02040503050406030204" pitchFamily="18" charset="0"/>
                                          </a:rPr>
                                        </m:ctrlPr>
                                      </m:sSubPr>
                                      <m:e>
                                        <m:r>
                                          <a:rPr lang="de-DE" sz="2400" i="1">
                                            <a:solidFill>
                                              <a:srgbClr val="000000"/>
                                            </a:solidFill>
                                            <a:latin typeface="Cambria Math" panose="02040503050406030204" pitchFamily="18" charset="0"/>
                                          </a:rPr>
                                          <m:t>𝜔</m:t>
                                        </m:r>
                                      </m:e>
                                      <m:sub>
                                        <m:r>
                                          <a:rPr lang="de-DE" sz="2400" i="1">
                                            <a:solidFill>
                                              <a:srgbClr val="000000"/>
                                            </a:solidFill>
                                            <a:latin typeface="Cambria Math" panose="02040503050406030204" pitchFamily="18" charset="0"/>
                                          </a:rPr>
                                          <m:t>2</m:t>
                                        </m:r>
                                      </m:sub>
                                    </m:sSub>
                                  </m:e>
                                </m:d>
                              </m:e>
                            </m:mr>
                            <m:mr>
                              <m:e>
                                <m:f>
                                  <m:fPr>
                                    <m:ctrlPr>
                                      <a:rPr lang="de-DE" sz="2400" i="1">
                                        <a:solidFill>
                                          <a:srgbClr val="000000"/>
                                        </a:solidFill>
                                        <a:latin typeface="Cambria Math" panose="02040503050406030204" pitchFamily="18" charset="0"/>
                                      </a:rPr>
                                    </m:ctrlPr>
                                  </m:fPr>
                                  <m:num>
                                    <m:r>
                                      <a:rPr lang="de-DE" sz="2400" i="1">
                                        <a:solidFill>
                                          <a:srgbClr val="000000"/>
                                        </a:solidFill>
                                        <a:latin typeface="Cambria Math" panose="02040503050406030204" pitchFamily="18" charset="0"/>
                                      </a:rPr>
                                      <m:t>𝜕</m:t>
                                    </m:r>
                                  </m:num>
                                  <m:den>
                                    <m:r>
                                      <a:rPr lang="de-DE" sz="2400" i="1">
                                        <a:solidFill>
                                          <a:srgbClr val="000000"/>
                                        </a:solidFill>
                                        <a:latin typeface="Cambria Math" panose="02040503050406030204" pitchFamily="18" charset="0"/>
                                      </a:rPr>
                                      <m:t>𝜕</m:t>
                                    </m:r>
                                    <m:sSub>
                                      <m:sSubPr>
                                        <m:ctrlPr>
                                          <a:rPr lang="de-DE" sz="2400" i="1">
                                            <a:solidFill>
                                              <a:srgbClr val="000000"/>
                                            </a:solidFill>
                                            <a:latin typeface="Cambria Math" panose="02040503050406030204" pitchFamily="18" charset="0"/>
                                          </a:rPr>
                                        </m:ctrlPr>
                                      </m:sSubPr>
                                      <m:e>
                                        <m:r>
                                          <a:rPr lang="de-DE" sz="2400" i="1">
                                            <a:solidFill>
                                              <a:srgbClr val="000000"/>
                                            </a:solidFill>
                                            <a:latin typeface="Cambria Math" panose="02040503050406030204" pitchFamily="18" charset="0"/>
                                          </a:rPr>
                                          <m:t>𝜔</m:t>
                                        </m:r>
                                      </m:e>
                                      <m:sub>
                                        <m:r>
                                          <a:rPr lang="de-DE" sz="2400" i="1">
                                            <a:solidFill>
                                              <a:srgbClr val="000000"/>
                                            </a:solidFill>
                                            <a:latin typeface="Cambria Math" panose="02040503050406030204" pitchFamily="18" charset="0"/>
                                          </a:rPr>
                                          <m:t>2</m:t>
                                        </m:r>
                                      </m:sub>
                                    </m:sSub>
                                  </m:den>
                                </m:f>
                                <m:r>
                                  <a:rPr lang="de-DE" sz="2400" i="1">
                                    <a:solidFill>
                                      <a:srgbClr val="000000"/>
                                    </a:solidFill>
                                    <a:latin typeface="Cambria Math" panose="02040503050406030204" pitchFamily="18" charset="0"/>
                                  </a:rPr>
                                  <m:t>𝐽</m:t>
                                </m:r>
                                <m:d>
                                  <m:dPr>
                                    <m:ctrlPr>
                                      <a:rPr lang="de-DE" sz="2400" i="1">
                                        <a:solidFill>
                                          <a:srgbClr val="000000"/>
                                        </a:solidFill>
                                        <a:latin typeface="Cambria Math" panose="02040503050406030204" pitchFamily="18" charset="0"/>
                                      </a:rPr>
                                    </m:ctrlPr>
                                  </m:dPr>
                                  <m:e>
                                    <m:sSub>
                                      <m:sSubPr>
                                        <m:ctrlPr>
                                          <a:rPr lang="de-DE" sz="2400" i="1">
                                            <a:solidFill>
                                              <a:srgbClr val="000000"/>
                                            </a:solidFill>
                                            <a:latin typeface="Cambria Math" panose="02040503050406030204" pitchFamily="18" charset="0"/>
                                          </a:rPr>
                                        </m:ctrlPr>
                                      </m:sSubPr>
                                      <m:e>
                                        <m:r>
                                          <a:rPr lang="de-DE" sz="2400" i="1">
                                            <a:solidFill>
                                              <a:srgbClr val="000000"/>
                                            </a:solidFill>
                                            <a:latin typeface="Cambria Math" panose="02040503050406030204" pitchFamily="18" charset="0"/>
                                          </a:rPr>
                                          <m:t>𝜔</m:t>
                                        </m:r>
                                      </m:e>
                                      <m:sub>
                                        <m:r>
                                          <a:rPr lang="de-DE" sz="2400" i="1">
                                            <a:solidFill>
                                              <a:srgbClr val="000000"/>
                                            </a:solidFill>
                                            <a:latin typeface="Cambria Math" panose="02040503050406030204" pitchFamily="18" charset="0"/>
                                          </a:rPr>
                                          <m:t>1</m:t>
                                        </m:r>
                                      </m:sub>
                                    </m:sSub>
                                    <m:r>
                                      <a:rPr lang="de-DE" sz="2400" i="1">
                                        <a:solidFill>
                                          <a:srgbClr val="000000"/>
                                        </a:solidFill>
                                        <a:latin typeface="Cambria Math" panose="02040503050406030204" pitchFamily="18" charset="0"/>
                                      </a:rPr>
                                      <m:t>,</m:t>
                                    </m:r>
                                    <m:sSub>
                                      <m:sSubPr>
                                        <m:ctrlPr>
                                          <a:rPr lang="de-DE" sz="2400" i="1">
                                            <a:solidFill>
                                              <a:srgbClr val="000000"/>
                                            </a:solidFill>
                                            <a:latin typeface="Cambria Math" panose="02040503050406030204" pitchFamily="18" charset="0"/>
                                          </a:rPr>
                                        </m:ctrlPr>
                                      </m:sSubPr>
                                      <m:e>
                                        <m:r>
                                          <a:rPr lang="de-DE" sz="2400" i="1">
                                            <a:solidFill>
                                              <a:srgbClr val="000000"/>
                                            </a:solidFill>
                                            <a:latin typeface="Cambria Math" panose="02040503050406030204" pitchFamily="18" charset="0"/>
                                          </a:rPr>
                                          <m:t>𝜔</m:t>
                                        </m:r>
                                      </m:e>
                                      <m:sub>
                                        <m:r>
                                          <a:rPr lang="de-DE" sz="2400" i="1">
                                            <a:solidFill>
                                              <a:srgbClr val="000000"/>
                                            </a:solidFill>
                                            <a:latin typeface="Cambria Math" panose="02040503050406030204" pitchFamily="18" charset="0"/>
                                          </a:rPr>
                                          <m:t>2</m:t>
                                        </m:r>
                                      </m:sub>
                                    </m:sSub>
                                  </m:e>
                                </m:d>
                              </m:e>
                            </m:mr>
                          </m:m>
                        </m:e>
                      </m:d>
                    </m:oMath>
                  </m:oMathPara>
                </a14:m>
                <a:endParaRPr lang="de-DE" sz="2400" dirty="0">
                  <a:solidFill>
                    <a:srgbClr val="000000"/>
                  </a:solidFill>
                  <a:latin typeface="Arial"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3423182" y="2121140"/>
                <a:ext cx="3831755" cy="1753429"/>
              </a:xfrm>
              <a:prstGeom prst="rect">
                <a:avLst/>
              </a:prstGeom>
              <a:blipFill>
                <a:blip r:embed="rId3"/>
                <a:stretch>
                  <a:fillRect/>
                </a:stretch>
              </a:blipFill>
            </p:spPr>
            <p:txBody>
              <a:bodyPr/>
              <a:lstStyle/>
              <a:p>
                <a:r>
                  <a:rPr lang="de-DE">
                    <a:noFill/>
                  </a:rPr>
                  <a:t> </a:t>
                </a:r>
              </a:p>
            </p:txBody>
          </p:sp>
        </mc:Fallback>
      </mc:AlternateContent>
      <p:sp>
        <p:nvSpPr>
          <p:cNvPr id="20" name="Rechteck 19"/>
          <p:cNvSpPr/>
          <p:nvPr/>
        </p:nvSpPr>
        <p:spPr>
          <a:xfrm>
            <a:off x="10026174" y="3208016"/>
            <a:ext cx="184731" cy="369332"/>
          </a:xfrm>
          <a:prstGeom prst="rect">
            <a:avLst/>
          </a:prstGeom>
        </p:spPr>
        <p:txBody>
          <a:bodyPr wrap="none">
            <a:spAutoFit/>
          </a:bodyPr>
          <a:lstStyle/>
          <a:p>
            <a:pPr algn="ctr" eaLnBrk="0" fontAlgn="base" hangingPunct="0">
              <a:spcBef>
                <a:spcPct val="50000"/>
              </a:spcBef>
              <a:spcAft>
                <a:spcPct val="0"/>
              </a:spcAft>
            </a:pPr>
            <a:endParaRPr lang="de-DE" dirty="0">
              <a:solidFill>
                <a:srgbClr val="000000"/>
              </a:solidFill>
              <a:latin typeface="Arial" charset="0"/>
            </a:endParaRPr>
          </a:p>
        </p:txBody>
      </p:sp>
      <p:sp>
        <p:nvSpPr>
          <p:cNvPr id="8" name="Textfeld 7"/>
          <p:cNvSpPr txBox="1"/>
          <p:nvPr/>
        </p:nvSpPr>
        <p:spPr>
          <a:xfrm>
            <a:off x="7432076" y="3701144"/>
            <a:ext cx="65" cy="276999"/>
          </a:xfrm>
          <a:prstGeom prst="rect">
            <a:avLst/>
          </a:prstGeom>
          <a:noFill/>
        </p:spPr>
        <p:txBody>
          <a:bodyPr wrap="none" lIns="0" tIns="0" rIns="0" bIns="0" rtlCol="0">
            <a:spAutoFit/>
          </a:bodyPr>
          <a:lstStyle/>
          <a:p>
            <a:pPr algn="ctr" eaLnBrk="0" fontAlgn="base" hangingPunct="0">
              <a:spcBef>
                <a:spcPct val="50000"/>
              </a:spcBef>
              <a:spcAft>
                <a:spcPct val="0"/>
              </a:spcAft>
            </a:pP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21" name="Textfeld 20"/>
              <p:cNvSpPr txBox="1"/>
              <p:nvPr/>
            </p:nvSpPr>
            <p:spPr>
              <a:xfrm>
                <a:off x="340469" y="4135114"/>
                <a:ext cx="5472608" cy="473719"/>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For</a:t>
                </a:r>
                <a:r>
                  <a:rPr lang="de-DE" dirty="0">
                    <a:solidFill>
                      <a:srgbClr val="000000"/>
                    </a:solidFill>
                    <a:latin typeface="Arial" charset="0"/>
                  </a:rPr>
                  <a:t> </a:t>
                </a:r>
                <a:r>
                  <a:rPr lang="de-DE" dirty="0" err="1">
                    <a:solidFill>
                      <a:srgbClr val="000000"/>
                    </a:solidFill>
                    <a:latin typeface="Arial" charset="0"/>
                  </a:rPr>
                  <a:t>the</a:t>
                </a:r>
                <a:r>
                  <a:rPr lang="de-DE" dirty="0">
                    <a:solidFill>
                      <a:srgbClr val="000000"/>
                    </a:solidFill>
                    <a:latin typeface="Arial" charset="0"/>
                  </a:rPr>
                  <a:t> </a:t>
                </a:r>
                <a:r>
                  <a:rPr lang="de-DE" dirty="0" err="1">
                    <a:solidFill>
                      <a:srgbClr val="000000"/>
                    </a:solidFill>
                    <a:latin typeface="Arial" charset="0"/>
                  </a:rPr>
                  <a:t>weight</a:t>
                </a:r>
                <a:r>
                  <a:rPr lang="de-DE" dirty="0">
                    <a:solidFill>
                      <a:srgbClr val="000000"/>
                    </a:solidFill>
                    <a:latin typeface="Arial" charset="0"/>
                  </a:rPr>
                  <a:t> </a:t>
                </a:r>
                <a14:m>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𝑖𝑗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oMath>
                </a14:m>
                <a:r>
                  <a:rPr lang="de-DE" dirty="0">
                    <a:solidFill>
                      <a:srgbClr val="000000"/>
                    </a:solidFill>
                    <a:latin typeface="Arial" charset="0"/>
                  </a:rPr>
                  <a:t> let's write: </a:t>
                </a:r>
              </a:p>
            </p:txBody>
          </p:sp>
        </mc:Choice>
        <mc:Fallback xmlns="">
          <p:sp>
            <p:nvSpPr>
              <p:cNvPr id="21" name="Textfeld 20"/>
              <p:cNvSpPr txBox="1">
                <a:spLocks noRot="1" noChangeAspect="1" noMove="1" noResize="1" noEditPoints="1" noAdjustHandles="1" noChangeArrowheads="1" noChangeShapeType="1" noTextEdit="1"/>
              </p:cNvSpPr>
              <p:nvPr/>
            </p:nvSpPr>
            <p:spPr>
              <a:xfrm>
                <a:off x="340469" y="4135114"/>
                <a:ext cx="5472608" cy="473719"/>
              </a:xfrm>
              <a:prstGeom prst="rect">
                <a:avLst/>
              </a:prstGeom>
              <a:blipFill>
                <a:blip r:embed="rId4"/>
                <a:stretch>
                  <a:fillRect l="-1002" b="-897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25"/>
              <p:cNvSpPr txBox="1"/>
              <p:nvPr/>
            </p:nvSpPr>
            <p:spPr>
              <a:xfrm>
                <a:off x="4146271" y="3966310"/>
                <a:ext cx="782265" cy="93320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f>
                        <m:fPr>
                          <m:ctrlPr>
                            <a:rPr lang="de-DE" sz="2400" i="1">
                              <a:solidFill>
                                <a:srgbClr val="000000"/>
                              </a:solidFill>
                              <a:latin typeface="Cambria Math" panose="02040503050406030204" pitchFamily="18" charset="0"/>
                            </a:rPr>
                          </m:ctrlPr>
                        </m:fPr>
                        <m:num>
                          <m:r>
                            <a:rPr lang="de-DE" sz="2400">
                              <a:solidFill>
                                <a:srgbClr val="000000"/>
                              </a:solidFill>
                              <a:latin typeface="Cambria Math" panose="02040503050406030204" pitchFamily="18" charset="0"/>
                            </a:rPr>
                            <m:t>𝜕</m:t>
                          </m:r>
                          <m:r>
                            <m:rPr>
                              <m:sty m:val="p"/>
                            </m:rPr>
                            <a:rPr lang="de-DE" sz="2400">
                              <a:solidFill>
                                <a:srgbClr val="FF0000"/>
                              </a:solidFill>
                              <a:latin typeface="Cambria Math" panose="02040503050406030204" pitchFamily="18" charset="0"/>
                            </a:rPr>
                            <m:t>J</m:t>
                          </m:r>
                        </m:num>
                        <m:den>
                          <m:r>
                            <a:rPr lang="de-DE" sz="2400">
                              <a:solidFill>
                                <a:srgbClr val="000000"/>
                              </a:solidFill>
                              <a:latin typeface="Cambria Math" panose="02040503050406030204" pitchFamily="18" charset="0"/>
                            </a:rPr>
                            <m:t>𝜕</m:t>
                          </m:r>
                          <m:sSubSup>
                            <m:sSubSupPr>
                              <m:ctrlPr>
                                <a:rPr lang="de-DE" sz="2400" i="1">
                                  <a:solidFill>
                                    <a:srgbClr val="000000"/>
                                  </a:solidFill>
                                  <a:latin typeface="Cambria Math" panose="02040503050406030204" pitchFamily="18" charset="0"/>
                                </a:rPr>
                              </m:ctrlPr>
                            </m:sSubSupPr>
                            <m:e>
                              <m:r>
                                <m:rPr>
                                  <m:sty m:val="p"/>
                                </m:rPr>
                                <a:rPr lang="de-DE" sz="2400">
                                  <a:solidFill>
                                    <a:srgbClr val="000000"/>
                                  </a:solidFill>
                                  <a:latin typeface="Cambria Math" panose="02040503050406030204" pitchFamily="18" charset="0"/>
                                </a:rPr>
                                <m:t>ω</m:t>
                              </m:r>
                            </m:e>
                            <m:sub>
                              <m:r>
                                <m:rPr>
                                  <m:sty m:val="p"/>
                                </m:rPr>
                                <a:rPr lang="de-DE" sz="2400">
                                  <a:solidFill>
                                    <a:srgbClr val="000000"/>
                                  </a:solidFill>
                                  <a:latin typeface="Cambria Math" panose="02040503050406030204" pitchFamily="18" charset="0"/>
                                </a:rPr>
                                <m:t>ij</m:t>
                              </m:r>
                            </m:sub>
                            <m:sup>
                              <m:d>
                                <m:dPr>
                                  <m:begChr m:val="["/>
                                  <m:endChr m:val="]"/>
                                  <m:ctrlPr>
                                    <a:rPr lang="de-DE" sz="2400" i="1">
                                      <a:solidFill>
                                        <a:srgbClr val="000000"/>
                                      </a:solidFill>
                                      <a:latin typeface="Cambria Math" panose="02040503050406030204" pitchFamily="18" charset="0"/>
                                    </a:rPr>
                                  </m:ctrlPr>
                                </m:dPr>
                                <m:e>
                                  <m:r>
                                    <a:rPr lang="de-DE" sz="2400">
                                      <a:solidFill>
                                        <a:srgbClr val="000000"/>
                                      </a:solidFill>
                                      <a:latin typeface="Cambria Math" panose="02040503050406030204" pitchFamily="18" charset="0"/>
                                    </a:rPr>
                                    <m:t>ℓ</m:t>
                                  </m:r>
                                </m:e>
                              </m:d>
                            </m:sup>
                          </m:sSubSup>
                        </m:den>
                      </m:f>
                    </m:oMath>
                  </m:oMathPara>
                </a14:m>
                <a:endParaRPr lang="de-DE" sz="2400" dirty="0">
                  <a:solidFill>
                    <a:srgbClr val="000000"/>
                  </a:solidFill>
                  <a:latin typeface="Arial" charset="0"/>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4146271" y="3966310"/>
                <a:ext cx="782265" cy="933204"/>
              </a:xfrm>
              <a:prstGeom prst="rect">
                <a:avLst/>
              </a:prstGeom>
              <a:blipFill>
                <a:blip r:embed="rId5"/>
                <a:stretch>
                  <a:fillRect/>
                </a:stretch>
              </a:blipFill>
            </p:spPr>
            <p:txBody>
              <a:bodyPr/>
              <a:lstStyle/>
              <a:p>
                <a:r>
                  <a:rPr lang="de-DE">
                    <a:noFill/>
                  </a:rPr>
                  <a:t> </a:t>
                </a:r>
              </a:p>
            </p:txBody>
          </p:sp>
        </mc:Fallback>
      </mc:AlternateContent>
      <p:grpSp>
        <p:nvGrpSpPr>
          <p:cNvPr id="45" name="Gruppieren 44"/>
          <p:cNvGrpSpPr/>
          <p:nvPr/>
        </p:nvGrpSpPr>
        <p:grpSpPr>
          <a:xfrm>
            <a:off x="8059083" y="1233518"/>
            <a:ext cx="4087472" cy="3582931"/>
            <a:chOff x="8058289" y="1233517"/>
            <a:chExt cx="4087472" cy="3582931"/>
          </a:xfrm>
        </p:grpSpPr>
        <p:grpSp>
          <p:nvGrpSpPr>
            <p:cNvPr id="46" name="Gruppieren 45"/>
            <p:cNvGrpSpPr/>
            <p:nvPr/>
          </p:nvGrpSpPr>
          <p:grpSpPr>
            <a:xfrm>
              <a:off x="8058289" y="1233517"/>
              <a:ext cx="4087472" cy="3582931"/>
              <a:chOff x="8058289" y="1233517"/>
              <a:chExt cx="4087472" cy="3582931"/>
            </a:xfrm>
          </p:grpSpPr>
          <p:sp>
            <p:nvSpPr>
              <p:cNvPr id="49" name="Abgerundetes Rechteck 48"/>
              <p:cNvSpPr/>
              <p:nvPr/>
            </p:nvSpPr>
            <p:spPr bwMode="auto">
              <a:xfrm>
                <a:off x="8058289" y="1233517"/>
                <a:ext cx="4087472" cy="3582931"/>
              </a:xfrm>
              <a:prstGeom prst="round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53" name="Rechteck 52"/>
              <p:cNvSpPr/>
              <p:nvPr/>
            </p:nvSpPr>
            <p:spPr>
              <a:xfrm>
                <a:off x="8736632" y="1233517"/>
                <a:ext cx="2710999" cy="307777"/>
              </a:xfrm>
              <a:prstGeom prst="rect">
                <a:avLst/>
              </a:prstGeom>
            </p:spPr>
            <p:txBody>
              <a:bodyPr wrap="none">
                <a:spAutoFit/>
              </a:bodyPr>
              <a:lstStyle/>
              <a:p>
                <a:pPr algn="ctr" eaLnBrk="0" fontAlgn="base" hangingPunct="0">
                  <a:spcBef>
                    <a:spcPct val="50000"/>
                  </a:spcBef>
                  <a:spcAft>
                    <a:spcPct val="0"/>
                  </a:spcAft>
                </a:pPr>
                <a:r>
                  <a:rPr lang="en-US" sz="1400" dirty="0">
                    <a:solidFill>
                      <a:srgbClr val="000000"/>
                    </a:solidFill>
                    <a:latin typeface="Arial" charset="0"/>
                  </a:rPr>
                  <a:t>Cost function of the output layer</a:t>
                </a:r>
                <a:endParaRPr lang="de-DE" sz="1400" dirty="0">
                  <a:solidFill>
                    <a:srgbClr val="000000"/>
                  </a:solidFill>
                  <a:latin typeface="Arial" charset="0"/>
                </a:endParaRPr>
              </a:p>
            </p:txBody>
          </p:sp>
        </p:grpSp>
        <mc:AlternateContent xmlns:mc="http://schemas.openxmlformats.org/markup-compatibility/2006" xmlns:a14="http://schemas.microsoft.com/office/drawing/2010/main">
          <mc:Choice Requires="a14">
            <p:sp>
              <p:nvSpPr>
                <p:cNvPr id="47" name="Rechteck 46"/>
                <p:cNvSpPr/>
                <p:nvPr/>
              </p:nvSpPr>
              <p:spPr>
                <a:xfrm>
                  <a:off x="8619910" y="1524170"/>
                  <a:ext cx="2826158" cy="679930"/>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m:rPr>
                            <m:sty m:val="p"/>
                          </m:rPr>
                          <a:rPr lang="de-DE">
                            <a:solidFill>
                              <a:srgbClr val="000000"/>
                            </a:solidFill>
                            <a:latin typeface="Cambria Math" panose="02040503050406030204" pitchFamily="18" charset="0"/>
                          </a:rPr>
                          <m:t>J</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limLoc m:val="subSup"/>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𝑗</m:t>
                            </m:r>
                          </m:sub>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𝑦</m:t>
                                        </m:r>
                                      </m:e>
                                      <m:sub>
                                        <m:r>
                                          <a:rPr lang="de-DE" i="1">
                                            <a:solidFill>
                                              <a:srgbClr val="000000"/>
                                            </a:solidFill>
                                            <a:latin typeface="Cambria Math" panose="02040503050406030204" pitchFamily="18" charset="0"/>
                                          </a:rPr>
                                          <m:t>𝑗</m:t>
                                        </m:r>
                                      </m:sub>
                                    </m:sSub>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e>
                                      <m:sub>
                                        <m:r>
                                          <a:rPr lang="de-DE" i="1">
                                            <a:solidFill>
                                              <a:srgbClr val="000000"/>
                                            </a:solidFill>
                                            <a:latin typeface="Cambria Math" panose="02040503050406030204" pitchFamily="18" charset="0"/>
                                          </a:rPr>
                                          <m:t>𝑗</m:t>
                                        </m:r>
                                      </m:sub>
                                    </m:sSub>
                                  </m:e>
                                </m:d>
                              </m:e>
                              <m:sup>
                                <m:r>
                                  <a:rPr lang="de-DE" i="1">
                                    <a:solidFill>
                                      <a:srgbClr val="000000"/>
                                    </a:solidFill>
                                    <a:latin typeface="Cambria Math" panose="02040503050406030204" pitchFamily="18" charset="0"/>
                                  </a:rPr>
                                  <m:t>2</m:t>
                                </m:r>
                              </m:sup>
                            </m:sSup>
                          </m:e>
                        </m:nary>
                      </m:oMath>
                    </m:oMathPara>
                  </a14:m>
                  <a:endParaRPr lang="de-DE" dirty="0">
                    <a:solidFill>
                      <a:srgbClr val="000000"/>
                    </a:solidFill>
                    <a:latin typeface="Arial" charset="0"/>
                  </a:endParaRPr>
                </a:p>
              </p:txBody>
            </p:sp>
          </mc:Choice>
          <mc:Fallback xmlns="">
            <p:sp>
              <p:nvSpPr>
                <p:cNvPr id="47" name="Rechteck 46"/>
                <p:cNvSpPr>
                  <a:spLocks noRot="1" noChangeAspect="1" noMove="1" noResize="1" noEditPoints="1" noAdjustHandles="1" noChangeArrowheads="1" noChangeShapeType="1" noTextEdit="1"/>
                </p:cNvSpPr>
                <p:nvPr/>
              </p:nvSpPr>
              <p:spPr>
                <a:xfrm>
                  <a:off x="8619910" y="1524170"/>
                  <a:ext cx="2826158" cy="679930"/>
                </a:xfrm>
                <a:prstGeom prst="rect">
                  <a:avLst/>
                </a:prstGeom>
                <a:blipFill>
                  <a:blip r:embed="rId6"/>
                  <a:stretch>
                    <a:fillRect/>
                  </a:stretch>
                </a:blipFill>
              </p:spPr>
              <p:txBody>
                <a:bodyPr/>
                <a:lstStyle/>
                <a:p>
                  <a:r>
                    <a:rPr lang="de-DE">
                      <a:noFill/>
                    </a:rPr>
                    <a:t> </a:t>
                  </a:r>
                </a:p>
              </p:txBody>
            </p:sp>
          </mc:Fallback>
        </mc:AlternateContent>
      </p:grpSp>
    </p:spTree>
    <p:extLst>
      <p:ext uri="{BB962C8B-B14F-4D97-AF65-F5344CB8AC3E}">
        <p14:creationId xmlns:p14="http://schemas.microsoft.com/office/powerpoint/2010/main" val="2008861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Künstliche Neuronale Netze - KNN</a:t>
            </a:r>
            <a:br>
              <a:rPr lang="de-DE" dirty="0"/>
            </a:br>
            <a:r>
              <a:rPr lang="de-DE" sz="2000" b="0" dirty="0"/>
              <a:t>Backpropagation (mathematisch)</a:t>
            </a: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27</a:t>
            </a:fld>
            <a:endParaRPr lang="de-DE" dirty="0">
              <a:solidFill>
                <a:srgbClr val="000000"/>
              </a:solidFill>
              <a:latin typeface="Arial" charset="0"/>
            </a:endParaRPr>
          </a:p>
        </p:txBody>
      </p:sp>
      <p:sp>
        <p:nvSpPr>
          <p:cNvPr id="13" name="Textfeld 12"/>
          <p:cNvSpPr txBox="1"/>
          <p:nvPr/>
        </p:nvSpPr>
        <p:spPr>
          <a:xfrm>
            <a:off x="7104113" y="7857278"/>
            <a:ext cx="7780087" cy="369332"/>
          </a:xfrm>
          <a:prstGeom prst="rect">
            <a:avLst/>
          </a:prstGeom>
          <a:noFill/>
        </p:spPr>
        <p:txBody>
          <a:bodyPr wrap="square" rtlCol="0">
            <a:spAutoFit/>
          </a:bodyPr>
          <a:lstStyle/>
          <a:p>
            <a:pPr algn="ctr" eaLnBrk="0" fontAlgn="base" hangingPunct="0">
              <a:spcBef>
                <a:spcPct val="50000"/>
              </a:spcBef>
              <a:spcAft>
                <a:spcPct val="0"/>
              </a:spcAft>
            </a:pPr>
            <a:r>
              <a:rPr lang="de-DE" dirty="0">
                <a:solidFill>
                  <a:srgbClr val="000000"/>
                </a:solidFill>
                <a:latin typeface="Arial" charset="0"/>
              </a:rPr>
              <a:t>Gradient </a:t>
            </a:r>
            <a:r>
              <a:rPr lang="de-DE" dirty="0" err="1">
                <a:solidFill>
                  <a:srgbClr val="000000"/>
                </a:solidFill>
                <a:latin typeface="Arial" charset="0"/>
              </a:rPr>
              <a:t>Descent</a:t>
            </a:r>
            <a:r>
              <a:rPr lang="de-DE" dirty="0">
                <a:solidFill>
                  <a:srgbClr val="000000"/>
                </a:solidFill>
                <a:latin typeface="Arial" charset="0"/>
              </a:rPr>
              <a:t> Schritt: aktualisieren der Gewichte und </a:t>
            </a:r>
            <a:r>
              <a:rPr lang="de-DE" dirty="0" err="1">
                <a:solidFill>
                  <a:srgbClr val="000000"/>
                </a:solidFill>
                <a:latin typeface="Arial" charset="0"/>
              </a:rPr>
              <a:t>Biases</a:t>
            </a:r>
            <a:endParaRPr lang="de-DE" dirty="0">
              <a:solidFill>
                <a:srgbClr val="000000"/>
              </a:solidFill>
              <a:latin typeface="Arial" charset="0"/>
            </a:endParaRPr>
          </a:p>
        </p:txBody>
      </p:sp>
      <p:grpSp>
        <p:nvGrpSpPr>
          <p:cNvPr id="47" name="Gruppieren 46"/>
          <p:cNvGrpSpPr/>
          <p:nvPr/>
        </p:nvGrpSpPr>
        <p:grpSpPr>
          <a:xfrm>
            <a:off x="8059083" y="1233518"/>
            <a:ext cx="4087472" cy="3582931"/>
            <a:chOff x="8058289" y="1233517"/>
            <a:chExt cx="4087472" cy="3582931"/>
          </a:xfrm>
        </p:grpSpPr>
        <p:grpSp>
          <p:nvGrpSpPr>
            <p:cNvPr id="48" name="Gruppieren 47"/>
            <p:cNvGrpSpPr/>
            <p:nvPr/>
          </p:nvGrpSpPr>
          <p:grpSpPr>
            <a:xfrm>
              <a:off x="8058289" y="1233517"/>
              <a:ext cx="4087472" cy="3582931"/>
              <a:chOff x="8058289" y="1233517"/>
              <a:chExt cx="4087472" cy="3582931"/>
            </a:xfrm>
          </p:grpSpPr>
          <p:sp>
            <p:nvSpPr>
              <p:cNvPr id="51" name="Abgerundetes Rechteck 50"/>
              <p:cNvSpPr/>
              <p:nvPr/>
            </p:nvSpPr>
            <p:spPr bwMode="auto">
              <a:xfrm>
                <a:off x="8058289" y="1233517"/>
                <a:ext cx="4087472" cy="3582931"/>
              </a:xfrm>
              <a:prstGeom prst="round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53" name="Rechteck 52"/>
              <p:cNvSpPr/>
              <p:nvPr/>
            </p:nvSpPr>
            <p:spPr>
              <a:xfrm>
                <a:off x="8450800" y="2238873"/>
                <a:ext cx="3496470" cy="630942"/>
              </a:xfrm>
              <a:prstGeom prst="rect">
                <a:avLst/>
              </a:prstGeom>
            </p:spPr>
            <p:txBody>
              <a:bodyPr wrap="none">
                <a:spAutoFit/>
              </a:bodyPr>
              <a:lstStyle/>
              <a:p>
                <a:pPr algn="ctr" eaLnBrk="0" fontAlgn="base" hangingPunct="0">
                  <a:spcBef>
                    <a:spcPct val="50000"/>
                  </a:spcBef>
                  <a:spcAft>
                    <a:spcPct val="0"/>
                  </a:spcAft>
                </a:pPr>
                <a:r>
                  <a:rPr lang="en-US" sz="1400">
                    <a:solidFill>
                      <a:srgbClr val="000000"/>
                    </a:solidFill>
                    <a:latin typeface="Arial" charset="0"/>
                  </a:rPr>
                  <a:t>General formula of the activation function 
</a:t>
                </a:r>
                <a:endParaRPr lang="de-DE" sz="1400" i="1" dirty="0">
                  <a:solidFill>
                    <a:srgbClr val="000000"/>
                  </a:solidFill>
                  <a:latin typeface="Cambria Math" panose="02040503050406030204" pitchFamily="18" charset="0"/>
                </a:endParaRPr>
              </a:p>
            </p:txBody>
          </p:sp>
          <p:sp>
            <p:nvSpPr>
              <p:cNvPr id="54" name="Rechteck 53"/>
              <p:cNvSpPr/>
              <p:nvPr/>
            </p:nvSpPr>
            <p:spPr>
              <a:xfrm>
                <a:off x="8684658" y="3428999"/>
                <a:ext cx="503664" cy="630942"/>
              </a:xfrm>
              <a:prstGeom prst="rect">
                <a:avLst/>
              </a:prstGeom>
            </p:spPr>
            <p:txBody>
              <a:bodyPr wrap="none">
                <a:spAutoFit/>
              </a:bodyPr>
              <a:lstStyle/>
              <a:p>
                <a:pPr algn="ctr" eaLnBrk="0" fontAlgn="base" hangingPunct="0">
                  <a:spcBef>
                    <a:spcPct val="50000"/>
                  </a:spcBef>
                  <a:spcAft>
                    <a:spcPct val="0"/>
                  </a:spcAft>
                </a:pPr>
                <a:r>
                  <a:rPr lang="de-DE" sz="1400">
                    <a:solidFill>
                      <a:srgbClr val="000000"/>
                    </a:solidFill>
                    <a:latin typeface="Arial" charset="0"/>
                  </a:rPr>
                  <a:t>with
</a:t>
                </a:r>
                <a:endParaRPr lang="de-DE" sz="1400" dirty="0">
                  <a:solidFill>
                    <a:srgbClr val="000000"/>
                  </a:solidFill>
                  <a:latin typeface="Arial" charset="0"/>
                </a:endParaRPr>
              </a:p>
            </p:txBody>
          </p:sp>
          <mc:AlternateContent xmlns:mc="http://schemas.openxmlformats.org/markup-compatibility/2006" xmlns:a14="http://schemas.microsoft.com/office/drawing/2010/main">
            <mc:Choice Requires="a14">
              <p:sp>
                <p:nvSpPr>
                  <p:cNvPr id="55" name="Rechteck 54"/>
                  <p:cNvSpPr/>
                  <p:nvPr/>
                </p:nvSpPr>
                <p:spPr>
                  <a:xfrm>
                    <a:off x="9148247" y="3244229"/>
                    <a:ext cx="2224134" cy="764505"/>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𝑧</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𝑘</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nary>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oMath>
                      </m:oMathPara>
                    </a14:m>
                    <a:endParaRPr lang="de-DE" dirty="0">
                      <a:solidFill>
                        <a:srgbClr val="000000"/>
                      </a:solidFill>
                      <a:latin typeface="Arial" charset="0"/>
                    </a:endParaRPr>
                  </a:p>
                </p:txBody>
              </p:sp>
            </mc:Choice>
            <mc:Fallback xmlns="">
              <p:sp>
                <p:nvSpPr>
                  <p:cNvPr id="55" name="Rechteck 54"/>
                  <p:cNvSpPr>
                    <a:spLocks noRot="1" noChangeAspect="1" noMove="1" noResize="1" noEditPoints="1" noAdjustHandles="1" noChangeArrowheads="1" noChangeShapeType="1" noTextEdit="1"/>
                  </p:cNvSpPr>
                  <p:nvPr/>
                </p:nvSpPr>
                <p:spPr>
                  <a:xfrm>
                    <a:off x="9148247" y="3244229"/>
                    <a:ext cx="2224134" cy="764505"/>
                  </a:xfrm>
                  <a:prstGeom prst="rect">
                    <a:avLst/>
                  </a:prstGeom>
                  <a:blipFill>
                    <a:blip r:embed="rId3"/>
                    <a:stretch>
                      <a:fillRect/>
                    </a:stretch>
                  </a:blipFill>
                </p:spPr>
                <p:txBody>
                  <a:bodyPr/>
                  <a:lstStyle/>
                  <a:p>
                    <a:r>
                      <a:rPr lang="de-DE">
                        <a:noFill/>
                      </a:rPr>
                      <a:t> </a:t>
                    </a:r>
                  </a:p>
                </p:txBody>
              </p:sp>
            </mc:Fallback>
          </mc:AlternateContent>
          <p:sp>
            <p:nvSpPr>
              <p:cNvPr id="56" name="Rechteck 55"/>
              <p:cNvSpPr/>
              <p:nvPr/>
            </p:nvSpPr>
            <p:spPr>
              <a:xfrm>
                <a:off x="8736632" y="1233517"/>
                <a:ext cx="2710999" cy="630942"/>
              </a:xfrm>
              <a:prstGeom prst="rect">
                <a:avLst/>
              </a:prstGeom>
            </p:spPr>
            <p:txBody>
              <a:bodyPr wrap="none">
                <a:spAutoFit/>
              </a:bodyPr>
              <a:lstStyle/>
              <a:p>
                <a:pPr algn="ctr" eaLnBrk="0" fontAlgn="base" hangingPunct="0">
                  <a:spcBef>
                    <a:spcPct val="50000"/>
                  </a:spcBef>
                  <a:spcAft>
                    <a:spcPct val="0"/>
                  </a:spcAft>
                </a:pPr>
                <a:r>
                  <a:rPr lang="en-US" sz="1400">
                    <a:solidFill>
                      <a:srgbClr val="000000"/>
                    </a:solidFill>
                    <a:latin typeface="Arial" charset="0"/>
                  </a:rPr>
                  <a:t>Cost function of the output layer
</a:t>
                </a:r>
                <a:endParaRPr lang="de-DE" sz="1400" dirty="0">
                  <a:solidFill>
                    <a:srgbClr val="000000"/>
                  </a:solidFill>
                  <a:latin typeface="Arial" charset="0"/>
                </a:endParaRPr>
              </a:p>
            </p:txBody>
          </p:sp>
        </p:grpSp>
        <mc:AlternateContent xmlns:mc="http://schemas.openxmlformats.org/markup-compatibility/2006" xmlns:a14="http://schemas.microsoft.com/office/drawing/2010/main">
          <mc:Choice Requires="a14">
            <p:sp>
              <p:nvSpPr>
                <p:cNvPr id="49" name="Rechteck 48"/>
                <p:cNvSpPr/>
                <p:nvPr/>
              </p:nvSpPr>
              <p:spPr>
                <a:xfrm>
                  <a:off x="8787103" y="1524170"/>
                  <a:ext cx="2491772" cy="679930"/>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𝐽</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limLoc m:val="subSup"/>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𝑗</m:t>
                            </m:r>
                          </m:sub>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𝑦</m:t>
                                        </m:r>
                                      </m:e>
                                      <m:sub>
                                        <m:r>
                                          <a:rPr lang="de-DE" i="1">
                                            <a:solidFill>
                                              <a:srgbClr val="000000"/>
                                            </a:solidFill>
                                            <a:latin typeface="Cambria Math" panose="02040503050406030204" pitchFamily="18" charset="0"/>
                                          </a:rPr>
                                          <m:t>𝑗</m:t>
                                        </m:r>
                                      </m:sub>
                                    </m:sSub>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𝐿</m:t>
                                            </m:r>
                                          </m:e>
                                        </m:d>
                                      </m:sup>
                                    </m:sSubSup>
                                  </m:e>
                                </m:d>
                              </m:e>
                              <m:sup>
                                <m:r>
                                  <a:rPr lang="de-DE" i="1">
                                    <a:solidFill>
                                      <a:srgbClr val="000000"/>
                                    </a:solidFill>
                                    <a:latin typeface="Cambria Math" panose="02040503050406030204" pitchFamily="18" charset="0"/>
                                  </a:rPr>
                                  <m:t>2</m:t>
                                </m:r>
                              </m:sup>
                            </m:sSup>
                          </m:e>
                        </m:nary>
                      </m:oMath>
                    </m:oMathPara>
                  </a14:m>
                  <a:endParaRPr lang="de-DE" dirty="0">
                    <a:solidFill>
                      <a:srgbClr val="000000"/>
                    </a:solidFill>
                    <a:latin typeface="Arial" charset="0"/>
                  </a:endParaRPr>
                </a:p>
              </p:txBody>
            </p:sp>
          </mc:Choice>
          <mc:Fallback xmlns="">
            <p:sp>
              <p:nvSpPr>
                <p:cNvPr id="49" name="Rechteck 48"/>
                <p:cNvSpPr>
                  <a:spLocks noRot="1" noChangeAspect="1" noMove="1" noResize="1" noEditPoints="1" noAdjustHandles="1" noChangeArrowheads="1" noChangeShapeType="1" noTextEdit="1"/>
                </p:cNvSpPr>
                <p:nvPr/>
              </p:nvSpPr>
              <p:spPr>
                <a:xfrm>
                  <a:off x="8787103" y="1524170"/>
                  <a:ext cx="2491772" cy="67993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Rechteck 49"/>
                <p:cNvSpPr/>
                <p:nvPr/>
              </p:nvSpPr>
              <p:spPr>
                <a:xfrm>
                  <a:off x="8740720" y="2546650"/>
                  <a:ext cx="2916632" cy="828817"/>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p>
                        <m:d>
                          <m:dPr>
                            <m:ctrlPr>
                              <a:rPr lang="de-DE" i="1">
                                <a:solidFill>
                                  <a:srgbClr val="000000"/>
                                </a:solidFill>
                                <a:latin typeface="Cambria Math" panose="02040503050406030204" pitchFamily="18" charset="0"/>
                              </a:rPr>
                            </m:ctrlPr>
                          </m:dPr>
                          <m:e>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𝑘</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nary>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e>
                        </m:d>
                      </m:oMath>
                    </m:oMathPara>
                  </a14:m>
                  <a:endParaRPr lang="de-DE" dirty="0">
                    <a:solidFill>
                      <a:srgbClr val="000000"/>
                    </a:solidFill>
                    <a:latin typeface="Arial" charset="0"/>
                  </a:endParaRPr>
                </a:p>
              </p:txBody>
            </p:sp>
          </mc:Choice>
          <mc:Fallback xmlns="">
            <p:sp>
              <p:nvSpPr>
                <p:cNvPr id="50" name="Rechteck 49"/>
                <p:cNvSpPr>
                  <a:spLocks noRot="1" noChangeAspect="1" noMove="1" noResize="1" noEditPoints="1" noAdjustHandles="1" noChangeArrowheads="1" noChangeShapeType="1" noTextEdit="1"/>
                </p:cNvSpPr>
                <p:nvPr/>
              </p:nvSpPr>
              <p:spPr>
                <a:xfrm>
                  <a:off x="8740720" y="2546650"/>
                  <a:ext cx="2916632" cy="828817"/>
                </a:xfrm>
                <a:prstGeom prst="rect">
                  <a:avLst/>
                </a:prstGeom>
                <a:blipFill>
                  <a:blip r:embed="rId5"/>
                  <a:stretch>
                    <a:fillRect/>
                  </a:stretch>
                </a:blipFill>
              </p:spPr>
              <p:txBody>
                <a:bodyPr/>
                <a:lstStyle/>
                <a:p>
                  <a:r>
                    <a:rPr lang="de-DE">
                      <a:noFill/>
                    </a:rPr>
                    <a:t> </a:t>
                  </a:r>
                </a:p>
              </p:txBody>
            </p:sp>
          </mc:Fallback>
        </mc:AlternateContent>
      </p:grpSp>
      <p:grpSp>
        <p:nvGrpSpPr>
          <p:cNvPr id="59" name="Gruppieren 58"/>
          <p:cNvGrpSpPr/>
          <p:nvPr/>
        </p:nvGrpSpPr>
        <p:grpSpPr>
          <a:xfrm>
            <a:off x="335360" y="1412776"/>
            <a:ext cx="6912768" cy="2695788"/>
            <a:chOff x="334566" y="1412776"/>
            <a:chExt cx="6912768" cy="2695788"/>
          </a:xfrm>
        </p:grpSpPr>
        <p:sp>
          <p:nvSpPr>
            <p:cNvPr id="60" name="Textfeld 59"/>
            <p:cNvSpPr txBox="1"/>
            <p:nvPr/>
          </p:nvSpPr>
          <p:spPr>
            <a:xfrm>
              <a:off x="334566" y="1412776"/>
              <a:ext cx="6912768"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Minimize</a:t>
              </a:r>
              <a:r>
                <a:rPr lang="de-DE" dirty="0">
                  <a:solidFill>
                    <a:srgbClr val="000000"/>
                  </a:solidFill>
                  <a:latin typeface="Arial" charset="0"/>
                </a:rPr>
                <a:t> </a:t>
              </a:r>
              <a:r>
                <a:rPr lang="de-DE" dirty="0" err="1">
                  <a:solidFill>
                    <a:srgbClr val="000000"/>
                  </a:solidFill>
                  <a:latin typeface="Arial" charset="0"/>
                </a:rPr>
                <a:t>the</a:t>
              </a:r>
              <a:r>
                <a:rPr lang="de-DE" dirty="0">
                  <a:solidFill>
                    <a:srgbClr val="000000"/>
                  </a:solidFill>
                  <a:latin typeface="Arial" charset="0"/>
                </a:rPr>
                <a:t> </a:t>
              </a:r>
              <a:r>
                <a:rPr lang="de-DE" dirty="0" err="1">
                  <a:solidFill>
                    <a:srgbClr val="000000"/>
                  </a:solidFill>
                  <a:latin typeface="Arial" charset="0"/>
                </a:rPr>
                <a:t>cost</a:t>
              </a:r>
              <a:r>
                <a:rPr lang="de-DE" dirty="0">
                  <a:solidFill>
                    <a:srgbClr val="000000"/>
                  </a:solidFill>
                  <a:latin typeface="Arial" charset="0"/>
                </a:rPr>
                <a:t> </a:t>
              </a:r>
              <a:r>
                <a:rPr lang="de-DE" dirty="0" err="1">
                  <a:solidFill>
                    <a:srgbClr val="000000"/>
                  </a:solidFill>
                  <a:latin typeface="Arial" charset="0"/>
                </a:rPr>
                <a:t>function</a:t>
              </a:r>
              <a:r>
                <a:rPr lang="de-DE" dirty="0">
                  <a:solidFill>
                    <a:srgbClr val="000000"/>
                  </a:solidFill>
                  <a:latin typeface="Arial" charset="0"/>
                </a:rPr>
                <a:t>:</a:t>
              </a:r>
            </a:p>
          </p:txBody>
        </p:sp>
        <mc:AlternateContent xmlns:mc="http://schemas.openxmlformats.org/markup-compatibility/2006" xmlns:a14="http://schemas.microsoft.com/office/drawing/2010/main">
          <mc:Choice Requires="a14">
            <p:sp>
              <p:nvSpPr>
                <p:cNvPr id="61" name="Textfeld 60"/>
                <p:cNvSpPr txBox="1"/>
                <p:nvPr/>
              </p:nvSpPr>
              <p:spPr>
                <a:xfrm>
                  <a:off x="3523148" y="2663895"/>
                  <a:ext cx="1322350" cy="77386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r>
                          <a:rPr lang="de-DE" sz="2000" i="1">
                            <a:solidFill>
                              <a:srgbClr val="000000"/>
                            </a:solidFill>
                            <a:latin typeface="Cambria Math" panose="02040503050406030204" pitchFamily="18" charset="0"/>
                          </a:rPr>
                          <m:t>=</m:t>
                        </m:r>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oMath>
                    </m:oMathPara>
                  </a14:m>
                  <a:endParaRPr lang="de-DE" dirty="0">
                    <a:solidFill>
                      <a:srgbClr val="000000"/>
                    </a:solidFill>
                    <a:latin typeface="Arial" charset="0"/>
                  </a:endParaRPr>
                </a:p>
              </p:txBody>
            </p:sp>
          </mc:Choice>
          <mc:Fallback xmlns="">
            <p:sp>
              <p:nvSpPr>
                <p:cNvPr id="61" name="Textfeld 60"/>
                <p:cNvSpPr txBox="1">
                  <a:spLocks noRot="1" noChangeAspect="1" noMove="1" noResize="1" noEditPoints="1" noAdjustHandles="1" noChangeArrowheads="1" noChangeShapeType="1" noTextEdit="1"/>
                </p:cNvSpPr>
                <p:nvPr/>
              </p:nvSpPr>
              <p:spPr>
                <a:xfrm>
                  <a:off x="3523148" y="2663895"/>
                  <a:ext cx="1322350" cy="773866"/>
                </a:xfrm>
                <a:prstGeom prst="rect">
                  <a:avLst/>
                </a:prstGeom>
                <a:blipFill>
                  <a:blip r:embed="rId6"/>
                  <a:stretch>
                    <a:fillRect/>
                  </a:stretch>
                </a:blipFill>
              </p:spPr>
              <p:txBody>
                <a:bodyPr/>
                <a:lstStyle/>
                <a:p>
                  <a:r>
                    <a:rPr lang="de-DE">
                      <a:noFill/>
                    </a:rPr>
                    <a:t> </a:t>
                  </a:r>
                </a:p>
              </p:txBody>
            </p:sp>
          </mc:Fallback>
        </mc:AlternateContent>
        <p:sp>
          <p:nvSpPr>
            <p:cNvPr id="62" name="Textfeld 61"/>
            <p:cNvSpPr txBox="1"/>
            <p:nvPr/>
          </p:nvSpPr>
          <p:spPr>
            <a:xfrm>
              <a:off x="4307147" y="3831565"/>
              <a:ext cx="65" cy="276999"/>
            </a:xfrm>
            <a:prstGeom prst="rect">
              <a:avLst/>
            </a:prstGeom>
            <a:noFill/>
          </p:spPr>
          <p:txBody>
            <a:bodyPr wrap="none" lIns="0" tIns="0" rIns="0" bIns="0" rtlCol="0">
              <a:spAutoFit/>
            </a:bodyPr>
            <a:lstStyle/>
            <a:p>
              <a:pPr algn="ctr" eaLnBrk="0" fontAlgn="base" hangingPunct="0">
                <a:spcBef>
                  <a:spcPct val="50000"/>
                </a:spcBef>
                <a:spcAft>
                  <a:spcPct val="0"/>
                </a:spcAft>
              </a:pP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64" name="Rechteck 63"/>
                <p:cNvSpPr/>
                <p:nvPr/>
              </p:nvSpPr>
              <p:spPr>
                <a:xfrm>
                  <a:off x="334566" y="2188455"/>
                  <a:ext cx="5273238" cy="477310"/>
                </a:xfrm>
                <a:prstGeom prst="rect">
                  <a:avLst/>
                </a:prstGeom>
              </p:spPr>
              <p:txBody>
                <a:bodyPr wrap="none">
                  <a:spAutoFit/>
                </a:bodyPr>
                <a:lstStyle/>
                <a:p>
                  <a:pPr eaLnBrk="0" fontAlgn="base" hangingPunct="0">
                    <a:spcBef>
                      <a:spcPct val="50000"/>
                    </a:spcBef>
                    <a:spcAft>
                      <a:spcPct val="0"/>
                    </a:spcAft>
                  </a:pPr>
                  <a:r>
                    <a:rPr lang="en-US" dirty="0">
                      <a:solidFill>
                        <a:srgbClr val="000000"/>
                      </a:solidFill>
                      <a:latin typeface="Arial" charset="0"/>
                    </a:rPr>
                    <a:t>Define the </a:t>
                  </a:r>
                  <a:r>
                    <a:rPr lang="en-US" dirty="0" err="1">
                      <a:solidFill>
                        <a:srgbClr val="000000"/>
                      </a:solidFill>
                      <a:latin typeface="Arial" charset="0"/>
                    </a:rPr>
                    <a:t>jth</a:t>
                  </a:r>
                  <a:r>
                    <a:rPr lang="en-US" dirty="0">
                      <a:solidFill>
                        <a:srgbClr val="000000"/>
                      </a:solidFill>
                      <a:latin typeface="Arial" charset="0"/>
                    </a:rPr>
                    <a:t> neuron error of the</a:t>
                  </a:r>
                  <a:r>
                    <a:rPr lang="de-DE" dirty="0">
                      <a:solidFill>
                        <a:srgbClr val="000000"/>
                      </a:solidFill>
                      <a:latin typeface="Arial" charset="0"/>
                    </a:rPr>
                    <a:t> </a:t>
                  </a:r>
                  <a14:m>
                    <m:oMath xmlns:m="http://schemas.openxmlformats.org/officeDocument/2006/math">
                      <m:r>
                        <a:rPr lang="de-DE" i="1">
                          <a:solidFill>
                            <a:srgbClr val="000000"/>
                          </a:solidFill>
                          <a:latin typeface="Cambria Math" panose="02040503050406030204" pitchFamily="18" charset="0"/>
                        </a:rPr>
                        <m:t>ℓ</m:t>
                      </m:r>
                    </m:oMath>
                  </a14:m>
                  <a:r>
                    <a:rPr lang="de-DE" i="1" dirty="0">
                      <a:solidFill>
                        <a:srgbClr val="000000"/>
                      </a:solidFill>
                      <a:latin typeface="Arial" charset="0"/>
                    </a:rPr>
                    <a:t>-</a:t>
                  </a:r>
                  <a:r>
                    <a:rPr lang="de-DE" dirty="0">
                      <a:solidFill>
                        <a:srgbClr val="000000"/>
                      </a:solidFill>
                      <a:latin typeface="Arial" charset="0"/>
                    </a:rPr>
                    <a:t>th Schicht </a:t>
                  </a:r>
                  <a14:m>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𝛿</m:t>
                          </m:r>
                        </m:e>
                        <m:sub>
                          <m:r>
                            <a:rPr lang="de-DE" i="1">
                              <a:solidFill>
                                <a:srgbClr val="000000"/>
                              </a:solidFill>
                              <a:latin typeface="Cambria Math" panose="02040503050406030204" pitchFamily="18" charset="0"/>
                            </a:rPr>
                            <m:t>𝑗</m:t>
                          </m:r>
                        </m:sub>
                        <m:sup>
                          <m:r>
                            <a:rPr lang="de-DE" i="1">
                              <a:solidFill>
                                <a:srgbClr val="000000"/>
                              </a:solidFill>
                              <a:latin typeface="Cambria Math" panose="02040503050406030204" pitchFamily="18" charset="0"/>
                            </a:rPr>
                            <m:t>[ℓ]</m:t>
                          </m:r>
                        </m:sup>
                      </m:sSubSup>
                    </m:oMath>
                  </a14:m>
                  <a:r>
                    <a:rPr lang="de-DE" dirty="0">
                      <a:solidFill>
                        <a:srgbClr val="000000"/>
                      </a:solidFill>
                      <a:latin typeface="Arial" charset="0"/>
                    </a:rPr>
                    <a:t>:</a:t>
                  </a:r>
                </a:p>
              </p:txBody>
            </p:sp>
          </mc:Choice>
          <mc:Fallback xmlns="">
            <p:sp>
              <p:nvSpPr>
                <p:cNvPr id="64" name="Rechteck 63"/>
                <p:cNvSpPr>
                  <a:spLocks noRot="1" noChangeAspect="1" noMove="1" noResize="1" noEditPoints="1" noAdjustHandles="1" noChangeArrowheads="1" noChangeShapeType="1" noTextEdit="1"/>
                </p:cNvSpPr>
                <p:nvPr/>
              </p:nvSpPr>
              <p:spPr>
                <a:xfrm>
                  <a:off x="334566" y="2188455"/>
                  <a:ext cx="5273238" cy="477310"/>
                </a:xfrm>
                <a:prstGeom prst="rect">
                  <a:avLst/>
                </a:prstGeom>
                <a:blipFill>
                  <a:blip r:embed="rId7"/>
                  <a:stretch>
                    <a:fillRect l="-925" r="-231" b="-8974"/>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65" name="Textfeld 64"/>
              <p:cNvSpPr txBox="1"/>
              <p:nvPr/>
            </p:nvSpPr>
            <p:spPr>
              <a:xfrm>
                <a:off x="3859709" y="1297472"/>
                <a:ext cx="650819" cy="77386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FF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𝜔</m:t>
                              </m:r>
                            </m:e>
                            <m:sub>
                              <m:r>
                                <a:rPr lang="de-DE" sz="2000" i="1">
                                  <a:solidFill>
                                    <a:srgbClr val="000000"/>
                                  </a:solidFill>
                                  <a:latin typeface="Cambria Math" panose="02040503050406030204" pitchFamily="18" charset="0"/>
                                </a:rPr>
                                <m:t>𝑖𝑗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oMath>
                  </m:oMathPara>
                </a14:m>
                <a:endParaRPr lang="de-DE" sz="2000" dirty="0">
                  <a:solidFill>
                    <a:srgbClr val="000000"/>
                  </a:solidFill>
                  <a:latin typeface="Arial" charset="0"/>
                </a:endParaRPr>
              </a:p>
            </p:txBody>
          </p:sp>
        </mc:Choice>
        <mc:Fallback xmlns="">
          <p:sp>
            <p:nvSpPr>
              <p:cNvPr id="65" name="Textfeld 64"/>
              <p:cNvSpPr txBox="1">
                <a:spLocks noRot="1" noChangeAspect="1" noMove="1" noResize="1" noEditPoints="1" noAdjustHandles="1" noChangeArrowheads="1" noChangeShapeType="1" noTextEdit="1"/>
              </p:cNvSpPr>
              <p:nvPr/>
            </p:nvSpPr>
            <p:spPr>
              <a:xfrm>
                <a:off x="3859709" y="1297472"/>
                <a:ext cx="650819" cy="773866"/>
              </a:xfrm>
              <a:prstGeom prst="rect">
                <a:avLst/>
              </a:prstGeom>
              <a:blipFill>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80930614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Künstliche Neuronale Netze - KNN</a:t>
            </a:r>
            <a:br>
              <a:rPr lang="de-DE" dirty="0"/>
            </a:br>
            <a:r>
              <a:rPr lang="de-DE" sz="2000" b="0" dirty="0"/>
              <a:t>Backpropagation (mathematisch)</a:t>
            </a: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28</a:t>
            </a:fld>
            <a:endParaRPr lang="de-DE" dirty="0">
              <a:solidFill>
                <a:srgbClr val="000000"/>
              </a:solidFill>
              <a:latin typeface="Arial" charset="0"/>
            </a:endParaRPr>
          </a:p>
        </p:txBody>
      </p:sp>
      <p:sp>
        <p:nvSpPr>
          <p:cNvPr id="13" name="Textfeld 12"/>
          <p:cNvSpPr txBox="1"/>
          <p:nvPr/>
        </p:nvSpPr>
        <p:spPr>
          <a:xfrm>
            <a:off x="7104113" y="7857278"/>
            <a:ext cx="7780087" cy="369332"/>
          </a:xfrm>
          <a:prstGeom prst="rect">
            <a:avLst/>
          </a:prstGeom>
          <a:noFill/>
        </p:spPr>
        <p:txBody>
          <a:bodyPr wrap="square" rtlCol="0">
            <a:spAutoFit/>
          </a:bodyPr>
          <a:lstStyle/>
          <a:p>
            <a:pPr algn="ctr" eaLnBrk="0" fontAlgn="base" hangingPunct="0">
              <a:spcBef>
                <a:spcPct val="50000"/>
              </a:spcBef>
              <a:spcAft>
                <a:spcPct val="0"/>
              </a:spcAft>
            </a:pPr>
            <a:r>
              <a:rPr lang="de-DE" dirty="0">
                <a:solidFill>
                  <a:srgbClr val="000000"/>
                </a:solidFill>
                <a:latin typeface="Arial" charset="0"/>
              </a:rPr>
              <a:t>Gradient </a:t>
            </a:r>
            <a:r>
              <a:rPr lang="de-DE" dirty="0" err="1">
                <a:solidFill>
                  <a:srgbClr val="000000"/>
                </a:solidFill>
                <a:latin typeface="Arial" charset="0"/>
              </a:rPr>
              <a:t>Descent</a:t>
            </a:r>
            <a:r>
              <a:rPr lang="de-DE" dirty="0">
                <a:solidFill>
                  <a:srgbClr val="000000"/>
                </a:solidFill>
                <a:latin typeface="Arial" charset="0"/>
              </a:rPr>
              <a:t> Schritt: aktualisieren der Gewichte und </a:t>
            </a:r>
            <a:r>
              <a:rPr lang="de-DE" dirty="0" err="1">
                <a:solidFill>
                  <a:srgbClr val="000000"/>
                </a:solidFill>
                <a:latin typeface="Arial" charset="0"/>
              </a:rPr>
              <a:t>Biases</a:t>
            </a:r>
            <a:endParaRPr lang="de-DE" dirty="0">
              <a:solidFill>
                <a:srgbClr val="000000"/>
              </a:solidFill>
              <a:latin typeface="Arial" charset="0"/>
            </a:endParaRPr>
          </a:p>
        </p:txBody>
      </p:sp>
      <p:grpSp>
        <p:nvGrpSpPr>
          <p:cNvPr id="36" name="Gruppieren 35"/>
          <p:cNvGrpSpPr/>
          <p:nvPr/>
        </p:nvGrpSpPr>
        <p:grpSpPr>
          <a:xfrm>
            <a:off x="8059083" y="1233518"/>
            <a:ext cx="4087472" cy="3582931"/>
            <a:chOff x="8058289" y="1233517"/>
            <a:chExt cx="4087472" cy="3582931"/>
          </a:xfrm>
        </p:grpSpPr>
        <p:grpSp>
          <p:nvGrpSpPr>
            <p:cNvPr id="37" name="Gruppieren 36"/>
            <p:cNvGrpSpPr/>
            <p:nvPr/>
          </p:nvGrpSpPr>
          <p:grpSpPr>
            <a:xfrm>
              <a:off x="8058289" y="1233517"/>
              <a:ext cx="4087472" cy="3582931"/>
              <a:chOff x="8058289" y="1233517"/>
              <a:chExt cx="4087472" cy="3582931"/>
            </a:xfrm>
          </p:grpSpPr>
          <p:sp>
            <p:nvSpPr>
              <p:cNvPr id="40" name="Abgerundetes Rechteck 39"/>
              <p:cNvSpPr/>
              <p:nvPr/>
            </p:nvSpPr>
            <p:spPr bwMode="auto">
              <a:xfrm>
                <a:off x="8058289" y="1233517"/>
                <a:ext cx="4087472" cy="3582931"/>
              </a:xfrm>
              <a:prstGeom prst="round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42" name="Rechteck 41"/>
              <p:cNvSpPr/>
              <p:nvPr/>
            </p:nvSpPr>
            <p:spPr>
              <a:xfrm>
                <a:off x="8450800" y="2238873"/>
                <a:ext cx="3496470" cy="630942"/>
              </a:xfrm>
              <a:prstGeom prst="rect">
                <a:avLst/>
              </a:prstGeom>
            </p:spPr>
            <p:txBody>
              <a:bodyPr wrap="none">
                <a:spAutoFit/>
              </a:bodyPr>
              <a:lstStyle/>
              <a:p>
                <a:pPr algn="ctr" eaLnBrk="0" fontAlgn="base" hangingPunct="0">
                  <a:spcBef>
                    <a:spcPct val="50000"/>
                  </a:spcBef>
                  <a:spcAft>
                    <a:spcPct val="0"/>
                  </a:spcAft>
                </a:pPr>
                <a:r>
                  <a:rPr lang="en-US" sz="1400">
                    <a:solidFill>
                      <a:srgbClr val="000000"/>
                    </a:solidFill>
                    <a:latin typeface="Arial" charset="0"/>
                  </a:rPr>
                  <a:t>General formula of the activation function 
</a:t>
                </a:r>
                <a:endParaRPr lang="de-DE" sz="1400" i="1" dirty="0">
                  <a:solidFill>
                    <a:srgbClr val="000000"/>
                  </a:solidFill>
                  <a:latin typeface="Cambria Math" panose="02040503050406030204" pitchFamily="18" charset="0"/>
                </a:endParaRPr>
              </a:p>
            </p:txBody>
          </p:sp>
          <p:sp>
            <p:nvSpPr>
              <p:cNvPr id="43" name="Rechteck 42"/>
              <p:cNvSpPr/>
              <p:nvPr/>
            </p:nvSpPr>
            <p:spPr>
              <a:xfrm>
                <a:off x="8638898" y="3426706"/>
                <a:ext cx="503664" cy="630942"/>
              </a:xfrm>
              <a:prstGeom prst="rect">
                <a:avLst/>
              </a:prstGeom>
            </p:spPr>
            <p:txBody>
              <a:bodyPr wrap="none">
                <a:spAutoFit/>
              </a:bodyPr>
              <a:lstStyle/>
              <a:p>
                <a:pPr algn="ctr" eaLnBrk="0" fontAlgn="base" hangingPunct="0">
                  <a:spcBef>
                    <a:spcPct val="50000"/>
                  </a:spcBef>
                  <a:spcAft>
                    <a:spcPct val="0"/>
                  </a:spcAft>
                </a:pPr>
                <a:r>
                  <a:rPr lang="de-DE" sz="1400">
                    <a:solidFill>
                      <a:srgbClr val="000000"/>
                    </a:solidFill>
                    <a:latin typeface="Arial" charset="0"/>
                  </a:rPr>
                  <a:t>with
</a:t>
                </a:r>
                <a:endParaRPr lang="de-DE" sz="1400" dirty="0">
                  <a:solidFill>
                    <a:srgbClr val="000000"/>
                  </a:solidFill>
                  <a:latin typeface="Arial" charset="0"/>
                </a:endParaRPr>
              </a:p>
            </p:txBody>
          </p:sp>
          <mc:AlternateContent xmlns:mc="http://schemas.openxmlformats.org/markup-compatibility/2006" xmlns:a14="http://schemas.microsoft.com/office/drawing/2010/main">
            <mc:Choice Requires="a14">
              <p:sp>
                <p:nvSpPr>
                  <p:cNvPr id="44" name="Rechteck 43"/>
                  <p:cNvSpPr/>
                  <p:nvPr/>
                </p:nvSpPr>
                <p:spPr>
                  <a:xfrm>
                    <a:off x="9148247" y="3244229"/>
                    <a:ext cx="2224134" cy="764505"/>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𝑧</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𝑘</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nary>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oMath>
                      </m:oMathPara>
                    </a14:m>
                    <a:endParaRPr lang="de-DE" dirty="0">
                      <a:solidFill>
                        <a:srgbClr val="000000"/>
                      </a:solidFill>
                      <a:latin typeface="Arial" charset="0"/>
                    </a:endParaRPr>
                  </a:p>
                </p:txBody>
              </p:sp>
            </mc:Choice>
            <mc:Fallback xmlns="">
              <p:sp>
                <p:nvSpPr>
                  <p:cNvPr id="44" name="Rechteck 43"/>
                  <p:cNvSpPr>
                    <a:spLocks noRot="1" noChangeAspect="1" noMove="1" noResize="1" noEditPoints="1" noAdjustHandles="1" noChangeArrowheads="1" noChangeShapeType="1" noTextEdit="1"/>
                  </p:cNvSpPr>
                  <p:nvPr/>
                </p:nvSpPr>
                <p:spPr>
                  <a:xfrm>
                    <a:off x="9148247" y="3244229"/>
                    <a:ext cx="2224134" cy="764505"/>
                  </a:xfrm>
                  <a:prstGeom prst="rect">
                    <a:avLst/>
                  </a:prstGeom>
                  <a:blipFill>
                    <a:blip r:embed="rId3"/>
                    <a:stretch>
                      <a:fillRect/>
                    </a:stretch>
                  </a:blipFill>
                </p:spPr>
                <p:txBody>
                  <a:bodyPr/>
                  <a:lstStyle/>
                  <a:p>
                    <a:r>
                      <a:rPr lang="de-DE">
                        <a:noFill/>
                      </a:rPr>
                      <a:t> </a:t>
                    </a:r>
                  </a:p>
                </p:txBody>
              </p:sp>
            </mc:Fallback>
          </mc:AlternateContent>
          <p:sp>
            <p:nvSpPr>
              <p:cNvPr id="45" name="Rechteck 44"/>
              <p:cNvSpPr/>
              <p:nvPr/>
            </p:nvSpPr>
            <p:spPr>
              <a:xfrm>
                <a:off x="8736632" y="1233517"/>
                <a:ext cx="2710999" cy="630942"/>
              </a:xfrm>
              <a:prstGeom prst="rect">
                <a:avLst/>
              </a:prstGeom>
            </p:spPr>
            <p:txBody>
              <a:bodyPr wrap="none">
                <a:spAutoFit/>
              </a:bodyPr>
              <a:lstStyle/>
              <a:p>
                <a:pPr algn="ctr" eaLnBrk="0" fontAlgn="base" hangingPunct="0">
                  <a:spcBef>
                    <a:spcPct val="50000"/>
                  </a:spcBef>
                  <a:spcAft>
                    <a:spcPct val="0"/>
                  </a:spcAft>
                </a:pPr>
                <a:r>
                  <a:rPr lang="en-US" sz="1400">
                    <a:solidFill>
                      <a:srgbClr val="000000"/>
                    </a:solidFill>
                    <a:latin typeface="Arial" charset="0"/>
                  </a:rPr>
                  <a:t>Cost function of the output layer
</a:t>
                </a:r>
                <a:endParaRPr lang="de-DE" sz="1400" dirty="0">
                  <a:solidFill>
                    <a:srgbClr val="000000"/>
                  </a:solidFill>
                  <a:latin typeface="Arial" charset="0"/>
                </a:endParaRPr>
              </a:p>
            </p:txBody>
          </p:sp>
        </p:grpSp>
        <mc:AlternateContent xmlns:mc="http://schemas.openxmlformats.org/markup-compatibility/2006" xmlns:a14="http://schemas.microsoft.com/office/drawing/2010/main">
          <mc:Choice Requires="a14">
            <p:sp>
              <p:nvSpPr>
                <p:cNvPr id="38" name="Rechteck 37"/>
                <p:cNvSpPr/>
                <p:nvPr/>
              </p:nvSpPr>
              <p:spPr>
                <a:xfrm>
                  <a:off x="8787103" y="1524170"/>
                  <a:ext cx="2491772" cy="679930"/>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𝐽</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limLoc m:val="subSup"/>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𝑗</m:t>
                            </m:r>
                          </m:sub>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𝑦</m:t>
                                        </m:r>
                                      </m:e>
                                      <m:sub>
                                        <m:r>
                                          <a:rPr lang="de-DE" i="1">
                                            <a:solidFill>
                                              <a:srgbClr val="000000"/>
                                            </a:solidFill>
                                            <a:latin typeface="Cambria Math" panose="02040503050406030204" pitchFamily="18" charset="0"/>
                                          </a:rPr>
                                          <m:t>𝑗</m:t>
                                        </m:r>
                                      </m:sub>
                                    </m:sSub>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𝐿</m:t>
                                            </m:r>
                                          </m:e>
                                        </m:d>
                                      </m:sup>
                                    </m:sSubSup>
                                  </m:e>
                                </m:d>
                              </m:e>
                              <m:sup>
                                <m:r>
                                  <a:rPr lang="de-DE" i="1">
                                    <a:solidFill>
                                      <a:srgbClr val="000000"/>
                                    </a:solidFill>
                                    <a:latin typeface="Cambria Math" panose="02040503050406030204" pitchFamily="18" charset="0"/>
                                  </a:rPr>
                                  <m:t>2</m:t>
                                </m:r>
                              </m:sup>
                            </m:sSup>
                          </m:e>
                        </m:nary>
                      </m:oMath>
                    </m:oMathPara>
                  </a14:m>
                  <a:endParaRPr lang="de-DE" dirty="0">
                    <a:solidFill>
                      <a:srgbClr val="000000"/>
                    </a:solidFill>
                    <a:latin typeface="Arial" charset="0"/>
                  </a:endParaRPr>
                </a:p>
              </p:txBody>
            </p:sp>
          </mc:Choice>
          <mc:Fallback xmlns="">
            <p:sp>
              <p:nvSpPr>
                <p:cNvPr id="38" name="Rechteck 37"/>
                <p:cNvSpPr>
                  <a:spLocks noRot="1" noChangeAspect="1" noMove="1" noResize="1" noEditPoints="1" noAdjustHandles="1" noChangeArrowheads="1" noChangeShapeType="1" noTextEdit="1"/>
                </p:cNvSpPr>
                <p:nvPr/>
              </p:nvSpPr>
              <p:spPr>
                <a:xfrm>
                  <a:off x="8787103" y="1524170"/>
                  <a:ext cx="2491772" cy="67993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Rechteck 38"/>
                <p:cNvSpPr/>
                <p:nvPr/>
              </p:nvSpPr>
              <p:spPr>
                <a:xfrm>
                  <a:off x="8740720" y="2546650"/>
                  <a:ext cx="2916632" cy="828817"/>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p>
                        <m:d>
                          <m:dPr>
                            <m:ctrlPr>
                              <a:rPr lang="de-DE" i="1">
                                <a:solidFill>
                                  <a:srgbClr val="000000"/>
                                </a:solidFill>
                                <a:latin typeface="Cambria Math" panose="02040503050406030204" pitchFamily="18" charset="0"/>
                              </a:rPr>
                            </m:ctrlPr>
                          </m:dPr>
                          <m:e>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𝑘</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nary>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e>
                        </m:d>
                      </m:oMath>
                    </m:oMathPara>
                  </a14:m>
                  <a:endParaRPr lang="de-DE" dirty="0">
                    <a:solidFill>
                      <a:srgbClr val="000000"/>
                    </a:solidFill>
                    <a:latin typeface="Arial" charset="0"/>
                  </a:endParaRPr>
                </a:p>
              </p:txBody>
            </p:sp>
          </mc:Choice>
          <mc:Fallback xmlns="">
            <p:sp>
              <p:nvSpPr>
                <p:cNvPr id="39" name="Rechteck 38"/>
                <p:cNvSpPr>
                  <a:spLocks noRot="1" noChangeAspect="1" noMove="1" noResize="1" noEditPoints="1" noAdjustHandles="1" noChangeArrowheads="1" noChangeShapeType="1" noTextEdit="1"/>
                </p:cNvSpPr>
                <p:nvPr/>
              </p:nvSpPr>
              <p:spPr>
                <a:xfrm>
                  <a:off x="8740720" y="2546650"/>
                  <a:ext cx="2916632" cy="828817"/>
                </a:xfrm>
                <a:prstGeom prst="rect">
                  <a:avLst/>
                </a:prstGeom>
                <a:blipFill>
                  <a:blip r:embed="rId5"/>
                  <a:stretch>
                    <a:fillRect/>
                  </a:stretch>
                </a:blipFill>
              </p:spPr>
              <p:txBody>
                <a:bodyPr/>
                <a:lstStyle/>
                <a:p>
                  <a:r>
                    <a:rPr lang="de-DE">
                      <a:noFill/>
                    </a:rPr>
                    <a:t> </a:t>
                  </a:r>
                </a:p>
              </p:txBody>
            </p:sp>
          </mc:Fallback>
        </mc:AlternateContent>
      </p:grpSp>
      <p:grpSp>
        <p:nvGrpSpPr>
          <p:cNvPr id="8" name="Gruppieren 7"/>
          <p:cNvGrpSpPr/>
          <p:nvPr/>
        </p:nvGrpSpPr>
        <p:grpSpPr>
          <a:xfrm>
            <a:off x="335361" y="1412777"/>
            <a:ext cx="7395375" cy="4065473"/>
            <a:chOff x="334566" y="1412776"/>
            <a:chExt cx="7395375" cy="4065473"/>
          </a:xfrm>
        </p:grpSpPr>
        <mc:AlternateContent xmlns:mc="http://schemas.openxmlformats.org/markup-compatibility/2006" xmlns:a14="http://schemas.microsoft.com/office/drawing/2010/main">
          <mc:Choice Requires="a14">
            <p:sp>
              <p:nvSpPr>
                <p:cNvPr id="12" name="Textfeld 11"/>
                <p:cNvSpPr txBox="1"/>
                <p:nvPr/>
              </p:nvSpPr>
              <p:spPr>
                <a:xfrm>
                  <a:off x="999252" y="3826771"/>
                  <a:ext cx="6730689" cy="1651478"/>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r>
                          <a:rPr lang="de-DE" sz="2000" i="1">
                            <a:solidFill>
                              <a:srgbClr val="000000"/>
                            </a:solidFill>
                            <a:latin typeface="Cambria Math" panose="02040503050406030204" pitchFamily="18" charset="0"/>
                          </a:rPr>
                          <m:t>=</m:t>
                        </m:r>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r>
                          <a:rPr lang="de-DE" sz="2000" i="1">
                            <a:solidFill>
                              <a:srgbClr val="000000"/>
                            </a:solidFill>
                            <a:latin typeface="Cambria Math" panose="02040503050406030204" pitchFamily="18" charset="0"/>
                          </a:rPr>
                          <m:t>=</m:t>
                        </m:r>
                        <m:nary>
                          <m:naryPr>
                            <m:chr m:val="∑"/>
                            <m:supHide m:val="on"/>
                            <m:ctrlPr>
                              <a:rPr lang="de-DE" sz="2000" i="1">
                                <a:solidFill>
                                  <a:srgbClr val="000000"/>
                                </a:solidFill>
                                <a:latin typeface="Cambria Math" panose="02040503050406030204" pitchFamily="18" charset="0"/>
                              </a:rPr>
                            </m:ctrlPr>
                          </m:naryPr>
                          <m:sub>
                            <m:r>
                              <m:rPr>
                                <m:brk m:alnAt="7"/>
                              </m:rPr>
                              <a:rPr lang="de-DE" sz="2000" i="1">
                                <a:solidFill>
                                  <a:srgbClr val="000000"/>
                                </a:solidFill>
                                <a:latin typeface="Cambria Math" panose="02040503050406030204" pitchFamily="18" charset="0"/>
                              </a:rPr>
                              <m:t>𝑖</m:t>
                            </m:r>
                          </m:sub>
                          <m:sup/>
                          <m:e>
                            <m:limLow>
                              <m:limLowPr>
                                <m:ctrlPr>
                                  <a:rPr lang="de-DE" sz="2000" i="1">
                                    <a:solidFill>
                                      <a:srgbClr val="000000"/>
                                    </a:solidFill>
                                    <a:latin typeface="Cambria Math" panose="02040503050406030204" pitchFamily="18" charset="0"/>
                                  </a:rPr>
                                </m:ctrlPr>
                              </m:limLowPr>
                              <m:e>
                                <m:groupChr>
                                  <m:groupChrPr>
                                    <m:chr m:val="⏟"/>
                                    <m:ctrlPr>
                                      <a:rPr lang="de-DE" sz="2000" i="1">
                                        <a:solidFill>
                                          <a:srgbClr val="000000"/>
                                        </a:solidFill>
                                        <a:latin typeface="Cambria Math" panose="02040503050406030204" pitchFamily="18" charset="0"/>
                                      </a:rPr>
                                    </m:ctrlPr>
                                  </m:groupChrPr>
                                  <m:e>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𝑎</m:t>
                                            </m:r>
                                          </m:e>
                                          <m:sub>
                                            <m:r>
                                              <a:rPr lang="de-DE" sz="2000" i="1">
                                                <a:solidFill>
                                                  <a:srgbClr val="000000"/>
                                                </a:solidFill>
                                                <a:latin typeface="Cambria Math" panose="02040503050406030204" pitchFamily="18" charset="0"/>
                                              </a:rPr>
                                              <m:t>𝑖</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f>
                                      <m:fPr>
                                        <m:ctrlPr>
                                          <a:rPr lang="de-DE" sz="2000" i="1">
                                            <a:solidFill>
                                              <a:srgbClr val="000000"/>
                                            </a:solidFill>
                                            <a:latin typeface="Cambria Math" panose="02040503050406030204" pitchFamily="18" charset="0"/>
                                          </a:rPr>
                                        </m:ctrlPr>
                                      </m:fPr>
                                      <m:num>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m:t>
                                            </m:r>
                                            <m:r>
                                              <m:rPr>
                                                <m:sty m:val="p"/>
                                              </m:rPr>
                                              <a:rPr lang="de-DE" sz="2000" i="1">
                                                <a:solidFill>
                                                  <a:srgbClr val="000000"/>
                                                </a:solidFill>
                                                <a:latin typeface="Cambria Math" panose="02040503050406030204" pitchFamily="18" charset="0"/>
                                              </a:rPr>
                                              <m:t>a</m:t>
                                            </m:r>
                                          </m:e>
                                          <m:sub>
                                            <m:r>
                                              <a:rPr lang="de-DE" sz="2000" i="1">
                                                <a:solidFill>
                                                  <a:srgbClr val="000000"/>
                                                </a:solidFill>
                                                <a:latin typeface="Cambria Math" panose="02040503050406030204" pitchFamily="18" charset="0"/>
                                              </a:rPr>
                                              <m:t>𝑖</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e>
                                </m:groupChr>
                              </m:e>
                              <m:lim>
                                <m:r>
                                  <a:rPr lang="de-DE" sz="2000" i="1">
                                    <a:solidFill>
                                      <a:srgbClr val="000000"/>
                                    </a:solidFill>
                                    <a:latin typeface="Cambria Math" panose="02040503050406030204" pitchFamily="18" charset="0"/>
                                  </a:rPr>
                                  <m:t>=0 </m:t>
                                </m:r>
                                <m:r>
                                  <a:rPr lang="de-DE" sz="2000" i="1">
                                    <a:solidFill>
                                      <a:srgbClr val="000000"/>
                                    </a:solidFill>
                                    <a:latin typeface="Cambria Math" panose="02040503050406030204" pitchFamily="18" charset="0"/>
                                  </a:rPr>
                                  <m:t>𝑓</m:t>
                                </m:r>
                                <m:r>
                                  <a:rPr lang="de-DE" sz="2000" i="1">
                                    <a:solidFill>
                                      <a:srgbClr val="000000"/>
                                    </a:solidFill>
                                    <a:latin typeface="Cambria Math" panose="02040503050406030204" pitchFamily="18" charset="0"/>
                                  </a:rPr>
                                  <m:t>ü</m:t>
                                </m:r>
                                <m:r>
                                  <a:rPr lang="de-DE" sz="2000" i="1">
                                    <a:solidFill>
                                      <a:srgbClr val="000000"/>
                                    </a:solidFill>
                                    <a:latin typeface="Cambria Math" panose="02040503050406030204" pitchFamily="18" charset="0"/>
                                  </a:rPr>
                                  <m:t>𝑟</m:t>
                                </m:r>
                                <m:r>
                                  <a:rPr lang="de-DE" sz="2000" i="1">
                                    <a:solidFill>
                                      <a:srgbClr val="000000"/>
                                    </a:solidFill>
                                    <a:latin typeface="Cambria Math" panose="02040503050406030204" pitchFamily="18" charset="0"/>
                                  </a:rPr>
                                  <m:t> </m:t>
                                </m:r>
                                <m:r>
                                  <a:rPr lang="de-DE" sz="2000" i="1">
                                    <a:solidFill>
                                      <a:srgbClr val="000000"/>
                                    </a:solidFill>
                                    <a:latin typeface="Cambria Math" panose="02040503050406030204" pitchFamily="18" charset="0"/>
                                  </a:rPr>
                                  <m:t>𝑖</m:t>
                                </m:r>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𝑗</m:t>
                                </m:r>
                              </m:lim>
                            </m:limLow>
                          </m:e>
                        </m:nary>
                        <m:r>
                          <a:rPr lang="de-DE" sz="2000" i="1">
                            <a:solidFill>
                              <a:srgbClr val="000000"/>
                            </a:solidFill>
                            <a:latin typeface="Cambria Math" panose="02040503050406030204" pitchFamily="18" charset="0"/>
                          </a:rPr>
                          <m:t>=</m:t>
                        </m:r>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𝑎</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f>
                          <m:fPr>
                            <m:ctrlPr>
                              <a:rPr lang="de-DE" sz="2000" i="1">
                                <a:solidFill>
                                  <a:srgbClr val="000000"/>
                                </a:solidFill>
                                <a:latin typeface="Cambria Math" panose="02040503050406030204" pitchFamily="18" charset="0"/>
                              </a:rPr>
                            </m:ctrlPr>
                          </m:fPr>
                          <m:num>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m:t>
                                </m:r>
                                <m:r>
                                  <m:rPr>
                                    <m:sty m:val="p"/>
                                  </m:rPr>
                                  <a:rPr lang="de-DE" sz="2000" i="1">
                                    <a:solidFill>
                                      <a:srgbClr val="000000"/>
                                    </a:solidFill>
                                    <a:latin typeface="Cambria Math" panose="02040503050406030204" pitchFamily="18" charset="0"/>
                                  </a:rPr>
                                  <m:t>a</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r>
                          <a:rPr lang="de-DE" sz="2000" i="1">
                            <a:solidFill>
                              <a:srgbClr val="000000"/>
                            </a:solidFill>
                            <a:latin typeface="Cambria Math" panose="02040503050406030204" pitchFamily="18" charset="0"/>
                          </a:rPr>
                          <m:t>=</m:t>
                        </m:r>
                        <m:sSup>
                          <m:sSupPr>
                            <m:ctrlPr>
                              <a:rPr lang="de-DE" sz="2000" i="1">
                                <a:solidFill>
                                  <a:srgbClr val="000000"/>
                                </a:solidFill>
                                <a:latin typeface="Cambria Math" panose="02040503050406030204" pitchFamily="18" charset="0"/>
                              </a:rPr>
                            </m:ctrlPr>
                          </m:sSupPr>
                          <m:e>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𝑎</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r>
                              <a:rPr lang="de-DE" sz="2000" i="1">
                                <a:solidFill>
                                  <a:srgbClr val="000000"/>
                                </a:solidFill>
                                <a:latin typeface="Cambria Math" panose="02040503050406030204" pitchFamily="18" charset="0"/>
                              </a:rPr>
                              <m:t>𝜎</m:t>
                            </m:r>
                          </m:e>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r>
                              <a:rPr lang="de-DE" sz="2000" i="1">
                                <a:solidFill>
                                  <a:srgbClr val="000000"/>
                                </a:solidFill>
                                <a:latin typeface="Cambria Math" panose="02040503050406030204" pitchFamily="18" charset="0"/>
                              </a:rPr>
                              <m:t>′</m:t>
                            </m:r>
                          </m:sup>
                        </m:sSup>
                        <m:d>
                          <m:dPr>
                            <m:ctrlPr>
                              <a:rPr lang="de-DE" sz="2000" i="1">
                                <a:solidFill>
                                  <a:srgbClr val="000000"/>
                                </a:solidFill>
                                <a:latin typeface="Cambria Math" panose="02040503050406030204" pitchFamily="18" charset="0"/>
                              </a:rPr>
                            </m:ctrlPr>
                          </m:dPr>
                          <m:e>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e>
                        </m:d>
                      </m:oMath>
                    </m:oMathPara>
                  </a14:m>
                  <a:endParaRPr lang="de-DE" sz="2000" dirty="0">
                    <a:solidFill>
                      <a:srgbClr val="000000"/>
                    </a:solidFill>
                    <a:latin typeface="Arial" charset="0"/>
                  </a:endParaRPr>
                </a:p>
                <a:p>
                  <a:pPr algn="ctr" eaLnBrk="0" fontAlgn="base" hangingPunct="0">
                    <a:spcBef>
                      <a:spcPct val="50000"/>
                    </a:spcBef>
                    <a:spcAft>
                      <a:spcPct val="0"/>
                    </a:spcAft>
                  </a:pPr>
                  <a:endParaRPr lang="de-DE" sz="2000" dirty="0">
                    <a:solidFill>
                      <a:srgbClr val="000000"/>
                    </a:solidFill>
                    <a:latin typeface="Arial" charset="0"/>
                  </a:endParaRPr>
                </a:p>
              </p:txBody>
            </p:sp>
          </mc:Choice>
          <mc:Fallback xmlns="">
            <p:sp>
              <p:nvSpPr>
                <p:cNvPr id="12" name="Textfeld 11"/>
                <p:cNvSpPr txBox="1">
                  <a:spLocks noRot="1" noChangeAspect="1" noMove="1" noResize="1" noEditPoints="1" noAdjustHandles="1" noChangeArrowheads="1" noChangeShapeType="1" noTextEdit="1"/>
                </p:cNvSpPr>
                <p:nvPr/>
              </p:nvSpPr>
              <p:spPr>
                <a:xfrm>
                  <a:off x="999252" y="3826771"/>
                  <a:ext cx="6730689" cy="1651478"/>
                </a:xfrm>
                <a:prstGeom prst="rect">
                  <a:avLst/>
                </a:prstGeom>
                <a:blipFill>
                  <a:blip r:embed="rId6"/>
                  <a:stretch>
                    <a:fillRect/>
                  </a:stretch>
                </a:blipFill>
              </p:spPr>
              <p:txBody>
                <a:bodyPr/>
                <a:lstStyle/>
                <a:p>
                  <a:r>
                    <a:rPr lang="de-DE">
                      <a:noFill/>
                    </a:rPr>
                    <a:t> </a:t>
                  </a:r>
                </a:p>
              </p:txBody>
            </p:sp>
          </mc:Fallback>
        </mc:AlternateContent>
        <p:grpSp>
          <p:nvGrpSpPr>
            <p:cNvPr id="46" name="Gruppieren 45"/>
            <p:cNvGrpSpPr/>
            <p:nvPr/>
          </p:nvGrpSpPr>
          <p:grpSpPr>
            <a:xfrm>
              <a:off x="334566" y="1412776"/>
              <a:ext cx="6912768" cy="2695788"/>
              <a:chOff x="334566" y="1412776"/>
              <a:chExt cx="6912768" cy="2695788"/>
            </a:xfrm>
          </p:grpSpPr>
          <p:sp>
            <p:nvSpPr>
              <p:cNvPr id="47" name="Textfeld 46"/>
              <p:cNvSpPr txBox="1"/>
              <p:nvPr/>
            </p:nvSpPr>
            <p:spPr>
              <a:xfrm>
                <a:off x="334566" y="1412776"/>
                <a:ext cx="6912768" cy="784830"/>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Minimize the cost function:
</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48" name="Textfeld 47"/>
                  <p:cNvSpPr txBox="1"/>
                  <p:nvPr/>
                </p:nvSpPr>
                <p:spPr>
                  <a:xfrm>
                    <a:off x="3523148" y="2663895"/>
                    <a:ext cx="1322350" cy="77386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r>
                            <a:rPr lang="de-DE" sz="2000" i="1">
                              <a:solidFill>
                                <a:srgbClr val="000000"/>
                              </a:solidFill>
                              <a:latin typeface="Cambria Math" panose="02040503050406030204" pitchFamily="18" charset="0"/>
                            </a:rPr>
                            <m:t>=</m:t>
                          </m:r>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oMath>
                      </m:oMathPara>
                    </a14:m>
                    <a:endParaRPr lang="de-DE" dirty="0">
                      <a:solidFill>
                        <a:srgbClr val="000000"/>
                      </a:solidFill>
                      <a:latin typeface="Arial" charset="0"/>
                    </a:endParaRPr>
                  </a:p>
                </p:txBody>
              </p:sp>
            </mc:Choice>
            <mc:Fallback xmlns="">
              <p:sp>
                <p:nvSpPr>
                  <p:cNvPr id="48" name="Textfeld 47"/>
                  <p:cNvSpPr txBox="1">
                    <a:spLocks noRot="1" noChangeAspect="1" noMove="1" noResize="1" noEditPoints="1" noAdjustHandles="1" noChangeArrowheads="1" noChangeShapeType="1" noTextEdit="1"/>
                  </p:cNvSpPr>
                  <p:nvPr/>
                </p:nvSpPr>
                <p:spPr>
                  <a:xfrm>
                    <a:off x="3523148" y="2663895"/>
                    <a:ext cx="1322350" cy="773866"/>
                  </a:xfrm>
                  <a:prstGeom prst="rect">
                    <a:avLst/>
                  </a:prstGeom>
                  <a:blipFill>
                    <a:blip r:embed="rId7"/>
                    <a:stretch>
                      <a:fillRect/>
                    </a:stretch>
                  </a:blipFill>
                </p:spPr>
                <p:txBody>
                  <a:bodyPr/>
                  <a:lstStyle/>
                  <a:p>
                    <a:r>
                      <a:rPr lang="de-DE">
                        <a:noFill/>
                      </a:rPr>
                      <a:t> </a:t>
                    </a:r>
                  </a:p>
                </p:txBody>
              </p:sp>
            </mc:Fallback>
          </mc:AlternateContent>
          <p:sp>
            <p:nvSpPr>
              <p:cNvPr id="49" name="Textfeld 48"/>
              <p:cNvSpPr txBox="1"/>
              <p:nvPr/>
            </p:nvSpPr>
            <p:spPr>
              <a:xfrm>
                <a:off x="4307147" y="3831565"/>
                <a:ext cx="65" cy="276999"/>
              </a:xfrm>
              <a:prstGeom prst="rect">
                <a:avLst/>
              </a:prstGeom>
              <a:noFill/>
            </p:spPr>
            <p:txBody>
              <a:bodyPr wrap="none" lIns="0" tIns="0" rIns="0" bIns="0" rtlCol="0">
                <a:spAutoFit/>
              </a:bodyPr>
              <a:lstStyle/>
              <a:p>
                <a:pPr algn="ctr" eaLnBrk="0" fontAlgn="base" hangingPunct="0">
                  <a:spcBef>
                    <a:spcPct val="50000"/>
                  </a:spcBef>
                  <a:spcAft>
                    <a:spcPct val="0"/>
                  </a:spcAft>
                </a:pP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52" name="Rechteck 51"/>
                  <p:cNvSpPr/>
                  <p:nvPr/>
                </p:nvSpPr>
                <p:spPr>
                  <a:xfrm>
                    <a:off x="334566" y="3455081"/>
                    <a:ext cx="6806425" cy="369332"/>
                  </a:xfrm>
                  <a:prstGeom prst="rect">
                    <a:avLst/>
                  </a:prstGeom>
                </p:spPr>
                <p:txBody>
                  <a:bodyPr wrap="square">
                    <a:spAutoFit/>
                  </a:bodyPr>
                  <a:lstStyle/>
                  <a:p>
                    <a:pPr eaLnBrk="0" fontAlgn="base" hangingPunct="0">
                      <a:spcBef>
                        <a:spcPct val="50000"/>
                      </a:spcBef>
                      <a:spcAft>
                        <a:spcPct val="0"/>
                      </a:spcAft>
                    </a:pPr>
                    <a:r>
                      <a:rPr lang="en-US" dirty="0">
                        <a:solidFill>
                          <a:srgbClr val="000000"/>
                        </a:solidFill>
                        <a:latin typeface="Arial" charset="0"/>
                      </a:rPr>
                      <a:t>Neuron error of a neuron j of the starting layer </a:t>
                    </a:r>
                    <a14:m>
                      <m:oMath xmlns:m="http://schemas.openxmlformats.org/officeDocument/2006/math">
                        <m:r>
                          <a:rPr lang="de-DE" i="1">
                            <a:solidFill>
                              <a:srgbClr val="000000"/>
                            </a:solidFill>
                            <a:latin typeface="Cambria Math" panose="02040503050406030204" pitchFamily="18" charset="0"/>
                          </a:rPr>
                          <m:t>ℓ=</m:t>
                        </m:r>
                        <m:r>
                          <a:rPr lang="de-DE" i="1">
                            <a:solidFill>
                              <a:srgbClr val="000000"/>
                            </a:solidFill>
                            <a:latin typeface="Cambria Math" panose="02040503050406030204" pitchFamily="18" charset="0"/>
                          </a:rPr>
                          <m:t>𝐿</m:t>
                        </m:r>
                      </m:oMath>
                    </a14:m>
                    <a:r>
                      <a:rPr lang="de-DE" dirty="0">
                        <a:solidFill>
                          <a:srgbClr val="000000"/>
                        </a:solidFill>
                        <a:latin typeface="Arial" charset="0"/>
                      </a:rPr>
                      <a:t>:</a:t>
                    </a:r>
                  </a:p>
                </p:txBody>
              </p:sp>
            </mc:Choice>
            <mc:Fallback xmlns="">
              <p:sp>
                <p:nvSpPr>
                  <p:cNvPr id="52" name="Rechteck 51"/>
                  <p:cNvSpPr>
                    <a:spLocks noRot="1" noChangeAspect="1" noMove="1" noResize="1" noEditPoints="1" noAdjustHandles="1" noChangeArrowheads="1" noChangeShapeType="1" noTextEdit="1"/>
                  </p:cNvSpPr>
                  <p:nvPr/>
                </p:nvSpPr>
                <p:spPr>
                  <a:xfrm>
                    <a:off x="334566" y="3455081"/>
                    <a:ext cx="6806425" cy="369332"/>
                  </a:xfrm>
                  <a:prstGeom prst="rect">
                    <a:avLst/>
                  </a:prstGeom>
                  <a:blipFill>
                    <a:blip r:embed="rId8"/>
                    <a:stretch>
                      <a:fillRect l="-806" t="-10000" b="-2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334566" y="2188455"/>
                    <a:ext cx="5016758" cy="477310"/>
                  </a:xfrm>
                  <a:prstGeom prst="rect">
                    <a:avLst/>
                  </a:prstGeom>
                </p:spPr>
                <p:txBody>
                  <a:bodyPr wrap="none">
                    <a:spAutoFit/>
                  </a:bodyPr>
                  <a:lstStyle/>
                  <a:p>
                    <a:pPr eaLnBrk="0" fontAlgn="base" hangingPunct="0">
                      <a:spcBef>
                        <a:spcPct val="50000"/>
                      </a:spcBef>
                      <a:spcAft>
                        <a:spcPct val="0"/>
                      </a:spcAft>
                    </a:pPr>
                    <a:r>
                      <a:rPr lang="en-US" dirty="0">
                        <a:solidFill>
                          <a:srgbClr val="000000"/>
                        </a:solidFill>
                        <a:latin typeface="Arial" charset="0"/>
                      </a:rPr>
                      <a:t>Define the jth neuron error of the </a:t>
                    </a:r>
                    <a14:m>
                      <m:oMath xmlns:m="http://schemas.openxmlformats.org/officeDocument/2006/math">
                        <m:r>
                          <a:rPr lang="de-DE" i="1">
                            <a:solidFill>
                              <a:srgbClr val="000000"/>
                            </a:solidFill>
                            <a:latin typeface="Cambria Math" panose="02040503050406030204" pitchFamily="18" charset="0"/>
                          </a:rPr>
                          <m:t>ℓ</m:t>
                        </m:r>
                      </m:oMath>
                    </a14:m>
                    <a:r>
                      <a:rPr lang="de-DE" i="1" dirty="0">
                        <a:solidFill>
                          <a:srgbClr val="000000"/>
                        </a:solidFill>
                        <a:latin typeface="Arial" charset="0"/>
                      </a:rPr>
                      <a:t>-</a:t>
                    </a:r>
                    <a:r>
                      <a:rPr lang="de-DE" dirty="0">
                        <a:solidFill>
                          <a:srgbClr val="000000"/>
                        </a:solidFill>
                        <a:latin typeface="Arial" charset="0"/>
                      </a:rPr>
                      <a:t>th layer </a:t>
                    </a:r>
                    <a14:m>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𝛿</m:t>
                            </m:r>
                          </m:e>
                          <m:sub>
                            <m:r>
                              <a:rPr lang="de-DE" i="1">
                                <a:solidFill>
                                  <a:srgbClr val="000000"/>
                                </a:solidFill>
                                <a:latin typeface="Cambria Math" panose="02040503050406030204" pitchFamily="18" charset="0"/>
                              </a:rPr>
                              <m:t>𝑗</m:t>
                            </m:r>
                          </m:sub>
                          <m:sup>
                            <m:r>
                              <a:rPr lang="de-DE" i="1">
                                <a:solidFill>
                                  <a:srgbClr val="000000"/>
                                </a:solidFill>
                                <a:latin typeface="Cambria Math" panose="02040503050406030204" pitchFamily="18" charset="0"/>
                              </a:rPr>
                              <m:t>[ℓ]</m:t>
                            </m:r>
                          </m:sup>
                        </m:sSubSup>
                      </m:oMath>
                    </a14:m>
                    <a:r>
                      <a:rPr lang="de-DE" dirty="0">
                        <a:solidFill>
                          <a:srgbClr val="000000"/>
                        </a:solidFill>
                        <a:latin typeface="Arial" charset="0"/>
                      </a:rPr>
                      <a:t>:</a:t>
                    </a:r>
                  </a:p>
                </p:txBody>
              </p:sp>
            </mc:Choice>
            <mc:Fallback xmlns="">
              <p:sp>
                <p:nvSpPr>
                  <p:cNvPr id="53" name="Rechteck 52"/>
                  <p:cNvSpPr>
                    <a:spLocks noRot="1" noChangeAspect="1" noMove="1" noResize="1" noEditPoints="1" noAdjustHandles="1" noChangeArrowheads="1" noChangeShapeType="1" noTextEdit="1"/>
                  </p:cNvSpPr>
                  <p:nvPr/>
                </p:nvSpPr>
                <p:spPr>
                  <a:xfrm>
                    <a:off x="334566" y="2188455"/>
                    <a:ext cx="5016758" cy="477310"/>
                  </a:xfrm>
                  <a:prstGeom prst="rect">
                    <a:avLst/>
                  </a:prstGeom>
                  <a:blipFill>
                    <a:blip r:embed="rId9"/>
                    <a:stretch>
                      <a:fillRect l="-972" r="-243" b="-8974"/>
                    </a:stretch>
                  </a:blipFill>
                </p:spPr>
                <p:txBody>
                  <a:bodyPr/>
                  <a:lstStyle/>
                  <a:p>
                    <a:r>
                      <a:rPr lang="de-DE">
                        <a:noFill/>
                      </a:rPr>
                      <a:t> </a:t>
                    </a:r>
                  </a:p>
                </p:txBody>
              </p:sp>
            </mc:Fallback>
          </mc:AlternateContent>
        </p:grpSp>
      </p:grpSp>
      <mc:AlternateContent xmlns:mc="http://schemas.openxmlformats.org/markup-compatibility/2006" xmlns:a14="http://schemas.microsoft.com/office/drawing/2010/main">
        <mc:Choice Requires="a14">
          <p:sp>
            <p:nvSpPr>
              <p:cNvPr id="54" name="Textfeld 53"/>
              <p:cNvSpPr txBox="1"/>
              <p:nvPr/>
            </p:nvSpPr>
            <p:spPr>
              <a:xfrm>
                <a:off x="3859709" y="1297472"/>
                <a:ext cx="650819" cy="77386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𝜔</m:t>
                              </m:r>
                            </m:e>
                            <m:sub>
                              <m:r>
                                <a:rPr lang="de-DE" sz="2000" i="1">
                                  <a:solidFill>
                                    <a:srgbClr val="000000"/>
                                  </a:solidFill>
                                  <a:latin typeface="Cambria Math" panose="02040503050406030204" pitchFamily="18" charset="0"/>
                                </a:rPr>
                                <m:t>𝑖𝑗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oMath>
                  </m:oMathPara>
                </a14:m>
                <a:endParaRPr lang="de-DE" sz="2000" dirty="0">
                  <a:solidFill>
                    <a:srgbClr val="000000"/>
                  </a:solidFill>
                  <a:latin typeface="Arial" charset="0"/>
                </a:endParaRPr>
              </a:p>
            </p:txBody>
          </p:sp>
        </mc:Choice>
        <mc:Fallback xmlns="">
          <p:sp>
            <p:nvSpPr>
              <p:cNvPr id="54" name="Textfeld 53"/>
              <p:cNvSpPr txBox="1">
                <a:spLocks noRot="1" noChangeAspect="1" noMove="1" noResize="1" noEditPoints="1" noAdjustHandles="1" noChangeArrowheads="1" noChangeShapeType="1" noTextEdit="1"/>
              </p:cNvSpPr>
              <p:nvPr/>
            </p:nvSpPr>
            <p:spPr>
              <a:xfrm>
                <a:off x="3859709" y="1297472"/>
                <a:ext cx="650819" cy="773866"/>
              </a:xfrm>
              <a:prstGeom prst="rect">
                <a:avLst/>
              </a:prstGeom>
              <a:blipFill>
                <a:blip r:embed="rId10"/>
                <a:stretch>
                  <a:fillRect/>
                </a:stretch>
              </a:blipFill>
            </p:spPr>
            <p:txBody>
              <a:bodyPr/>
              <a:lstStyle/>
              <a:p>
                <a:r>
                  <a:rPr lang="de-DE">
                    <a:noFill/>
                  </a:rPr>
                  <a:t> </a:t>
                </a:r>
              </a:p>
            </p:txBody>
          </p:sp>
        </mc:Fallback>
      </mc:AlternateContent>
      <p:sp>
        <p:nvSpPr>
          <p:cNvPr id="3" name="Textfeld 2"/>
          <p:cNvSpPr txBox="1"/>
          <p:nvPr/>
        </p:nvSpPr>
        <p:spPr>
          <a:xfrm>
            <a:off x="6096000" y="5013177"/>
            <a:ext cx="4392488" cy="1061829"/>
          </a:xfrm>
          <a:prstGeom prst="rect">
            <a:avLst/>
          </a:prstGeom>
          <a:noFill/>
        </p:spPr>
        <p:txBody>
          <a:bodyPr wrap="square" rtlCol="0">
            <a:spAutoFit/>
          </a:bodyPr>
          <a:lstStyle/>
          <a:p>
            <a:pPr algn="ctr" eaLnBrk="0" fontAlgn="base" hangingPunct="0">
              <a:spcBef>
                <a:spcPct val="50000"/>
              </a:spcBef>
              <a:spcAft>
                <a:spcPct val="0"/>
              </a:spcAft>
            </a:pPr>
            <a:r>
              <a:rPr lang="en-US" b="1">
                <a:solidFill>
                  <a:srgbClr val="00B050"/>
                </a:solidFill>
                <a:latin typeface="Arial" charset="0"/>
              </a:rPr>
              <a:t>Activation functions must be differentiable!
</a:t>
            </a:r>
            <a:endParaRPr lang="de-DE" b="1" dirty="0">
              <a:solidFill>
                <a:srgbClr val="00B050"/>
              </a:solidFill>
              <a:latin typeface="Arial" charset="0"/>
            </a:endParaRPr>
          </a:p>
        </p:txBody>
      </p:sp>
      <p:cxnSp>
        <p:nvCxnSpPr>
          <p:cNvPr id="7" name="Gerade Verbindung mit Pfeil 6"/>
          <p:cNvCxnSpPr/>
          <p:nvPr/>
        </p:nvCxnSpPr>
        <p:spPr bwMode="auto">
          <a:xfrm flipH="1" flipV="1">
            <a:off x="6847324" y="4543962"/>
            <a:ext cx="216024" cy="379336"/>
          </a:xfrm>
          <a:prstGeom prst="straightConnector1">
            <a:avLst/>
          </a:prstGeom>
          <a:solidFill>
            <a:schemeClr val="accent1"/>
          </a:solidFill>
          <a:ln w="762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3805519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feld 24"/>
          <p:cNvSpPr txBox="1"/>
          <p:nvPr/>
        </p:nvSpPr>
        <p:spPr>
          <a:xfrm>
            <a:off x="3859708" y="5941913"/>
            <a:ext cx="4616558" cy="1061829"/>
          </a:xfrm>
          <a:prstGeom prst="rect">
            <a:avLst/>
          </a:prstGeom>
          <a:noFill/>
        </p:spPr>
        <p:txBody>
          <a:bodyPr wrap="square" rtlCol="0">
            <a:spAutoFit/>
          </a:bodyPr>
          <a:lstStyle/>
          <a:p>
            <a:pPr algn="ctr" eaLnBrk="0" fontAlgn="base" hangingPunct="0">
              <a:spcBef>
                <a:spcPct val="50000"/>
              </a:spcBef>
              <a:spcAft>
                <a:spcPct val="0"/>
              </a:spcAft>
            </a:pPr>
            <a:r>
              <a:rPr lang="en-US" b="1">
                <a:solidFill>
                  <a:srgbClr val="00B050"/>
                </a:solidFill>
                <a:latin typeface="Arial" charset="0"/>
              </a:rPr>
              <a:t>Depends on the weights and neuron errors of the next layer!
</a:t>
            </a:r>
            <a:endParaRPr lang="de-DE" b="1" dirty="0">
              <a:solidFill>
                <a:srgbClr val="00B050"/>
              </a:solidFill>
              <a:latin typeface="Arial" charset="0"/>
            </a:endParaRPr>
          </a:p>
        </p:txBody>
      </p:sp>
      <p:sp>
        <p:nvSpPr>
          <p:cNvPr id="2" name="Titel 1"/>
          <p:cNvSpPr>
            <a:spLocks noGrp="1"/>
          </p:cNvSpPr>
          <p:nvPr>
            <p:ph type="title"/>
          </p:nvPr>
        </p:nvSpPr>
        <p:spPr/>
        <p:txBody>
          <a:bodyPr/>
          <a:lstStyle/>
          <a:p>
            <a:r>
              <a:rPr lang="en-US"/>
              <a:t>Artificial Neural Networks - KNN</a:t>
            </a:r>
            <a:br>
              <a:rPr lang="en-US"/>
            </a:br>
            <a:r>
              <a:rPr lang="en-US"/>
              <a:t>Baking propagation (mathematical)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29</a:t>
            </a:fld>
            <a:endParaRPr lang="de-DE" dirty="0">
              <a:solidFill>
                <a:srgbClr val="000000"/>
              </a:solidFill>
              <a:latin typeface="Arial" charset="0"/>
            </a:endParaRPr>
          </a:p>
        </p:txBody>
      </p:sp>
      <p:sp>
        <p:nvSpPr>
          <p:cNvPr id="13" name="Textfeld 12"/>
          <p:cNvSpPr txBox="1"/>
          <p:nvPr/>
        </p:nvSpPr>
        <p:spPr>
          <a:xfrm>
            <a:off x="7104113" y="7857278"/>
            <a:ext cx="7780087" cy="369332"/>
          </a:xfrm>
          <a:prstGeom prst="rect">
            <a:avLst/>
          </a:prstGeom>
          <a:noFill/>
        </p:spPr>
        <p:txBody>
          <a:bodyPr wrap="square" rtlCol="0">
            <a:spAutoFit/>
          </a:bodyPr>
          <a:lstStyle/>
          <a:p>
            <a:pPr algn="ctr" eaLnBrk="0" fontAlgn="base" hangingPunct="0">
              <a:spcBef>
                <a:spcPct val="50000"/>
              </a:spcBef>
              <a:spcAft>
                <a:spcPct val="0"/>
              </a:spcAft>
            </a:pPr>
            <a:r>
              <a:rPr lang="de-DE" dirty="0">
                <a:solidFill>
                  <a:srgbClr val="000000"/>
                </a:solidFill>
                <a:latin typeface="Arial" charset="0"/>
              </a:rPr>
              <a:t>Gradient </a:t>
            </a:r>
            <a:r>
              <a:rPr lang="de-DE" dirty="0" err="1">
                <a:solidFill>
                  <a:srgbClr val="000000"/>
                </a:solidFill>
                <a:latin typeface="Arial" charset="0"/>
              </a:rPr>
              <a:t>Descent</a:t>
            </a:r>
            <a:r>
              <a:rPr lang="de-DE" dirty="0">
                <a:solidFill>
                  <a:srgbClr val="000000"/>
                </a:solidFill>
                <a:latin typeface="Arial" charset="0"/>
              </a:rPr>
              <a:t> Schritt: aktualisieren der Gewichte und </a:t>
            </a:r>
            <a:r>
              <a:rPr lang="de-DE" dirty="0" err="1">
                <a:solidFill>
                  <a:srgbClr val="000000"/>
                </a:solidFill>
                <a:latin typeface="Arial" charset="0"/>
              </a:rPr>
              <a:t>Biases</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10" name="Textfeld 9"/>
              <p:cNvSpPr txBox="1"/>
              <p:nvPr/>
            </p:nvSpPr>
            <p:spPr>
              <a:xfrm>
                <a:off x="3859709" y="1297472"/>
                <a:ext cx="650819" cy="77386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𝜔</m:t>
                              </m:r>
                            </m:e>
                            <m:sub>
                              <m:r>
                                <a:rPr lang="de-DE" sz="2000" i="1">
                                  <a:solidFill>
                                    <a:srgbClr val="000000"/>
                                  </a:solidFill>
                                  <a:latin typeface="Cambria Math" panose="02040503050406030204" pitchFamily="18" charset="0"/>
                                </a:rPr>
                                <m:t>𝑖𝑗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oMath>
                  </m:oMathPara>
                </a14:m>
                <a:endParaRPr lang="de-DE" sz="2000" dirty="0">
                  <a:solidFill>
                    <a:srgbClr val="000000"/>
                  </a:solidFill>
                  <a:latin typeface="Arial"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3859709" y="1297472"/>
                <a:ext cx="650819" cy="773866"/>
              </a:xfrm>
              <a:prstGeom prst="rect">
                <a:avLst/>
              </a:prstGeom>
              <a:blipFill>
                <a:blip r:embed="rId3"/>
                <a:stretch>
                  <a:fillRect/>
                </a:stretch>
              </a:blipFill>
            </p:spPr>
            <p:txBody>
              <a:bodyPr/>
              <a:lstStyle/>
              <a:p>
                <a:r>
                  <a:rPr lang="de-DE">
                    <a:noFill/>
                  </a:rPr>
                  <a:t> </a:t>
                </a:r>
              </a:p>
            </p:txBody>
          </p:sp>
        </mc:Fallback>
      </mc:AlternateContent>
      <p:grpSp>
        <p:nvGrpSpPr>
          <p:cNvPr id="48" name="Gruppieren 47"/>
          <p:cNvGrpSpPr/>
          <p:nvPr/>
        </p:nvGrpSpPr>
        <p:grpSpPr>
          <a:xfrm>
            <a:off x="8059083" y="1233517"/>
            <a:ext cx="4087472" cy="3600636"/>
            <a:chOff x="8058289" y="1233517"/>
            <a:chExt cx="4087472" cy="3600636"/>
          </a:xfrm>
        </p:grpSpPr>
        <p:grpSp>
          <p:nvGrpSpPr>
            <p:cNvPr id="49" name="Gruppieren 48"/>
            <p:cNvGrpSpPr/>
            <p:nvPr/>
          </p:nvGrpSpPr>
          <p:grpSpPr>
            <a:xfrm>
              <a:off x="8058289" y="1233517"/>
              <a:ext cx="4087472" cy="3600636"/>
              <a:chOff x="8058289" y="1233517"/>
              <a:chExt cx="4087472" cy="3600636"/>
            </a:xfrm>
          </p:grpSpPr>
          <p:sp>
            <p:nvSpPr>
              <p:cNvPr id="52" name="Abgerundetes Rechteck 51"/>
              <p:cNvSpPr/>
              <p:nvPr/>
            </p:nvSpPr>
            <p:spPr bwMode="auto">
              <a:xfrm>
                <a:off x="8058289" y="1233517"/>
                <a:ext cx="4087472" cy="3582931"/>
              </a:xfrm>
              <a:prstGeom prst="round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mc:AlternateContent xmlns:mc="http://schemas.openxmlformats.org/markup-compatibility/2006" xmlns:a14="http://schemas.microsoft.com/office/drawing/2010/main">
            <mc:Choice Requires="a14">
              <p:sp>
                <p:nvSpPr>
                  <p:cNvPr id="53" name="Rechteck 52"/>
                  <p:cNvSpPr/>
                  <p:nvPr/>
                </p:nvSpPr>
                <p:spPr>
                  <a:xfrm>
                    <a:off x="8696203" y="3964043"/>
                    <a:ext cx="2872068" cy="870110"/>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f>
                            <m:fPr>
                              <m:ctrlPr>
                                <a:rPr lang="de-DE" i="1">
                                  <a:solidFill>
                                    <a:srgbClr val="000000"/>
                                  </a:solidFill>
                                  <a:latin typeface="Cambria Math" panose="02040503050406030204" pitchFamily="18" charset="0"/>
                                </a:rPr>
                              </m:ctrlPr>
                            </m:fPr>
                            <m:num>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𝑧</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num>
                            <m:den>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𝑧</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den>
                          </m:f>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𝑘𝑗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sSup>
                                <m:sSupPr>
                                  <m:ctrlPr>
                                    <a:rPr lang="de-DE" i="1">
                                      <a:solidFill>
                                        <a:srgbClr val="000000"/>
                                      </a:solidFill>
                                      <a:latin typeface="Cambria Math" panose="02040503050406030204" pitchFamily="18" charset="0"/>
                                    </a:rPr>
                                  </m:ctrlPr>
                                </m:sSupPr>
                                <m:e>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e>
                                <m:sup>
                                  <m:r>
                                    <a:rPr lang="de-DE" i="1">
                                      <a:solidFill>
                                        <a:srgbClr val="000000"/>
                                      </a:solidFill>
                                      <a:latin typeface="Cambria Math" panose="02040503050406030204" pitchFamily="18" charset="0"/>
                                    </a:rPr>
                                    <m:t>′</m:t>
                                  </m:r>
                                </m:sup>
                              </m:sSup>
                            </m:sup>
                          </m:sSup>
                          <m:d>
                            <m:dPr>
                              <m:ctrlPr>
                                <a:rPr lang="de-DE" i="1">
                                  <a:solidFill>
                                    <a:srgbClr val="000000"/>
                                  </a:solidFill>
                                  <a:latin typeface="Cambria Math" panose="02040503050406030204" pitchFamily="18" charset="0"/>
                                </a:rPr>
                              </m:ctrlPr>
                            </m:dPr>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𝑧</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d>
                        </m:oMath>
                      </m:oMathPara>
                    </a14:m>
                    <a:endParaRPr lang="de-DE" dirty="0">
                      <a:solidFill>
                        <a:srgbClr val="000000"/>
                      </a:solidFill>
                      <a:latin typeface="Arial" charset="0"/>
                    </a:endParaRPr>
                  </a:p>
                </p:txBody>
              </p:sp>
            </mc:Choice>
            <mc:Fallback xmlns="">
              <p:sp>
                <p:nvSpPr>
                  <p:cNvPr id="53" name="Rechteck 52"/>
                  <p:cNvSpPr>
                    <a:spLocks noRot="1" noChangeAspect="1" noMove="1" noResize="1" noEditPoints="1" noAdjustHandles="1" noChangeArrowheads="1" noChangeShapeType="1" noTextEdit="1"/>
                  </p:cNvSpPr>
                  <p:nvPr/>
                </p:nvSpPr>
                <p:spPr>
                  <a:xfrm>
                    <a:off x="8696203" y="3964043"/>
                    <a:ext cx="2872068" cy="870110"/>
                  </a:xfrm>
                  <a:prstGeom prst="rect">
                    <a:avLst/>
                  </a:prstGeom>
                  <a:blipFill>
                    <a:blip r:embed="rId4"/>
                    <a:stretch>
                      <a:fillRect/>
                    </a:stretch>
                  </a:blipFill>
                </p:spPr>
                <p:txBody>
                  <a:bodyPr/>
                  <a:lstStyle/>
                  <a:p>
                    <a:r>
                      <a:rPr lang="de-DE">
                        <a:noFill/>
                      </a:rPr>
                      <a:t> </a:t>
                    </a:r>
                  </a:p>
                </p:txBody>
              </p:sp>
            </mc:Fallback>
          </mc:AlternateContent>
          <p:sp>
            <p:nvSpPr>
              <p:cNvPr id="54" name="Rechteck 53"/>
              <p:cNvSpPr/>
              <p:nvPr/>
            </p:nvSpPr>
            <p:spPr>
              <a:xfrm>
                <a:off x="8450800" y="2238873"/>
                <a:ext cx="3496470" cy="630942"/>
              </a:xfrm>
              <a:prstGeom prst="rect">
                <a:avLst/>
              </a:prstGeom>
            </p:spPr>
            <p:txBody>
              <a:bodyPr wrap="none">
                <a:spAutoFit/>
              </a:bodyPr>
              <a:lstStyle/>
              <a:p>
                <a:pPr algn="ctr" eaLnBrk="0" fontAlgn="base" hangingPunct="0">
                  <a:spcBef>
                    <a:spcPct val="50000"/>
                  </a:spcBef>
                  <a:spcAft>
                    <a:spcPct val="0"/>
                  </a:spcAft>
                </a:pPr>
                <a:r>
                  <a:rPr lang="en-US" sz="1400">
                    <a:solidFill>
                      <a:srgbClr val="000000"/>
                    </a:solidFill>
                    <a:latin typeface="Arial" charset="0"/>
                  </a:rPr>
                  <a:t>General formula of the activation function 
</a:t>
                </a:r>
                <a:endParaRPr lang="de-DE" sz="1400" i="1" dirty="0">
                  <a:solidFill>
                    <a:srgbClr val="000000"/>
                  </a:solidFill>
                  <a:latin typeface="Cambria Math" panose="02040503050406030204" pitchFamily="18" charset="0"/>
                </a:endParaRPr>
              </a:p>
            </p:txBody>
          </p:sp>
          <p:sp>
            <p:nvSpPr>
              <p:cNvPr id="55" name="Rechteck 54"/>
              <p:cNvSpPr/>
              <p:nvPr/>
            </p:nvSpPr>
            <p:spPr>
              <a:xfrm>
                <a:off x="8638898" y="3426706"/>
                <a:ext cx="503664" cy="630942"/>
              </a:xfrm>
              <a:prstGeom prst="rect">
                <a:avLst/>
              </a:prstGeom>
            </p:spPr>
            <p:txBody>
              <a:bodyPr wrap="none">
                <a:spAutoFit/>
              </a:bodyPr>
              <a:lstStyle/>
              <a:p>
                <a:pPr algn="ctr" eaLnBrk="0" fontAlgn="base" hangingPunct="0">
                  <a:spcBef>
                    <a:spcPct val="50000"/>
                  </a:spcBef>
                  <a:spcAft>
                    <a:spcPct val="0"/>
                  </a:spcAft>
                </a:pPr>
                <a:r>
                  <a:rPr lang="de-DE" sz="1400">
                    <a:solidFill>
                      <a:srgbClr val="000000"/>
                    </a:solidFill>
                    <a:latin typeface="Arial" charset="0"/>
                  </a:rPr>
                  <a:t>with
</a:t>
                </a:r>
                <a:endParaRPr lang="de-DE" sz="1400" dirty="0">
                  <a:solidFill>
                    <a:srgbClr val="000000"/>
                  </a:solidFill>
                  <a:latin typeface="Arial" charset="0"/>
                </a:endParaRPr>
              </a:p>
            </p:txBody>
          </p:sp>
          <mc:AlternateContent xmlns:mc="http://schemas.openxmlformats.org/markup-compatibility/2006" xmlns:a14="http://schemas.microsoft.com/office/drawing/2010/main">
            <mc:Choice Requires="a14">
              <p:sp>
                <p:nvSpPr>
                  <p:cNvPr id="56" name="Rechteck 55"/>
                  <p:cNvSpPr/>
                  <p:nvPr/>
                </p:nvSpPr>
                <p:spPr>
                  <a:xfrm>
                    <a:off x="9148247" y="3244229"/>
                    <a:ext cx="2224134" cy="764505"/>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𝑧</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𝑘</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nary>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oMath>
                      </m:oMathPara>
                    </a14:m>
                    <a:endParaRPr lang="de-DE" dirty="0">
                      <a:solidFill>
                        <a:srgbClr val="000000"/>
                      </a:solidFill>
                      <a:latin typeface="Arial" charset="0"/>
                    </a:endParaRPr>
                  </a:p>
                </p:txBody>
              </p:sp>
            </mc:Choice>
            <mc:Fallback xmlns="">
              <p:sp>
                <p:nvSpPr>
                  <p:cNvPr id="56" name="Rechteck 55"/>
                  <p:cNvSpPr>
                    <a:spLocks noRot="1" noChangeAspect="1" noMove="1" noResize="1" noEditPoints="1" noAdjustHandles="1" noChangeArrowheads="1" noChangeShapeType="1" noTextEdit="1"/>
                  </p:cNvSpPr>
                  <p:nvPr/>
                </p:nvSpPr>
                <p:spPr>
                  <a:xfrm>
                    <a:off x="9148247" y="3244229"/>
                    <a:ext cx="2224134" cy="764505"/>
                  </a:xfrm>
                  <a:prstGeom prst="rect">
                    <a:avLst/>
                  </a:prstGeom>
                  <a:blipFill>
                    <a:blip r:embed="rId5"/>
                    <a:stretch>
                      <a:fillRect/>
                    </a:stretch>
                  </a:blipFill>
                </p:spPr>
                <p:txBody>
                  <a:bodyPr/>
                  <a:lstStyle/>
                  <a:p>
                    <a:r>
                      <a:rPr lang="de-DE">
                        <a:noFill/>
                      </a:rPr>
                      <a:t> </a:t>
                    </a:r>
                  </a:p>
                </p:txBody>
              </p:sp>
            </mc:Fallback>
          </mc:AlternateContent>
          <p:sp>
            <p:nvSpPr>
              <p:cNvPr id="57" name="Rechteck 56"/>
              <p:cNvSpPr/>
              <p:nvPr/>
            </p:nvSpPr>
            <p:spPr>
              <a:xfrm>
                <a:off x="8736632" y="1233517"/>
                <a:ext cx="2710999" cy="630942"/>
              </a:xfrm>
              <a:prstGeom prst="rect">
                <a:avLst/>
              </a:prstGeom>
            </p:spPr>
            <p:txBody>
              <a:bodyPr wrap="none">
                <a:spAutoFit/>
              </a:bodyPr>
              <a:lstStyle/>
              <a:p>
                <a:pPr algn="ctr" eaLnBrk="0" fontAlgn="base" hangingPunct="0">
                  <a:spcBef>
                    <a:spcPct val="50000"/>
                  </a:spcBef>
                  <a:spcAft>
                    <a:spcPct val="0"/>
                  </a:spcAft>
                </a:pPr>
                <a:r>
                  <a:rPr lang="en-US" sz="1400">
                    <a:solidFill>
                      <a:srgbClr val="000000"/>
                    </a:solidFill>
                    <a:latin typeface="Arial" charset="0"/>
                  </a:rPr>
                  <a:t>Cost function of the output layer
</a:t>
                </a:r>
                <a:endParaRPr lang="de-DE" sz="1400" dirty="0">
                  <a:solidFill>
                    <a:srgbClr val="000000"/>
                  </a:solidFill>
                  <a:latin typeface="Arial" charset="0"/>
                </a:endParaRPr>
              </a:p>
            </p:txBody>
          </p:sp>
        </p:grpSp>
        <mc:AlternateContent xmlns:mc="http://schemas.openxmlformats.org/markup-compatibility/2006" xmlns:a14="http://schemas.microsoft.com/office/drawing/2010/main">
          <mc:Choice Requires="a14">
            <p:sp>
              <p:nvSpPr>
                <p:cNvPr id="50" name="Rechteck 49"/>
                <p:cNvSpPr/>
                <p:nvPr/>
              </p:nvSpPr>
              <p:spPr>
                <a:xfrm>
                  <a:off x="8787103" y="1524170"/>
                  <a:ext cx="2491772" cy="679930"/>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𝐽</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limLoc m:val="subSup"/>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𝑗</m:t>
                            </m:r>
                          </m:sub>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𝑦</m:t>
                                        </m:r>
                                      </m:e>
                                      <m:sub>
                                        <m:r>
                                          <a:rPr lang="de-DE" i="1">
                                            <a:solidFill>
                                              <a:srgbClr val="000000"/>
                                            </a:solidFill>
                                            <a:latin typeface="Cambria Math" panose="02040503050406030204" pitchFamily="18" charset="0"/>
                                          </a:rPr>
                                          <m:t>𝑗</m:t>
                                        </m:r>
                                      </m:sub>
                                    </m:sSub>
                                    <m:r>
                                      <a:rPr lang="de-DE" i="1">
                                        <a:solidFill>
                                          <a:srgbClr val="000000"/>
                                        </a:solidFill>
                                        <a:latin typeface="Cambria Math" panose="02040503050406030204" pitchFamily="18" charset="0"/>
                                      </a:rPr>
                                      <m:t>−</m:t>
                                    </m:r>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𝐿</m:t>
                                            </m:r>
                                          </m:e>
                                        </m:d>
                                      </m:sup>
                                    </m:sSubSup>
                                  </m:e>
                                </m:d>
                              </m:e>
                              <m:sup>
                                <m:r>
                                  <a:rPr lang="de-DE" i="1">
                                    <a:solidFill>
                                      <a:srgbClr val="000000"/>
                                    </a:solidFill>
                                    <a:latin typeface="Cambria Math" panose="02040503050406030204" pitchFamily="18" charset="0"/>
                                  </a:rPr>
                                  <m:t>2</m:t>
                                </m:r>
                              </m:sup>
                            </m:sSup>
                          </m:e>
                        </m:nary>
                      </m:oMath>
                    </m:oMathPara>
                  </a14:m>
                  <a:endParaRPr lang="de-DE" dirty="0">
                    <a:solidFill>
                      <a:srgbClr val="000000"/>
                    </a:solidFill>
                    <a:latin typeface="Arial" charset="0"/>
                  </a:endParaRPr>
                </a:p>
              </p:txBody>
            </p:sp>
          </mc:Choice>
          <mc:Fallback xmlns="">
            <p:sp>
              <p:nvSpPr>
                <p:cNvPr id="50" name="Rechteck 49"/>
                <p:cNvSpPr>
                  <a:spLocks noRot="1" noChangeAspect="1" noMove="1" noResize="1" noEditPoints="1" noAdjustHandles="1" noChangeArrowheads="1" noChangeShapeType="1" noTextEdit="1"/>
                </p:cNvSpPr>
                <p:nvPr/>
              </p:nvSpPr>
              <p:spPr>
                <a:xfrm>
                  <a:off x="8787103" y="1524170"/>
                  <a:ext cx="2491772" cy="679930"/>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Rechteck 50"/>
                <p:cNvSpPr/>
                <p:nvPr/>
              </p:nvSpPr>
              <p:spPr>
                <a:xfrm>
                  <a:off x="8740720" y="2546650"/>
                  <a:ext cx="2916632" cy="828817"/>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𝑗</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𝜎</m:t>
                            </m:r>
                          </m:e>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p>
                        <m:d>
                          <m:dPr>
                            <m:ctrlPr>
                              <a:rPr lang="de-DE" i="1">
                                <a:solidFill>
                                  <a:srgbClr val="000000"/>
                                </a:solidFill>
                                <a:latin typeface="Cambria Math" panose="02040503050406030204" pitchFamily="18" charset="0"/>
                              </a:rPr>
                            </m:ctrlPr>
                          </m:dPr>
                          <m:e>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𝑘</m:t>
                                </m:r>
                              </m:sub>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m:t>
                                        </m:r>
                                      </m:e>
                                    </m:d>
                                  </m:sup>
                                </m:sSubSup>
                              </m:e>
                            </m:nary>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𝑎</m:t>
                                </m:r>
                              </m:e>
                              <m:sub>
                                <m:r>
                                  <a:rPr lang="de-DE" i="1">
                                    <a:solidFill>
                                      <a:srgbClr val="000000"/>
                                    </a:solidFill>
                                    <a:latin typeface="Cambria Math" panose="02040503050406030204" pitchFamily="18" charset="0"/>
                                  </a:rPr>
                                  <m:t>𝑘</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ℓ−1</m:t>
                                    </m:r>
                                  </m:e>
                                </m:d>
                              </m:sup>
                            </m:sSubSup>
                          </m:e>
                        </m:d>
                      </m:oMath>
                    </m:oMathPara>
                  </a14:m>
                  <a:endParaRPr lang="de-DE" dirty="0">
                    <a:solidFill>
                      <a:srgbClr val="000000"/>
                    </a:solidFill>
                    <a:latin typeface="Arial" charset="0"/>
                  </a:endParaRPr>
                </a:p>
              </p:txBody>
            </p:sp>
          </mc:Choice>
          <mc:Fallback xmlns="">
            <p:sp>
              <p:nvSpPr>
                <p:cNvPr id="51" name="Rechteck 50"/>
                <p:cNvSpPr>
                  <a:spLocks noRot="1" noChangeAspect="1" noMove="1" noResize="1" noEditPoints="1" noAdjustHandles="1" noChangeArrowheads="1" noChangeShapeType="1" noTextEdit="1"/>
                </p:cNvSpPr>
                <p:nvPr/>
              </p:nvSpPr>
              <p:spPr>
                <a:xfrm>
                  <a:off x="8740720" y="2546650"/>
                  <a:ext cx="2916632" cy="828817"/>
                </a:xfrm>
                <a:prstGeom prst="rect">
                  <a:avLst/>
                </a:prstGeom>
                <a:blipFill>
                  <a:blip r:embed="rId7"/>
                  <a:stretch>
                    <a:fillRect/>
                  </a:stretch>
                </a:blipFill>
              </p:spPr>
              <p:txBody>
                <a:bodyPr/>
                <a:lstStyle/>
                <a:p>
                  <a:r>
                    <a:rPr lang="de-DE">
                      <a:noFill/>
                    </a:rPr>
                    <a:t> </a:t>
                  </a:r>
                </a:p>
              </p:txBody>
            </p:sp>
          </mc:Fallback>
        </mc:AlternateContent>
      </p:grpSp>
      <p:grpSp>
        <p:nvGrpSpPr>
          <p:cNvPr id="59" name="Gruppieren 58"/>
          <p:cNvGrpSpPr/>
          <p:nvPr/>
        </p:nvGrpSpPr>
        <p:grpSpPr>
          <a:xfrm>
            <a:off x="335361" y="1412777"/>
            <a:ext cx="9289149" cy="4940235"/>
            <a:chOff x="334566" y="1412776"/>
            <a:chExt cx="9289149" cy="4940235"/>
          </a:xfrm>
        </p:grpSpPr>
        <p:sp>
          <p:nvSpPr>
            <p:cNvPr id="3" name="Textfeld 2"/>
            <p:cNvSpPr txBox="1"/>
            <p:nvPr/>
          </p:nvSpPr>
          <p:spPr>
            <a:xfrm>
              <a:off x="334566" y="1412776"/>
              <a:ext cx="6912768" cy="784830"/>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Minimize the cost function:
</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11" name="Textfeld 10"/>
                <p:cNvSpPr txBox="1"/>
                <p:nvPr/>
              </p:nvSpPr>
              <p:spPr>
                <a:xfrm>
                  <a:off x="3523148" y="2663895"/>
                  <a:ext cx="1322350" cy="77386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r>
                          <a:rPr lang="de-DE" sz="2000" i="1">
                            <a:solidFill>
                              <a:srgbClr val="000000"/>
                            </a:solidFill>
                            <a:latin typeface="Cambria Math" panose="02040503050406030204" pitchFamily="18" charset="0"/>
                          </a:rPr>
                          <m:t>=</m:t>
                        </m:r>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oMath>
                    </m:oMathPara>
                  </a14:m>
                  <a:endParaRPr lang="de-DE" dirty="0">
                    <a:solidFill>
                      <a:srgbClr val="000000"/>
                    </a:solidFill>
                    <a:latin typeface="Arial"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3523148" y="2663895"/>
                  <a:ext cx="1322350" cy="773866"/>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feld 11"/>
                <p:cNvSpPr txBox="1"/>
                <p:nvPr/>
              </p:nvSpPr>
              <p:spPr>
                <a:xfrm>
                  <a:off x="3068700" y="3831565"/>
                  <a:ext cx="2476960" cy="1189365"/>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r>
                          <a:rPr lang="de-DE" sz="2000" i="1">
                            <a:solidFill>
                              <a:srgbClr val="000000"/>
                            </a:solidFill>
                            <a:latin typeface="Cambria Math" panose="02040503050406030204" pitchFamily="18" charset="0"/>
                          </a:rPr>
                          <m:t>=</m:t>
                        </m:r>
                        <m:sSup>
                          <m:sSupPr>
                            <m:ctrlPr>
                              <a:rPr lang="de-DE" sz="2000" i="1">
                                <a:solidFill>
                                  <a:srgbClr val="000000"/>
                                </a:solidFill>
                                <a:latin typeface="Cambria Math" panose="02040503050406030204" pitchFamily="18" charset="0"/>
                              </a:rPr>
                            </m:ctrlPr>
                          </m:sSupPr>
                          <m:e>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𝑎</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den>
                            </m:f>
                            <m:r>
                              <a:rPr lang="de-DE" sz="2000" i="1">
                                <a:solidFill>
                                  <a:srgbClr val="000000"/>
                                </a:solidFill>
                                <a:latin typeface="Cambria Math" panose="02040503050406030204" pitchFamily="18" charset="0"/>
                              </a:rPr>
                              <m:t>𝜎</m:t>
                            </m:r>
                          </m:e>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r>
                              <a:rPr lang="de-DE" sz="2000" i="1">
                                <a:solidFill>
                                  <a:srgbClr val="000000"/>
                                </a:solidFill>
                                <a:latin typeface="Cambria Math" panose="02040503050406030204" pitchFamily="18" charset="0"/>
                              </a:rPr>
                              <m:t>′</m:t>
                            </m:r>
                          </m:sup>
                        </m:sSup>
                        <m:r>
                          <m:rPr>
                            <m:lit/>
                          </m:rP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𝐿</m:t>
                                </m:r>
                              </m:e>
                            </m:d>
                          </m:sup>
                        </m:sSubSup>
                        <m:r>
                          <m:rPr>
                            <m:lit/>
                          </m:rPr>
                          <a:rPr lang="de-DE" sz="2000" i="1">
                            <a:solidFill>
                              <a:srgbClr val="000000"/>
                            </a:solidFill>
                            <a:latin typeface="Cambria Math" panose="02040503050406030204" pitchFamily="18" charset="0"/>
                          </a:rPr>
                          <m:t>)</m:t>
                        </m:r>
                      </m:oMath>
                    </m:oMathPara>
                  </a14:m>
                  <a:endParaRPr lang="de-DE" dirty="0">
                    <a:solidFill>
                      <a:srgbClr val="000000"/>
                    </a:solidFill>
                    <a:latin typeface="Arial" charset="0"/>
                  </a:endParaRPr>
                </a:p>
                <a:p>
                  <a:pPr algn="ctr" eaLnBrk="0" fontAlgn="base" hangingPunct="0">
                    <a:spcBef>
                      <a:spcPct val="50000"/>
                    </a:spcBef>
                    <a:spcAft>
                      <a:spcPct val="0"/>
                    </a:spcAft>
                  </a:pPr>
                  <a:endParaRPr lang="de-DE" dirty="0">
                    <a:solidFill>
                      <a:srgbClr val="000000"/>
                    </a:solidFill>
                    <a:latin typeface="Arial" charset="0"/>
                  </a:endParaRPr>
                </a:p>
              </p:txBody>
            </p:sp>
          </mc:Choice>
          <mc:Fallback xmlns="">
            <p:sp>
              <p:nvSpPr>
                <p:cNvPr id="12" name="Textfeld 11"/>
                <p:cNvSpPr txBox="1">
                  <a:spLocks noRot="1" noChangeAspect="1" noMove="1" noResize="1" noEditPoints="1" noAdjustHandles="1" noChangeArrowheads="1" noChangeShapeType="1" noTextEdit="1"/>
                </p:cNvSpPr>
                <p:nvPr/>
              </p:nvSpPr>
              <p:spPr>
                <a:xfrm>
                  <a:off x="3068700" y="3831565"/>
                  <a:ext cx="2476960" cy="1189365"/>
                </a:xfrm>
                <a:prstGeom prst="rect">
                  <a:avLst/>
                </a:prstGeom>
                <a:blipFill>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p:cNvSpPr txBox="1"/>
                <p:nvPr/>
              </p:nvSpPr>
              <p:spPr>
                <a:xfrm>
                  <a:off x="518530" y="5123572"/>
                  <a:ext cx="9105185" cy="122943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r>
                          <a:rPr lang="de-DE" sz="2000" i="1">
                            <a:solidFill>
                              <a:srgbClr val="000000"/>
                            </a:solidFill>
                            <a:latin typeface="Cambria Math" panose="02040503050406030204" pitchFamily="18" charset="0"/>
                          </a:rPr>
                          <m:t>=</m:t>
                        </m:r>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r>
                          <a:rPr lang="de-DE" sz="2000" i="1">
                            <a:solidFill>
                              <a:srgbClr val="000000"/>
                            </a:solidFill>
                            <a:latin typeface="Cambria Math" panose="02040503050406030204" pitchFamily="18" charset="0"/>
                          </a:rPr>
                          <m:t>=</m:t>
                        </m:r>
                        <m:nary>
                          <m:naryPr>
                            <m:chr m:val="∑"/>
                            <m:supHide m:val="on"/>
                            <m:ctrlPr>
                              <a:rPr lang="de-DE" sz="2000" i="1">
                                <a:solidFill>
                                  <a:srgbClr val="000000"/>
                                </a:solidFill>
                                <a:latin typeface="Cambria Math" panose="02040503050406030204" pitchFamily="18" charset="0"/>
                              </a:rPr>
                            </m:ctrlPr>
                          </m:naryPr>
                          <m:sub>
                            <m:r>
                              <m:rPr>
                                <m:brk m:alnAt="7"/>
                              </m:rPr>
                              <a:rPr lang="de-DE" sz="2000" i="1">
                                <a:solidFill>
                                  <a:srgbClr val="000000"/>
                                </a:solidFill>
                                <a:latin typeface="Cambria Math" panose="02040503050406030204" pitchFamily="18" charset="0"/>
                              </a:rPr>
                              <m:t>𝑘</m:t>
                            </m:r>
                          </m:sub>
                          <m:sup/>
                          <m:e>
                            <m:limLow>
                              <m:limLowPr>
                                <m:ctrlPr>
                                  <a:rPr lang="de-DE" sz="2000" i="1">
                                    <a:solidFill>
                                      <a:srgbClr val="000000"/>
                                    </a:solidFill>
                                    <a:latin typeface="Cambria Math" panose="02040503050406030204" pitchFamily="18" charset="0"/>
                                  </a:rPr>
                                </m:ctrlPr>
                              </m:limLowPr>
                              <m:e>
                                <m:groupChr>
                                  <m:groupChrPr>
                                    <m:chr m:val="⏟"/>
                                    <m:ctrlPr>
                                      <a:rPr lang="de-DE" sz="2000" i="1">
                                        <a:solidFill>
                                          <a:srgbClr val="000000"/>
                                        </a:solidFill>
                                        <a:latin typeface="Cambria Math" panose="02040503050406030204" pitchFamily="18" charset="0"/>
                                      </a:rPr>
                                    </m:ctrlPr>
                                  </m:groupChrPr>
                                  <m:e>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r>
                                          <a:rPr lang="de-DE" sz="2000" i="1">
                                            <a:solidFill>
                                              <a:srgbClr val="000000"/>
                                            </a:solidFill>
                                            <a:latin typeface="Cambria Math" panose="02040503050406030204" pitchFamily="18" charset="0"/>
                                          </a:rPr>
                                          <m:t>𝐽</m:t>
                                        </m:r>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𝑘</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ℓ+1</m:t>
                                                </m:r>
                                              </m:e>
                                            </m:d>
                                          </m:sup>
                                        </m:sSubSup>
                                      </m:den>
                                    </m:f>
                                  </m:e>
                                </m:groupChr>
                              </m:e>
                              <m:lim>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𝑘</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ℓ+1</m:t>
                                        </m:r>
                                      </m:e>
                                    </m:d>
                                  </m:sup>
                                </m:sSubSup>
                              </m:lim>
                            </m:limLow>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𝑘</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ℓ+1</m:t>
                                        </m:r>
                                      </m:e>
                                    </m:d>
                                  </m:sup>
                                </m:sSubSup>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r>
                              <a:rPr lang="de-DE" sz="2000" i="1">
                                <a:solidFill>
                                  <a:srgbClr val="000000"/>
                                </a:solidFill>
                                <a:latin typeface="Cambria Math" panose="02040503050406030204" pitchFamily="18" charset="0"/>
                              </a:rPr>
                              <m:t>=</m:t>
                            </m:r>
                          </m:e>
                        </m:nary>
                        <m:nary>
                          <m:naryPr>
                            <m:chr m:val="∑"/>
                            <m:supHide m:val="on"/>
                            <m:ctrlPr>
                              <a:rPr lang="de-DE" sz="2000" i="1">
                                <a:solidFill>
                                  <a:srgbClr val="000000"/>
                                </a:solidFill>
                                <a:latin typeface="Cambria Math" panose="02040503050406030204" pitchFamily="18" charset="0"/>
                              </a:rPr>
                            </m:ctrlPr>
                          </m:naryPr>
                          <m:sub>
                            <m:r>
                              <m:rPr>
                                <m:brk m:alnAt="7"/>
                              </m:rPr>
                              <a:rPr lang="de-DE" sz="2000" i="1">
                                <a:solidFill>
                                  <a:srgbClr val="000000"/>
                                </a:solidFill>
                                <a:latin typeface="Cambria Math" panose="02040503050406030204" pitchFamily="18" charset="0"/>
                              </a:rPr>
                              <m:t>𝑘</m:t>
                            </m:r>
                          </m:sub>
                          <m:sup/>
                          <m:e>
                            <m:f>
                              <m:fPr>
                                <m:ctrlPr>
                                  <a:rPr lang="de-DE" sz="2000" i="1">
                                    <a:solidFill>
                                      <a:srgbClr val="000000"/>
                                    </a:solidFill>
                                    <a:latin typeface="Cambria Math" panose="02040503050406030204" pitchFamily="18" charset="0"/>
                                  </a:rPr>
                                </m:ctrlPr>
                              </m:fPr>
                              <m:num>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𝑘</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ℓ+1</m:t>
                                        </m:r>
                                      </m:e>
                                    </m:d>
                                  </m:sup>
                                </m:sSubSup>
                              </m:num>
                              <m:den>
                                <m:r>
                                  <a:rPr lang="de-DE" sz="2000" i="1">
                                    <a:solidFill>
                                      <a:srgbClr val="000000"/>
                                    </a:solidFill>
                                    <a:latin typeface="Cambria Math" panose="02040503050406030204" pitchFamily="18" charset="0"/>
                                  </a:rPr>
                                  <m:t>𝜕</m:t>
                                </m:r>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den>
                            </m:f>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𝛿</m:t>
                                </m:r>
                              </m:e>
                              <m:sub>
                                <m:r>
                                  <a:rPr lang="de-DE" sz="2000" i="1">
                                    <a:solidFill>
                                      <a:srgbClr val="000000"/>
                                    </a:solidFill>
                                    <a:latin typeface="Cambria Math" panose="02040503050406030204" pitchFamily="18" charset="0"/>
                                  </a:rPr>
                                  <m:t>𝑘</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ℓ+1</m:t>
                                    </m:r>
                                  </m:e>
                                </m:d>
                              </m:sup>
                            </m:sSubSup>
                            <m:r>
                              <a:rPr lang="de-DE" sz="2000" i="1">
                                <a:solidFill>
                                  <a:srgbClr val="000000"/>
                                </a:solidFill>
                                <a:latin typeface="Cambria Math" panose="02040503050406030204" pitchFamily="18" charset="0"/>
                              </a:rPr>
                              <m:t>=</m:t>
                            </m:r>
                            <m:nary>
                              <m:naryPr>
                                <m:chr m:val="∑"/>
                                <m:supHide m:val="on"/>
                                <m:ctrlPr>
                                  <a:rPr lang="de-DE" sz="2000" i="1">
                                    <a:solidFill>
                                      <a:srgbClr val="000000"/>
                                    </a:solidFill>
                                    <a:latin typeface="Cambria Math" panose="02040503050406030204" pitchFamily="18" charset="0"/>
                                  </a:rPr>
                                </m:ctrlPr>
                              </m:naryPr>
                              <m:sub>
                                <m:r>
                                  <m:rPr>
                                    <m:brk m:alnAt="7"/>
                                  </m:rPr>
                                  <a:rPr lang="de-DE" sz="2000" i="1">
                                    <a:solidFill>
                                      <a:srgbClr val="000000"/>
                                    </a:solidFill>
                                    <a:latin typeface="Cambria Math" panose="02040503050406030204" pitchFamily="18" charset="0"/>
                                  </a:rPr>
                                  <m:t>𝑘</m:t>
                                </m:r>
                              </m:sub>
                              <m:sup/>
                              <m:e>
                                <m:sSubSup>
                                  <m:sSubSupPr>
                                    <m:ctrlPr>
                                      <a:rPr lang="de-DE" sz="2000" i="1">
                                        <a:solidFill>
                                          <a:srgbClr val="00B050"/>
                                        </a:solidFill>
                                        <a:latin typeface="Cambria Math" panose="02040503050406030204" pitchFamily="18" charset="0"/>
                                      </a:rPr>
                                    </m:ctrlPr>
                                  </m:sSubSupPr>
                                  <m:e>
                                    <m:r>
                                      <a:rPr lang="de-DE" sz="2000" i="1">
                                        <a:solidFill>
                                          <a:srgbClr val="00B050"/>
                                        </a:solidFill>
                                        <a:latin typeface="Cambria Math" panose="02040503050406030204" pitchFamily="18" charset="0"/>
                                      </a:rPr>
                                      <m:t>𝜔</m:t>
                                    </m:r>
                                  </m:e>
                                  <m:sub>
                                    <m:r>
                                      <a:rPr lang="de-DE" sz="2000" i="1">
                                        <a:solidFill>
                                          <a:srgbClr val="00B050"/>
                                        </a:solidFill>
                                        <a:latin typeface="Cambria Math" panose="02040503050406030204" pitchFamily="18" charset="0"/>
                                      </a:rPr>
                                      <m:t>𝑘𝑗</m:t>
                                    </m:r>
                                  </m:sub>
                                  <m:sup>
                                    <m:d>
                                      <m:dPr>
                                        <m:begChr m:val="["/>
                                        <m:endChr m:val="]"/>
                                        <m:ctrlPr>
                                          <a:rPr lang="de-DE" sz="2000" i="1">
                                            <a:solidFill>
                                              <a:srgbClr val="00B050"/>
                                            </a:solidFill>
                                            <a:latin typeface="Cambria Math" panose="02040503050406030204" pitchFamily="18" charset="0"/>
                                          </a:rPr>
                                        </m:ctrlPr>
                                      </m:dPr>
                                      <m:e>
                                        <m:r>
                                          <a:rPr lang="de-DE" sz="2000" i="1">
                                            <a:solidFill>
                                              <a:srgbClr val="00B050"/>
                                            </a:solidFill>
                                            <a:latin typeface="Cambria Math" panose="02040503050406030204" pitchFamily="18" charset="0"/>
                                          </a:rPr>
                                          <m:t>ℓ+1</m:t>
                                        </m:r>
                                      </m:e>
                                    </m:d>
                                  </m:sup>
                                </m:sSubSup>
                                <m:sSubSup>
                                  <m:sSubSupPr>
                                    <m:ctrlPr>
                                      <a:rPr lang="de-DE" sz="2000" i="1">
                                        <a:solidFill>
                                          <a:srgbClr val="00B050"/>
                                        </a:solidFill>
                                        <a:latin typeface="Cambria Math" panose="02040503050406030204" pitchFamily="18" charset="0"/>
                                      </a:rPr>
                                    </m:ctrlPr>
                                  </m:sSubSupPr>
                                  <m:e>
                                    <m:r>
                                      <a:rPr lang="de-DE" sz="2000" i="1">
                                        <a:solidFill>
                                          <a:srgbClr val="00B050"/>
                                        </a:solidFill>
                                        <a:latin typeface="Cambria Math" panose="02040503050406030204" pitchFamily="18" charset="0"/>
                                      </a:rPr>
                                      <m:t>𝛿</m:t>
                                    </m:r>
                                  </m:e>
                                  <m:sub>
                                    <m:r>
                                      <a:rPr lang="de-DE" sz="2000" i="1">
                                        <a:solidFill>
                                          <a:srgbClr val="00B050"/>
                                        </a:solidFill>
                                        <a:latin typeface="Cambria Math" panose="02040503050406030204" pitchFamily="18" charset="0"/>
                                      </a:rPr>
                                      <m:t>𝑘</m:t>
                                    </m:r>
                                  </m:sub>
                                  <m:sup>
                                    <m:d>
                                      <m:dPr>
                                        <m:begChr m:val="["/>
                                        <m:endChr m:val="]"/>
                                        <m:ctrlPr>
                                          <a:rPr lang="de-DE" sz="2000" i="1">
                                            <a:solidFill>
                                              <a:srgbClr val="00B050"/>
                                            </a:solidFill>
                                            <a:latin typeface="Cambria Math" panose="02040503050406030204" pitchFamily="18" charset="0"/>
                                          </a:rPr>
                                        </m:ctrlPr>
                                      </m:dPr>
                                      <m:e>
                                        <m:r>
                                          <a:rPr lang="de-DE" sz="2000" i="1">
                                            <a:solidFill>
                                              <a:srgbClr val="00B050"/>
                                            </a:solidFill>
                                            <a:latin typeface="Cambria Math" panose="02040503050406030204" pitchFamily="18" charset="0"/>
                                          </a:rPr>
                                          <m:t>ℓ+1</m:t>
                                        </m:r>
                                      </m:e>
                                    </m:d>
                                  </m:sup>
                                </m:sSubSup>
                                <m:sSup>
                                  <m:sSupPr>
                                    <m:ctrlPr>
                                      <a:rPr lang="de-DE" sz="2000" i="1">
                                        <a:solidFill>
                                          <a:srgbClr val="000000"/>
                                        </a:solidFill>
                                        <a:latin typeface="Cambria Math" panose="02040503050406030204" pitchFamily="18" charset="0"/>
                                      </a:rPr>
                                    </m:ctrlPr>
                                  </m:sSupPr>
                                  <m:e>
                                    <m:r>
                                      <a:rPr lang="de-DE" sz="2000" i="1">
                                        <a:solidFill>
                                          <a:srgbClr val="000000"/>
                                        </a:solidFill>
                                        <a:latin typeface="Cambria Math" panose="02040503050406030204" pitchFamily="18" charset="0"/>
                                      </a:rPr>
                                      <m:t>𝜎</m:t>
                                    </m:r>
                                  </m:e>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r>
                                      <a:rPr lang="de-DE" sz="2000" i="1">
                                        <a:solidFill>
                                          <a:srgbClr val="000000"/>
                                        </a:solidFill>
                                        <a:latin typeface="Cambria Math" panose="02040503050406030204" pitchFamily="18" charset="0"/>
                                      </a:rPr>
                                      <m:t>′</m:t>
                                    </m:r>
                                  </m:sup>
                                </m:sSup>
                                <m:d>
                                  <m:dPr>
                                    <m:ctrlPr>
                                      <a:rPr lang="de-DE" sz="2000" i="1">
                                        <a:solidFill>
                                          <a:srgbClr val="000000"/>
                                        </a:solidFill>
                                        <a:latin typeface="Cambria Math" panose="02040503050406030204" pitchFamily="18" charset="0"/>
                                      </a:rPr>
                                    </m:ctrlPr>
                                  </m:dPr>
                                  <m:e>
                                    <m:sSubSup>
                                      <m:sSubSupPr>
                                        <m:ctrlPr>
                                          <a:rPr lang="de-DE" sz="2000" i="1">
                                            <a:solidFill>
                                              <a:srgbClr val="000000"/>
                                            </a:solidFill>
                                            <a:latin typeface="Cambria Math" panose="02040503050406030204" pitchFamily="18" charset="0"/>
                                          </a:rPr>
                                        </m:ctrlPr>
                                      </m:sSubSupPr>
                                      <m:e>
                                        <m:r>
                                          <a:rPr lang="de-DE" sz="2000" i="1">
                                            <a:solidFill>
                                              <a:srgbClr val="000000"/>
                                            </a:solidFill>
                                            <a:latin typeface="Cambria Math" panose="02040503050406030204" pitchFamily="18" charset="0"/>
                                          </a:rPr>
                                          <m:t>𝑧</m:t>
                                        </m:r>
                                      </m:e>
                                      <m:sub>
                                        <m:r>
                                          <a:rPr lang="de-DE" sz="2000" i="1">
                                            <a:solidFill>
                                              <a:srgbClr val="000000"/>
                                            </a:solidFill>
                                            <a:latin typeface="Cambria Math" panose="02040503050406030204" pitchFamily="18" charset="0"/>
                                          </a:rPr>
                                          <m:t>𝑗</m:t>
                                        </m:r>
                                      </m:sub>
                                      <m:sup>
                                        <m:d>
                                          <m:dPr>
                                            <m:begChr m:val="["/>
                                            <m:endChr m:val="]"/>
                                            <m:ctrlPr>
                                              <a:rPr lang="de-DE" sz="2000" i="1">
                                                <a:solidFill>
                                                  <a:srgbClr val="000000"/>
                                                </a:solidFill>
                                                <a:latin typeface="Cambria Math" panose="02040503050406030204" pitchFamily="18" charset="0"/>
                                              </a:rPr>
                                            </m:ctrlPr>
                                          </m:dPr>
                                          <m:e>
                                            <m:r>
                                              <a:rPr lang="de-DE" sz="2000" i="1">
                                                <a:solidFill>
                                                  <a:srgbClr val="000000"/>
                                                </a:solidFill>
                                                <a:latin typeface="Cambria Math" panose="02040503050406030204" pitchFamily="18" charset="0"/>
                                              </a:rPr>
                                              <m:t>ℓ</m:t>
                                            </m:r>
                                          </m:e>
                                        </m:d>
                                      </m:sup>
                                    </m:sSubSup>
                                  </m:e>
                                </m:d>
                                <m:r>
                                  <m:rPr>
                                    <m:nor/>
                                  </m:rPr>
                                  <a:rPr lang="de-DE" sz="2000" dirty="0">
                                    <a:solidFill>
                                      <a:srgbClr val="000000"/>
                                    </a:solidFill>
                                    <a:latin typeface="Arial" charset="0"/>
                                  </a:rPr>
                                  <m:t> </m:t>
                                </m:r>
                              </m:e>
                            </m:nary>
                            <m:r>
                              <a:rPr lang="de-DE" sz="2000" i="1">
                                <a:solidFill>
                                  <a:srgbClr val="000000"/>
                                </a:solidFill>
                                <a:latin typeface="Cambria Math" panose="02040503050406030204" pitchFamily="18" charset="0"/>
                              </a:rPr>
                              <m:t> </m:t>
                            </m:r>
                          </m:e>
                        </m:nary>
                      </m:oMath>
                    </m:oMathPara>
                  </a14:m>
                  <a:endParaRPr lang="de-DE" dirty="0">
                    <a:solidFill>
                      <a:srgbClr val="000000"/>
                    </a:solidFill>
                    <a:latin typeface="Arial"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518530" y="5123572"/>
                  <a:ext cx="9105185" cy="1229439"/>
                </a:xfrm>
                <a:prstGeom prst="rect">
                  <a:avLst/>
                </a:prstGeom>
                <a:blipFill>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Rechteck 7"/>
                <p:cNvSpPr/>
                <p:nvPr/>
              </p:nvSpPr>
              <p:spPr>
                <a:xfrm>
                  <a:off x="334566" y="4600471"/>
                  <a:ext cx="6768752" cy="369332"/>
                </a:xfrm>
                <a:prstGeom prst="rect">
                  <a:avLst/>
                </a:prstGeom>
              </p:spPr>
              <p:txBody>
                <a:bodyPr wrap="square">
                  <a:spAutoFit/>
                </a:bodyPr>
                <a:lstStyle/>
                <a:p>
                  <a:pPr eaLnBrk="0" fontAlgn="base" hangingPunct="0">
                    <a:spcBef>
                      <a:spcPct val="50000"/>
                    </a:spcBef>
                    <a:spcAft>
                      <a:spcPct val="0"/>
                    </a:spcAft>
                  </a:pPr>
                  <a:r>
                    <a:rPr lang="en-US" dirty="0">
                      <a:solidFill>
                        <a:srgbClr val="000000"/>
                      </a:solidFill>
                      <a:latin typeface="Arial" charset="0"/>
                    </a:rPr>
                    <a:t>Neuron error of a neuron j of a hidden layer</a:t>
                  </a:r>
                  <a:r>
                    <a:rPr lang="de-DE" dirty="0">
                      <a:solidFill>
                        <a:srgbClr val="000000"/>
                      </a:solidFill>
                      <a:latin typeface="Arial" charset="0"/>
                    </a:rPr>
                    <a:t> </a:t>
                  </a:r>
                  <a14:m>
                    <m:oMath xmlns:m="http://schemas.openxmlformats.org/officeDocument/2006/math">
                      <m:r>
                        <a:rPr lang="de-DE" i="1">
                          <a:solidFill>
                            <a:srgbClr val="000000"/>
                          </a:solidFill>
                          <a:latin typeface="Cambria Math" panose="02040503050406030204" pitchFamily="18" charset="0"/>
                        </a:rPr>
                        <m:t>ℓ</m:t>
                      </m:r>
                      <m:r>
                        <a:rPr lang="de-DE" i="1">
                          <a:solidFill>
                            <a:srgbClr val="000000"/>
                          </a:solidFill>
                          <a:latin typeface="Cambria Math" panose="02040503050406030204" pitchFamily="18" charset="0"/>
                          <a:ea typeface="Cambria Math" panose="02040503050406030204" pitchFamily="18" charset="0"/>
                        </a:rPr>
                        <m:t>≠</m:t>
                      </m:r>
                      <m:r>
                        <a:rPr lang="de-DE" i="1">
                          <a:solidFill>
                            <a:srgbClr val="000000"/>
                          </a:solidFill>
                          <a:latin typeface="Cambria Math" panose="02040503050406030204" pitchFamily="18" charset="0"/>
                        </a:rPr>
                        <m:t>𝐿</m:t>
                      </m:r>
                    </m:oMath>
                  </a14:m>
                  <a:endParaRPr lang="de-DE" i="1" dirty="0">
                    <a:solidFill>
                      <a:srgbClr val="000000"/>
                    </a:solidFill>
                    <a:latin typeface="Arial" charset="0"/>
                  </a:endParaRPr>
                </a:p>
              </p:txBody>
            </p:sp>
          </mc:Choice>
          <mc:Fallback xmlns="">
            <p:sp>
              <p:nvSpPr>
                <p:cNvPr id="8" name="Rechteck 7"/>
                <p:cNvSpPr>
                  <a:spLocks noRot="1" noChangeAspect="1" noMove="1" noResize="1" noEditPoints="1" noAdjustHandles="1" noChangeArrowheads="1" noChangeShapeType="1" noTextEdit="1"/>
                </p:cNvSpPr>
                <p:nvPr/>
              </p:nvSpPr>
              <p:spPr>
                <a:xfrm>
                  <a:off x="334566" y="4600471"/>
                  <a:ext cx="6768752" cy="369332"/>
                </a:xfrm>
                <a:prstGeom prst="rect">
                  <a:avLst/>
                </a:prstGeom>
                <a:blipFill>
                  <a:blip r:embed="rId11"/>
                  <a:stretch>
                    <a:fillRect l="-811" t="-10000" b="-2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Rechteck 8"/>
                <p:cNvSpPr/>
                <p:nvPr/>
              </p:nvSpPr>
              <p:spPr>
                <a:xfrm>
                  <a:off x="334566" y="3455081"/>
                  <a:ext cx="6806425" cy="369332"/>
                </a:xfrm>
                <a:prstGeom prst="rect">
                  <a:avLst/>
                </a:prstGeom>
              </p:spPr>
              <p:txBody>
                <a:bodyPr wrap="square">
                  <a:spAutoFit/>
                </a:bodyPr>
                <a:lstStyle/>
                <a:p>
                  <a:pPr eaLnBrk="0" fontAlgn="base" hangingPunct="0">
                    <a:spcBef>
                      <a:spcPct val="50000"/>
                    </a:spcBef>
                    <a:spcAft>
                      <a:spcPct val="0"/>
                    </a:spcAft>
                  </a:pPr>
                  <a:r>
                    <a:rPr lang="en-US" dirty="0">
                      <a:solidFill>
                        <a:srgbClr val="000000"/>
                      </a:solidFill>
                      <a:latin typeface="Arial" charset="0"/>
                    </a:rPr>
                    <a:t>Neuron error of a neuron j of the starting layer</a:t>
                  </a:r>
                  <a:r>
                    <a:rPr lang="de-DE" dirty="0">
                      <a:solidFill>
                        <a:srgbClr val="000000"/>
                      </a:solidFill>
                      <a:latin typeface="Arial" charset="0"/>
                    </a:rPr>
                    <a:t> </a:t>
                  </a:r>
                  <a14:m>
                    <m:oMath xmlns:m="http://schemas.openxmlformats.org/officeDocument/2006/math">
                      <m:r>
                        <a:rPr lang="de-DE" i="1">
                          <a:solidFill>
                            <a:srgbClr val="000000"/>
                          </a:solidFill>
                          <a:latin typeface="Cambria Math" panose="02040503050406030204" pitchFamily="18" charset="0"/>
                        </a:rPr>
                        <m:t>ℓ=</m:t>
                      </m:r>
                      <m:r>
                        <a:rPr lang="de-DE" i="1">
                          <a:solidFill>
                            <a:srgbClr val="000000"/>
                          </a:solidFill>
                          <a:latin typeface="Cambria Math" panose="02040503050406030204" pitchFamily="18" charset="0"/>
                        </a:rPr>
                        <m:t>𝐿</m:t>
                      </m:r>
                    </m:oMath>
                  </a14:m>
                  <a:r>
                    <a:rPr lang="de-DE" dirty="0">
                      <a:solidFill>
                        <a:srgbClr val="000000"/>
                      </a:solidFill>
                      <a:latin typeface="Arial" charset="0"/>
                    </a:rPr>
                    <a:t>:</a:t>
                  </a:r>
                </a:p>
              </p:txBody>
            </p:sp>
          </mc:Choice>
          <mc:Fallback xmlns="">
            <p:sp>
              <p:nvSpPr>
                <p:cNvPr id="9" name="Rechteck 8"/>
                <p:cNvSpPr>
                  <a:spLocks noRot="1" noChangeAspect="1" noMove="1" noResize="1" noEditPoints="1" noAdjustHandles="1" noChangeArrowheads="1" noChangeShapeType="1" noTextEdit="1"/>
                </p:cNvSpPr>
                <p:nvPr/>
              </p:nvSpPr>
              <p:spPr>
                <a:xfrm>
                  <a:off x="334566" y="3455081"/>
                  <a:ext cx="6806425" cy="369332"/>
                </a:xfrm>
                <a:prstGeom prst="rect">
                  <a:avLst/>
                </a:prstGeom>
                <a:blipFill>
                  <a:blip r:embed="rId12"/>
                  <a:stretch>
                    <a:fillRect l="-806" t="-10000" b="-2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8" name="Rechteck 57"/>
                <p:cNvSpPr/>
                <p:nvPr/>
              </p:nvSpPr>
              <p:spPr>
                <a:xfrm>
                  <a:off x="334566" y="2188455"/>
                  <a:ext cx="5093702" cy="477310"/>
                </a:xfrm>
                <a:prstGeom prst="rect">
                  <a:avLst/>
                </a:prstGeom>
              </p:spPr>
              <p:txBody>
                <a:bodyPr wrap="none">
                  <a:spAutoFit/>
                </a:bodyPr>
                <a:lstStyle/>
                <a:p>
                  <a:pPr eaLnBrk="0" fontAlgn="base" hangingPunct="0">
                    <a:spcBef>
                      <a:spcPct val="50000"/>
                    </a:spcBef>
                    <a:spcAft>
                      <a:spcPct val="0"/>
                    </a:spcAft>
                  </a:pPr>
                  <a:r>
                    <a:rPr lang="en-US" dirty="0">
                      <a:solidFill>
                        <a:srgbClr val="000000"/>
                      </a:solidFill>
                      <a:latin typeface="Arial" charset="0"/>
                    </a:rPr>
                    <a:t>Define the j-</a:t>
                  </a:r>
                  <a:r>
                    <a:rPr lang="en-US" dirty="0" err="1">
                      <a:solidFill>
                        <a:srgbClr val="000000"/>
                      </a:solidFill>
                      <a:latin typeface="Arial" charset="0"/>
                    </a:rPr>
                    <a:t>th</a:t>
                  </a:r>
                  <a:r>
                    <a:rPr lang="en-US" dirty="0">
                      <a:solidFill>
                        <a:srgbClr val="000000"/>
                      </a:solidFill>
                      <a:latin typeface="Arial" charset="0"/>
                    </a:rPr>
                    <a:t> neuron error of the</a:t>
                  </a:r>
                  <a:r>
                    <a:rPr lang="de-DE" dirty="0">
                      <a:solidFill>
                        <a:srgbClr val="000000"/>
                      </a:solidFill>
                      <a:latin typeface="Arial" charset="0"/>
                    </a:rPr>
                    <a:t> </a:t>
                  </a:r>
                  <a14:m>
                    <m:oMath xmlns:m="http://schemas.openxmlformats.org/officeDocument/2006/math">
                      <m:r>
                        <a:rPr lang="de-DE" i="1">
                          <a:solidFill>
                            <a:srgbClr val="000000"/>
                          </a:solidFill>
                          <a:latin typeface="Cambria Math" panose="02040503050406030204" pitchFamily="18" charset="0"/>
                        </a:rPr>
                        <m:t>ℓ</m:t>
                      </m:r>
                    </m:oMath>
                  </a14:m>
                  <a:r>
                    <a:rPr lang="de-DE" i="1" dirty="0">
                      <a:solidFill>
                        <a:srgbClr val="000000"/>
                      </a:solidFill>
                      <a:latin typeface="Arial" charset="0"/>
                    </a:rPr>
                    <a:t>-</a:t>
                  </a:r>
                  <a:r>
                    <a:rPr lang="de-DE" dirty="0">
                      <a:solidFill>
                        <a:srgbClr val="000000"/>
                      </a:solidFill>
                      <a:latin typeface="Arial" charset="0"/>
                    </a:rPr>
                    <a:t>th layer </a:t>
                  </a:r>
                  <a14:m>
                    <m:oMath xmlns:m="http://schemas.openxmlformats.org/officeDocument/2006/math">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𝛿</m:t>
                          </m:r>
                        </m:e>
                        <m:sub>
                          <m:r>
                            <a:rPr lang="de-DE" i="1">
                              <a:solidFill>
                                <a:srgbClr val="000000"/>
                              </a:solidFill>
                              <a:latin typeface="Cambria Math" panose="02040503050406030204" pitchFamily="18" charset="0"/>
                            </a:rPr>
                            <m:t>𝑗</m:t>
                          </m:r>
                        </m:sub>
                        <m:sup>
                          <m:r>
                            <a:rPr lang="de-DE" i="1">
                              <a:solidFill>
                                <a:srgbClr val="000000"/>
                              </a:solidFill>
                              <a:latin typeface="Cambria Math" panose="02040503050406030204" pitchFamily="18" charset="0"/>
                            </a:rPr>
                            <m:t>[ℓ]</m:t>
                          </m:r>
                        </m:sup>
                      </m:sSubSup>
                    </m:oMath>
                  </a14:m>
                  <a:r>
                    <a:rPr lang="de-DE" dirty="0">
                      <a:solidFill>
                        <a:srgbClr val="000000"/>
                      </a:solidFill>
                      <a:latin typeface="Arial" charset="0"/>
                    </a:rPr>
                    <a:t>:</a:t>
                  </a:r>
                </a:p>
              </p:txBody>
            </p:sp>
          </mc:Choice>
          <mc:Fallback xmlns="">
            <p:sp>
              <p:nvSpPr>
                <p:cNvPr id="58" name="Rechteck 57"/>
                <p:cNvSpPr>
                  <a:spLocks noRot="1" noChangeAspect="1" noMove="1" noResize="1" noEditPoints="1" noAdjustHandles="1" noChangeArrowheads="1" noChangeShapeType="1" noTextEdit="1"/>
                </p:cNvSpPr>
                <p:nvPr/>
              </p:nvSpPr>
              <p:spPr>
                <a:xfrm>
                  <a:off x="334566" y="2188455"/>
                  <a:ext cx="5093702" cy="477310"/>
                </a:xfrm>
                <a:prstGeom prst="rect">
                  <a:avLst/>
                </a:prstGeom>
                <a:blipFill>
                  <a:blip r:embed="rId13"/>
                  <a:stretch>
                    <a:fillRect l="-957" r="-120" b="-8974"/>
                  </a:stretch>
                </a:blipFill>
              </p:spPr>
              <p:txBody>
                <a:bodyPr/>
                <a:lstStyle/>
                <a:p>
                  <a:r>
                    <a:rPr lang="de-DE">
                      <a:noFill/>
                    </a:rPr>
                    <a:t> </a:t>
                  </a:r>
                </a:p>
              </p:txBody>
            </p:sp>
          </mc:Fallback>
        </mc:AlternateContent>
      </p:grpSp>
    </p:spTree>
    <p:extLst>
      <p:ext uri="{BB962C8B-B14F-4D97-AF65-F5344CB8AC3E}">
        <p14:creationId xmlns:p14="http://schemas.microsoft.com/office/powerpoint/2010/main" val="16894188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Grafik 20"/>
          <p:cNvPicPr>
            <a:picLocks noChangeAspect="1"/>
          </p:cNvPicPr>
          <p:nvPr/>
        </p:nvPicPr>
        <p:blipFill>
          <a:blip r:embed="rId3"/>
          <a:stretch>
            <a:fillRect/>
          </a:stretch>
        </p:blipFill>
        <p:spPr>
          <a:xfrm>
            <a:off x="814654" y="3570049"/>
            <a:ext cx="5065323" cy="2950233"/>
          </a:xfrm>
          <a:prstGeom prst="rect">
            <a:avLst/>
          </a:prstGeom>
        </p:spPr>
      </p:pic>
      <p:sp>
        <p:nvSpPr>
          <p:cNvPr id="2" name="Titel 1"/>
          <p:cNvSpPr>
            <a:spLocks noGrp="1"/>
          </p:cNvSpPr>
          <p:nvPr>
            <p:ph type="title"/>
          </p:nvPr>
        </p:nvSpPr>
        <p:spPr/>
        <p:txBody>
          <a:bodyPr/>
          <a:lstStyle/>
          <a:p>
            <a:r>
              <a:rPr lang="en-US"/>
              <a:t>Artificial Neural Networks - KNN</a:t>
            </a:r>
            <a:br>
              <a:rPr lang="en-US"/>
            </a:br>
            <a:r>
              <a:rPr lang="en-US"/>
              <a:t>The Artificial Neuron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a:t>
            </a:fld>
            <a:endParaRPr lang="de-DE" dirty="0">
              <a:solidFill>
                <a:srgbClr val="000000"/>
              </a:solidFill>
              <a:latin typeface="Arial" charset="0"/>
            </a:endParaRPr>
          </a:p>
        </p:txBody>
      </p:sp>
      <p:sp>
        <p:nvSpPr>
          <p:cNvPr id="11" name="Textfeld 10"/>
          <p:cNvSpPr txBox="1"/>
          <p:nvPr/>
        </p:nvSpPr>
        <p:spPr>
          <a:xfrm>
            <a:off x="6505060" y="1474472"/>
            <a:ext cx="5766555" cy="4662815"/>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b="1" dirty="0">
                <a:solidFill>
                  <a:srgbClr val="000000"/>
                </a:solidFill>
                <a:latin typeface="Arial" charset="0"/>
              </a:rPr>
              <a:t>The Biological Neuron
</a:t>
            </a:r>
            <a:r>
              <a:rPr lang="en-US" dirty="0">
                <a:solidFill>
                  <a:srgbClr val="000000"/>
                </a:solidFill>
                <a:latin typeface="Arial" charset="0"/>
              </a:rPr>
              <a:t>Electrically excitable cell</a:t>
            </a:r>
            <a:br>
              <a:rPr lang="en-US" dirty="0">
                <a:solidFill>
                  <a:srgbClr val="000000"/>
                </a:solidFill>
                <a:latin typeface="Arial" charset="0"/>
              </a:rPr>
            </a:br>
            <a:r>
              <a:rPr lang="en-US" dirty="0">
                <a:solidFill>
                  <a:srgbClr val="000000"/>
                </a:solidFill>
                <a:latin typeface="Arial" charset="0"/>
              </a:rPr>
              <a:t>(recording, processing and forwarding of information)
Basic unit of a biological brain
Transmits electrical signals from the dendrites along the axon to the terminals
Signals are passed from neurons to neurons
Output signal only occurs when the input exceeds a threshold value:
The neuron fires
In this way we perceive light, sounds, pressure heat, etc.</a:t>
            </a:r>
            <a:endParaRPr lang="de-DE" i="1" dirty="0">
              <a:solidFill>
                <a:srgbClr val="000000"/>
              </a:solidFill>
              <a:latin typeface="Arial" charset="0"/>
            </a:endParaRPr>
          </a:p>
        </p:txBody>
      </p:sp>
      <p:grpSp>
        <p:nvGrpSpPr>
          <p:cNvPr id="8" name="Gruppieren 7"/>
          <p:cNvGrpSpPr/>
          <p:nvPr/>
        </p:nvGrpSpPr>
        <p:grpSpPr>
          <a:xfrm>
            <a:off x="86220" y="1359606"/>
            <a:ext cx="6180726" cy="2175251"/>
            <a:chOff x="365346" y="1631712"/>
            <a:chExt cx="10301899" cy="3703275"/>
          </a:xfrm>
        </p:grpSpPr>
        <p:pic>
          <p:nvPicPr>
            <p:cNvPr id="12" name="Grafik 11"/>
            <p:cNvPicPr>
              <a:picLocks noChangeAspect="1"/>
            </p:cNvPicPr>
            <p:nvPr/>
          </p:nvPicPr>
          <p:blipFill>
            <a:blip r:embed="rId4"/>
            <a:stretch>
              <a:fillRect/>
            </a:stretch>
          </p:blipFill>
          <p:spPr>
            <a:xfrm>
              <a:off x="2062758" y="1844824"/>
              <a:ext cx="7591425" cy="3486150"/>
            </a:xfrm>
            <a:prstGeom prst="rect">
              <a:avLst/>
            </a:prstGeom>
          </p:spPr>
        </p:pic>
        <p:sp>
          <p:nvSpPr>
            <p:cNvPr id="13" name="Textfeld 12"/>
            <p:cNvSpPr txBox="1"/>
            <p:nvPr/>
          </p:nvSpPr>
          <p:spPr>
            <a:xfrm>
              <a:off x="365346" y="1631712"/>
              <a:ext cx="1495453" cy="523978"/>
            </a:xfrm>
            <a:prstGeom prst="rect">
              <a:avLst/>
            </a:prstGeom>
            <a:noFill/>
          </p:spPr>
          <p:txBody>
            <a:bodyPr wrap="square" rtlCol="0">
              <a:spAutoFit/>
            </a:bodyPr>
            <a:lstStyle/>
            <a:p>
              <a:pPr algn="ctr" eaLnBrk="0" fontAlgn="base" hangingPunct="0">
                <a:spcBef>
                  <a:spcPct val="50000"/>
                </a:spcBef>
                <a:spcAft>
                  <a:spcPct val="0"/>
                </a:spcAft>
              </a:pPr>
              <a:r>
                <a:rPr lang="de-DE" sz="1400" b="1" dirty="0">
                  <a:solidFill>
                    <a:srgbClr val="000000"/>
                  </a:solidFill>
                  <a:latin typeface="Arial" charset="0"/>
                </a:rPr>
                <a:t>Dendrit</a:t>
              </a:r>
            </a:p>
          </p:txBody>
        </p:sp>
        <p:sp>
          <p:nvSpPr>
            <p:cNvPr id="14" name="Textfeld 13"/>
            <p:cNvSpPr txBox="1"/>
            <p:nvPr/>
          </p:nvSpPr>
          <p:spPr>
            <a:xfrm>
              <a:off x="432030" y="3585574"/>
              <a:ext cx="1630727" cy="523978"/>
            </a:xfrm>
            <a:prstGeom prst="rect">
              <a:avLst/>
            </a:prstGeom>
            <a:noFill/>
          </p:spPr>
          <p:txBody>
            <a:bodyPr wrap="square" rtlCol="0">
              <a:spAutoFit/>
            </a:bodyPr>
            <a:lstStyle/>
            <a:p>
              <a:pPr algn="ctr" eaLnBrk="0" fontAlgn="base" hangingPunct="0">
                <a:spcBef>
                  <a:spcPct val="50000"/>
                </a:spcBef>
                <a:spcAft>
                  <a:spcPct val="0"/>
                </a:spcAft>
              </a:pPr>
              <a:r>
                <a:rPr lang="de-DE" sz="1400" b="1" dirty="0">
                  <a:solidFill>
                    <a:srgbClr val="000000"/>
                  </a:solidFill>
                  <a:latin typeface="Arial" charset="0"/>
                </a:rPr>
                <a:t>Zellkern</a:t>
              </a:r>
            </a:p>
          </p:txBody>
        </p:sp>
        <p:sp>
          <p:nvSpPr>
            <p:cNvPr id="15" name="Textfeld 14"/>
            <p:cNvSpPr txBox="1"/>
            <p:nvPr/>
          </p:nvSpPr>
          <p:spPr>
            <a:xfrm>
              <a:off x="5071123" y="4811009"/>
              <a:ext cx="1110444" cy="523978"/>
            </a:xfrm>
            <a:prstGeom prst="rect">
              <a:avLst/>
            </a:prstGeom>
            <a:noFill/>
          </p:spPr>
          <p:txBody>
            <a:bodyPr wrap="square" rtlCol="0">
              <a:spAutoFit/>
            </a:bodyPr>
            <a:lstStyle/>
            <a:p>
              <a:pPr algn="ctr" eaLnBrk="0" fontAlgn="base" hangingPunct="0">
                <a:spcBef>
                  <a:spcPct val="50000"/>
                </a:spcBef>
                <a:spcAft>
                  <a:spcPct val="0"/>
                </a:spcAft>
              </a:pPr>
              <a:r>
                <a:rPr lang="de-DE" sz="1400" b="1" dirty="0">
                  <a:solidFill>
                    <a:srgbClr val="000000"/>
                  </a:solidFill>
                  <a:latin typeface="Arial" charset="0"/>
                </a:rPr>
                <a:t>Axon</a:t>
              </a:r>
            </a:p>
          </p:txBody>
        </p:sp>
        <p:sp>
          <p:nvSpPr>
            <p:cNvPr id="16" name="Textfeld 15"/>
            <p:cNvSpPr txBox="1"/>
            <p:nvPr/>
          </p:nvSpPr>
          <p:spPr>
            <a:xfrm>
              <a:off x="8264344" y="4084354"/>
              <a:ext cx="2402901" cy="523978"/>
            </a:xfrm>
            <a:prstGeom prst="rect">
              <a:avLst/>
            </a:prstGeom>
            <a:noFill/>
          </p:spPr>
          <p:txBody>
            <a:bodyPr wrap="square" rtlCol="0">
              <a:spAutoFit/>
            </a:bodyPr>
            <a:lstStyle/>
            <a:p>
              <a:pPr algn="ctr" eaLnBrk="0" fontAlgn="base" hangingPunct="0">
                <a:spcBef>
                  <a:spcPct val="50000"/>
                </a:spcBef>
                <a:spcAft>
                  <a:spcPct val="0"/>
                </a:spcAft>
              </a:pPr>
              <a:r>
                <a:rPr lang="de-DE" sz="1400" b="1" dirty="0" err="1">
                  <a:solidFill>
                    <a:srgbClr val="000000"/>
                  </a:solidFill>
                  <a:latin typeface="Arial" charset="0"/>
                </a:rPr>
                <a:t>Axonterminale</a:t>
              </a:r>
              <a:endParaRPr lang="de-DE" sz="1400" b="1" dirty="0">
                <a:solidFill>
                  <a:srgbClr val="000000"/>
                </a:solidFill>
                <a:latin typeface="Arial" charset="0"/>
              </a:endParaRPr>
            </a:p>
          </p:txBody>
        </p:sp>
        <p:cxnSp>
          <p:nvCxnSpPr>
            <p:cNvPr id="17" name="Gerade Verbindung mit Pfeil 16"/>
            <p:cNvCxnSpPr>
              <a:stCxn id="13" idx="3"/>
            </p:cNvCxnSpPr>
            <p:nvPr/>
          </p:nvCxnSpPr>
          <p:spPr bwMode="auto">
            <a:xfrm>
              <a:off x="1860799" y="1893702"/>
              <a:ext cx="480085" cy="2661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Gerade Verbindung mit Pfeil 17"/>
            <p:cNvCxnSpPr>
              <a:stCxn id="14" idx="3"/>
            </p:cNvCxnSpPr>
            <p:nvPr/>
          </p:nvCxnSpPr>
          <p:spPr bwMode="auto">
            <a:xfrm>
              <a:off x="2062758" y="3847564"/>
              <a:ext cx="1561968" cy="23679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p:cNvCxnSpPr>
              <a:stCxn id="15" idx="0"/>
            </p:cNvCxnSpPr>
            <p:nvPr/>
          </p:nvCxnSpPr>
          <p:spPr bwMode="auto">
            <a:xfrm flipH="1" flipV="1">
              <a:off x="4583043" y="4005065"/>
              <a:ext cx="1043303" cy="80594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Gerade Verbindung mit Pfeil 19"/>
            <p:cNvCxnSpPr>
              <a:stCxn id="16" idx="0"/>
            </p:cNvCxnSpPr>
            <p:nvPr/>
          </p:nvCxnSpPr>
          <p:spPr bwMode="auto">
            <a:xfrm flipH="1" flipV="1">
              <a:off x="9224042" y="3585574"/>
              <a:ext cx="241753" cy="49878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3" name="Grafik 22"/>
          <p:cNvPicPr>
            <a:picLocks noChangeAspect="1"/>
          </p:cNvPicPr>
          <p:nvPr/>
        </p:nvPicPr>
        <p:blipFill>
          <a:blip r:embed="rId5"/>
          <a:stretch>
            <a:fillRect/>
          </a:stretch>
        </p:blipFill>
        <p:spPr>
          <a:xfrm>
            <a:off x="814654" y="3565289"/>
            <a:ext cx="5172075" cy="2895600"/>
          </a:xfrm>
          <a:prstGeom prst="rect">
            <a:avLst/>
          </a:prstGeom>
        </p:spPr>
      </p:pic>
      <p:sp>
        <p:nvSpPr>
          <p:cNvPr id="22" name="Rechteck 21"/>
          <p:cNvSpPr/>
          <p:nvPr/>
        </p:nvSpPr>
        <p:spPr bwMode="auto">
          <a:xfrm>
            <a:off x="31404" y="3610503"/>
            <a:ext cx="6473656" cy="2805172"/>
          </a:xfrm>
          <a:prstGeom prst="rect">
            <a:avLst/>
          </a:prstGeom>
          <a:solidFill>
            <a:schemeClr val="bg1">
              <a:alpha val="86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Tree>
    <p:extLst>
      <p:ext uri="{BB962C8B-B14F-4D97-AF65-F5344CB8AC3E}">
        <p14:creationId xmlns:p14="http://schemas.microsoft.com/office/powerpoint/2010/main" val="3623506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Example image classifiers: Fashion MNIST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30</a:t>
            </a:fld>
            <a:endParaRPr lang="de-DE" dirty="0">
              <a:solidFill>
                <a:srgbClr val="000000"/>
              </a:solidFill>
              <a:latin typeface="Arial" charset="0"/>
            </a:endParaRPr>
          </a:p>
        </p:txBody>
      </p:sp>
      <p:pic>
        <p:nvPicPr>
          <p:cNvPr id="13" name="Grafik 12"/>
          <p:cNvPicPr>
            <a:picLocks noChangeAspect="1"/>
          </p:cNvPicPr>
          <p:nvPr/>
        </p:nvPicPr>
        <p:blipFill>
          <a:blip r:embed="rId3"/>
          <a:stretch>
            <a:fillRect/>
          </a:stretch>
        </p:blipFill>
        <p:spPr>
          <a:xfrm>
            <a:off x="314930" y="1347034"/>
            <a:ext cx="3145062" cy="5054565"/>
          </a:xfrm>
          <a:prstGeom prst="rect">
            <a:avLst/>
          </a:prstGeom>
        </p:spPr>
      </p:pic>
      <p:sp>
        <p:nvSpPr>
          <p:cNvPr id="15" name="Textfeld 14"/>
          <p:cNvSpPr txBox="1"/>
          <p:nvPr/>
        </p:nvSpPr>
        <p:spPr>
          <a:xfrm>
            <a:off x="3647728" y="1352359"/>
            <a:ext cx="8280920" cy="3554819"/>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Fashion MNIST: Zalando item
28x28 Grayscale Images
60,000 images
10 classes:
	T-shirt/top, pants, sweater, dress, coat, sandal, shirt, sneaker, bag, ankle boots
Changes required:
Activation function of the last layer
Cost function</a:t>
            </a:r>
            <a:endParaRPr lang="de-DE" dirty="0">
              <a:solidFill>
                <a:srgbClr val="000000"/>
              </a:solidFill>
              <a:latin typeface="Arial" charset="0"/>
            </a:endParaRPr>
          </a:p>
        </p:txBody>
      </p:sp>
    </p:spTree>
    <p:extLst>
      <p:ext uri="{BB962C8B-B14F-4D97-AF65-F5344CB8AC3E}">
        <p14:creationId xmlns:p14="http://schemas.microsoft.com/office/powerpoint/2010/main" val="91598860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p:cNvSpPr>
                <a:spLocks noGrp="1"/>
              </p:cNvSpPr>
              <p:nvPr>
                <p:ph type="title"/>
              </p:nvPr>
            </p:nvSpPr>
            <p:spPr/>
            <p:txBody>
              <a:bodyPr/>
              <a:lstStyle/>
              <a:p>
                <a:r>
                  <a:rPr lang="en-US" dirty="0"/>
                  <a:t>Artificial Neural Networks - KNN</a:t>
                </a:r>
                <a:br>
                  <a:rPr lang="en-US" dirty="0"/>
                </a:br>
                <a:r>
                  <a:rPr lang="en-US" dirty="0"/>
                  <a:t>Training neural networks - cost function </a:t>
                </a:r>
                <a14:m>
                  <m:oMath xmlns:m="http://schemas.openxmlformats.org/officeDocument/2006/math">
                    <m:r>
                      <a:rPr lang="de-DE" sz="2000" b="0" i="1">
                        <a:latin typeface="Cambria Math" panose="02040503050406030204" pitchFamily="18" charset="0"/>
                      </a:rPr>
                      <m:t>𝐽</m:t>
                    </m:r>
                    <m:r>
                      <a:rPr lang="de-DE" sz="2000" b="0" i="1">
                        <a:latin typeface="Cambria Math" panose="02040503050406030204" pitchFamily="18" charset="0"/>
                      </a:rPr>
                      <m:t>(</m:t>
                    </m:r>
                    <m:r>
                      <a:rPr lang="de-DE" sz="2000" b="0" i="1">
                        <a:latin typeface="Cambria Math" panose="02040503050406030204" pitchFamily="18" charset="0"/>
                      </a:rPr>
                      <m:t>𝜔</m:t>
                    </m:r>
                    <m:r>
                      <a:rPr lang="de-DE" sz="2000" b="0" i="1">
                        <a:latin typeface="Cambria Math" panose="02040503050406030204" pitchFamily="18" charset="0"/>
                      </a:rPr>
                      <m:t>)</m:t>
                    </m:r>
                  </m:oMath>
                </a14:m>
                <a:endParaRPr lang="de-DE" sz="2000" b="0" dirty="0"/>
              </a:p>
            </p:txBody>
          </p:sp>
        </mc:Choice>
        <mc:Fallback xmlns="">
          <p:sp>
            <p:nvSpPr>
              <p:cNvPr id="2" name="Titel 1"/>
              <p:cNvSpPr>
                <a:spLocks noGrp="1" noRot="1" noChangeAspect="1" noMove="1" noResize="1" noEditPoints="1" noAdjustHandles="1" noChangeArrowheads="1" noChangeShapeType="1" noTextEdit="1"/>
              </p:cNvSpPr>
              <p:nvPr>
                <p:ph type="title"/>
              </p:nvPr>
            </p:nvSpPr>
            <p:spPr>
              <a:blipFill>
                <a:blip r:embed="rId3"/>
                <a:stretch>
                  <a:fillRect l="-948" b="-585"/>
                </a:stretch>
              </a:blipFill>
            </p:spPr>
            <p:txBody>
              <a:bodyPr/>
              <a:lstStyle/>
              <a:p>
                <a:r>
                  <a:rPr lang="de-DE">
                    <a:noFill/>
                  </a:rPr>
                  <a:t> </a:t>
                </a:r>
              </a:p>
            </p:txBody>
          </p:sp>
        </mc:Fallback>
      </mc:AlternateContent>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31</a:t>
            </a:fld>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3" name="Textfeld 2"/>
              <p:cNvSpPr txBox="1"/>
              <p:nvPr/>
            </p:nvSpPr>
            <p:spPr>
              <a:xfrm>
                <a:off x="248662" y="1495120"/>
                <a:ext cx="11824002" cy="3984168"/>
              </a:xfrm>
              <a:prstGeom prst="rect">
                <a:avLst/>
              </a:prstGeom>
              <a:noFill/>
            </p:spPr>
            <p:txBody>
              <a:bodyPr wrap="square" rtlCol="0">
                <a:spAutoFit/>
              </a:bodyPr>
              <a:lstStyle/>
              <a:p>
                <a:pPr eaLnBrk="0" fontAlgn="base" hangingPunct="0">
                  <a:spcBef>
                    <a:spcPts val="1000"/>
                  </a:spcBef>
                  <a:spcAft>
                    <a:spcPct val="0"/>
                  </a:spcAft>
                </a:pPr>
                <a:r>
                  <a:rPr lang="de-DE" b="1" dirty="0" err="1">
                    <a:solidFill>
                      <a:srgbClr val="000000"/>
                    </a:solidFill>
                    <a:latin typeface="Arial" charset="0"/>
                  </a:rPr>
                  <a:t>Cost</a:t>
                </a:r>
                <a:r>
                  <a:rPr lang="de-DE" b="1" dirty="0">
                    <a:solidFill>
                      <a:srgbClr val="000000"/>
                    </a:solidFill>
                    <a:latin typeface="Arial" charset="0"/>
                  </a:rPr>
                  <a:t> </a:t>
                </a:r>
                <a:r>
                  <a:rPr lang="de-DE" b="1" dirty="0" err="1">
                    <a:solidFill>
                      <a:srgbClr val="000000"/>
                    </a:solidFill>
                    <a:latin typeface="Arial" charset="0"/>
                  </a:rPr>
                  <a:t>function</a:t>
                </a:r>
                <a:r>
                  <a:rPr lang="de-DE" b="1" dirty="0">
                    <a:solidFill>
                      <a:srgbClr val="000000"/>
                    </a:solidFill>
                    <a:latin typeface="Arial" charset="0"/>
                  </a:rPr>
                  <a:t> </a:t>
                </a:r>
                <a14:m>
                  <m:oMath xmlns:m="http://schemas.openxmlformats.org/officeDocument/2006/math">
                    <m:r>
                      <m:rPr>
                        <m:sty m:val="p"/>
                      </m:rPr>
                      <a:rPr lang="de-DE">
                        <a:solidFill>
                          <a:srgbClr val="000000"/>
                        </a:solidFill>
                        <a:latin typeface="Cambria Math" panose="02040503050406030204" pitchFamily="18" charset="0"/>
                      </a:rPr>
                      <m:t>J</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oMath>
                </a14:m>
                <a:r>
                  <a:rPr lang="de-DE" b="1" dirty="0">
                    <a:solidFill>
                      <a:srgbClr val="000000"/>
                    </a:solidFill>
                    <a:latin typeface="Arial" charset="0"/>
                  </a:rPr>
                  <a:t>: </a:t>
                </a:r>
                <a:r>
                  <a:rPr lang="en-US" dirty="0">
                    <a:solidFill>
                      <a:srgbClr val="000000"/>
                    </a:solidFill>
                    <a:latin typeface="Arial" charset="0"/>
                  </a:rPr>
                  <a:t>measures the deviation between the outputs </a:t>
                </a:r>
                <a14:m>
                  <m:oMath xmlns:m="http://schemas.openxmlformats.org/officeDocument/2006/math">
                    <m:sSup>
                      <m:sSupPr>
                        <m:ctrlPr>
                          <a:rPr lang="de-DE" b="1" i="1" dirty="0">
                            <a:solidFill>
                              <a:srgbClr val="000000"/>
                            </a:solidFill>
                            <a:latin typeface="Cambria Math" panose="02040503050406030204" pitchFamily="18" charset="0"/>
                          </a:rPr>
                        </m:ctrlPr>
                      </m:sSupPr>
                      <m:e>
                        <m:acc>
                          <m:accPr>
                            <m:chr m:val="̂"/>
                            <m:ctrlPr>
                              <a:rPr lang="de-DE" i="1" dirty="0">
                                <a:solidFill>
                                  <a:srgbClr val="000000"/>
                                </a:solidFill>
                                <a:latin typeface="Cambria Math" panose="02040503050406030204" pitchFamily="18" charset="0"/>
                              </a:rPr>
                            </m:ctrlPr>
                          </m:accPr>
                          <m:e>
                            <m:r>
                              <a:rPr lang="de-DE" b="1" i="1" dirty="0">
                                <a:solidFill>
                                  <a:srgbClr val="000000"/>
                                </a:solidFill>
                                <a:latin typeface="Cambria Math" panose="02040503050406030204" pitchFamily="18" charset="0"/>
                              </a:rPr>
                              <m:t>𝒚</m:t>
                            </m:r>
                          </m:e>
                        </m:acc>
                      </m:e>
                      <m:sup>
                        <m:r>
                          <a:rPr lang="de-DE"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𝑖</m:t>
                        </m:r>
                        <m:r>
                          <a:rPr lang="de-DE" b="1" i="1" dirty="0">
                            <a:solidFill>
                              <a:srgbClr val="000000"/>
                            </a:solidFill>
                            <a:latin typeface="Cambria Math" panose="02040503050406030204" pitchFamily="18" charset="0"/>
                          </a:rPr>
                          <m:t>)</m:t>
                        </m:r>
                      </m:sup>
                    </m:sSup>
                    <m:r>
                      <a:rPr lang="de-DE" b="1"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h</m:t>
                    </m:r>
                    <m:d>
                      <m:dPr>
                        <m:ctrlPr>
                          <a:rPr lang="de-DE" b="1" i="1" dirty="0">
                            <a:solidFill>
                              <a:srgbClr val="000000"/>
                            </a:solidFill>
                            <a:latin typeface="Cambria Math" panose="02040503050406030204" pitchFamily="18" charset="0"/>
                          </a:rPr>
                        </m:ctrlPr>
                      </m:dPr>
                      <m:e>
                        <m:sSup>
                          <m:sSupPr>
                            <m:ctrlPr>
                              <a:rPr lang="de-DE" b="1" i="1" dirty="0">
                                <a:solidFill>
                                  <a:srgbClr val="000000"/>
                                </a:solidFill>
                                <a:latin typeface="Cambria Math" panose="02040503050406030204" pitchFamily="18" charset="0"/>
                              </a:rPr>
                            </m:ctrlPr>
                          </m:sSupPr>
                          <m:e>
                            <m:r>
                              <a:rPr lang="de-DE" b="1" i="1" dirty="0">
                                <a:solidFill>
                                  <a:srgbClr val="000000"/>
                                </a:solidFill>
                                <a:latin typeface="Cambria Math" panose="02040503050406030204" pitchFamily="18" charset="0"/>
                              </a:rPr>
                              <m:t>𝒙</m:t>
                            </m:r>
                          </m:e>
                          <m:sup>
                            <m:d>
                              <m:dPr>
                                <m:ctrlPr>
                                  <a:rPr lang="de-DE" b="1" i="1" dirty="0">
                                    <a:solidFill>
                                      <a:srgbClr val="000000"/>
                                    </a:solidFill>
                                    <a:latin typeface="Cambria Math" panose="02040503050406030204" pitchFamily="18" charset="0"/>
                                  </a:rPr>
                                </m:ctrlPr>
                              </m:dPr>
                              <m:e>
                                <m:r>
                                  <a:rPr lang="de-DE" b="1" i="1" dirty="0">
                                    <a:solidFill>
                                      <a:srgbClr val="000000"/>
                                    </a:solidFill>
                                    <a:latin typeface="Cambria Math" panose="02040503050406030204" pitchFamily="18" charset="0"/>
                                  </a:rPr>
                                  <m:t>𝒊</m:t>
                                </m:r>
                              </m:e>
                            </m:d>
                          </m:sup>
                        </m:sSup>
                      </m:e>
                    </m:d>
                  </m:oMath>
                </a14:m>
                <a:r>
                  <a:rPr lang="de-DE" dirty="0">
                    <a:solidFill>
                      <a:srgbClr val="000000"/>
                    </a:solidFill>
                    <a:latin typeface="Arial" charset="0"/>
                  </a:rPr>
                  <a:t> and the corresponding setpoints </a:t>
                </a:r>
                <a14:m>
                  <m:oMath xmlns:m="http://schemas.openxmlformats.org/officeDocument/2006/math">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𝒚</m:t>
                        </m:r>
                      </m:e>
                      <m:sup>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sup>
                    </m:sSup>
                  </m:oMath>
                </a14:m>
                <a:endParaRPr lang="de-DE" dirty="0">
                  <a:solidFill>
                    <a:srgbClr val="000000"/>
                  </a:solidFill>
                  <a:latin typeface="Arial" charset="0"/>
                </a:endParaRPr>
              </a:p>
              <a:p>
                <a:pPr marL="285750" indent="-285750" eaLnBrk="0" fontAlgn="base" hangingPunct="0">
                  <a:spcBef>
                    <a:spcPts val="3000"/>
                  </a:spcBef>
                  <a:spcAft>
                    <a:spcPct val="0"/>
                  </a:spcAft>
                  <a:buFont typeface="Arial" panose="020B0604020202020204" pitchFamily="34" charset="0"/>
                  <a:buChar char="•"/>
                </a:pPr>
                <a:r>
                  <a:rPr lang="de-DE" dirty="0" err="1">
                    <a:solidFill>
                      <a:srgbClr val="000000"/>
                    </a:solidFill>
                    <a:latin typeface="Arial" charset="0"/>
                  </a:rPr>
                  <a:t>average</a:t>
                </a:r>
                <a:r>
                  <a:rPr lang="de-DE" dirty="0">
                    <a:solidFill>
                      <a:srgbClr val="000000"/>
                    </a:solidFill>
                    <a:latin typeface="Arial" charset="0"/>
                  </a:rPr>
                  <a:t> </a:t>
                </a:r>
                <a:r>
                  <a:rPr lang="de-DE" dirty="0" err="1">
                    <a:solidFill>
                      <a:srgbClr val="000000"/>
                    </a:solidFill>
                    <a:latin typeface="Arial" charset="0"/>
                  </a:rPr>
                  <a:t>deviation</a:t>
                </a:r>
                <a:r>
                  <a:rPr lang="de-DE" dirty="0">
                    <a:solidFill>
                      <a:srgbClr val="000000"/>
                    </a:solidFill>
                    <a:latin typeface="Arial" charset="0"/>
                  </a:rPr>
                  <a:t> (</a:t>
                </a:r>
                <a:r>
                  <a:rPr lang="de-DE" i="1" dirty="0" err="1">
                    <a:solidFill>
                      <a:srgbClr val="000000"/>
                    </a:solidFill>
                    <a:latin typeface="Arial" charset="0"/>
                  </a:rPr>
                  <a:t>mean</a:t>
                </a:r>
                <a:r>
                  <a:rPr lang="de-DE" i="1" dirty="0">
                    <a:solidFill>
                      <a:srgbClr val="000000"/>
                    </a:solidFill>
                    <a:latin typeface="Arial" charset="0"/>
                  </a:rPr>
                  <a:t> </a:t>
                </a:r>
                <a:r>
                  <a:rPr lang="de-DE" i="1" dirty="0" err="1">
                    <a:solidFill>
                      <a:srgbClr val="000000"/>
                    </a:solidFill>
                    <a:latin typeface="Arial" charset="0"/>
                  </a:rPr>
                  <a:t>squared</a:t>
                </a:r>
                <a:r>
                  <a:rPr lang="de-DE" i="1" dirty="0">
                    <a:solidFill>
                      <a:srgbClr val="000000"/>
                    </a:solidFill>
                    <a:latin typeface="Arial" charset="0"/>
                  </a:rPr>
                  <a:t> </a:t>
                </a:r>
                <a:r>
                  <a:rPr lang="de-DE" i="1" dirty="0" err="1">
                    <a:solidFill>
                      <a:srgbClr val="000000"/>
                    </a:solidFill>
                    <a:latin typeface="Arial" charset="0"/>
                  </a:rPr>
                  <a:t>error</a:t>
                </a:r>
                <a:r>
                  <a:rPr lang="de-DE" dirty="0">
                    <a:solidFill>
                      <a:srgbClr val="000000"/>
                    </a:solidFill>
                    <a:latin typeface="Arial" charset="0"/>
                  </a:rPr>
                  <a:t>):</a:t>
                </a:r>
              </a:p>
              <a:p>
                <a:pPr marL="285750" indent="-285750" eaLnBrk="0" fontAlgn="base" hangingPunct="0">
                  <a:spcBef>
                    <a:spcPts val="3000"/>
                  </a:spcBef>
                  <a:spcAft>
                    <a:spcPct val="0"/>
                  </a:spcAft>
                  <a:buFont typeface="Arial" panose="020B0604020202020204" pitchFamily="34" charset="0"/>
                  <a:buChar char="•"/>
                </a:pPr>
                <a:r>
                  <a:rPr lang="de-DE" dirty="0">
                    <a:solidFill>
                      <a:srgbClr val="000000"/>
                    </a:solidFill>
                    <a:latin typeface="Arial" charset="0"/>
                  </a:rPr>
                  <a:t>Cross </a:t>
                </a:r>
                <a:r>
                  <a:rPr lang="de-DE" dirty="0" err="1">
                    <a:solidFill>
                      <a:srgbClr val="000000"/>
                    </a:solidFill>
                    <a:latin typeface="Arial" charset="0"/>
                  </a:rPr>
                  <a:t>entropy</a:t>
                </a:r>
                <a:r>
                  <a:rPr lang="de-DE" dirty="0">
                    <a:solidFill>
                      <a:srgbClr val="000000"/>
                    </a:solidFill>
                    <a:latin typeface="Arial" charset="0"/>
                  </a:rPr>
                  <a:t> / </a:t>
                </a:r>
                <a:r>
                  <a:rPr lang="de-DE" dirty="0" err="1">
                    <a:solidFill>
                      <a:srgbClr val="000000"/>
                    </a:solidFill>
                    <a:latin typeface="Arial" charset="0"/>
                  </a:rPr>
                  <a:t>categorical</a:t>
                </a:r>
                <a:r>
                  <a:rPr lang="de-DE" dirty="0">
                    <a:solidFill>
                      <a:srgbClr val="000000"/>
                    </a:solidFill>
                    <a:latin typeface="Arial" charset="0"/>
                  </a:rPr>
                  <a:t> </a:t>
                </a:r>
                <a:r>
                  <a:rPr lang="de-DE" dirty="0" err="1">
                    <a:solidFill>
                      <a:srgbClr val="000000"/>
                    </a:solidFill>
                    <a:latin typeface="Arial" charset="0"/>
                  </a:rPr>
                  <a:t>cross</a:t>
                </a:r>
                <a:r>
                  <a:rPr lang="de-DE" dirty="0">
                    <a:solidFill>
                      <a:srgbClr val="000000"/>
                    </a:solidFill>
                    <a:latin typeface="Arial" charset="0"/>
                  </a:rPr>
                  <a:t> </a:t>
                </a:r>
                <a:r>
                  <a:rPr lang="de-DE" dirty="0" err="1">
                    <a:solidFill>
                      <a:srgbClr val="000000"/>
                    </a:solidFill>
                    <a:latin typeface="Arial" charset="0"/>
                  </a:rPr>
                  <a:t>entropy</a:t>
                </a:r>
                <a:r>
                  <a:rPr lang="de-DE" dirty="0">
                    <a:solidFill>
                      <a:srgbClr val="000000"/>
                    </a:solidFill>
                    <a:latin typeface="Arial" charset="0"/>
                  </a:rPr>
                  <a:t> (</a:t>
                </a:r>
                <a:r>
                  <a:rPr lang="de-DE" i="1" dirty="0" err="1">
                    <a:solidFill>
                      <a:srgbClr val="000000"/>
                    </a:solidFill>
                    <a:latin typeface="Arial" charset="0"/>
                  </a:rPr>
                  <a:t>cross</a:t>
                </a:r>
                <a:r>
                  <a:rPr lang="de-DE" i="1" dirty="0">
                    <a:solidFill>
                      <a:srgbClr val="000000"/>
                    </a:solidFill>
                    <a:latin typeface="Arial" charset="0"/>
                  </a:rPr>
                  <a:t> </a:t>
                </a:r>
                <a:r>
                  <a:rPr lang="de-DE" i="1" dirty="0" err="1">
                    <a:solidFill>
                      <a:srgbClr val="000000"/>
                    </a:solidFill>
                    <a:latin typeface="Arial" charset="0"/>
                  </a:rPr>
                  <a:t>entropy</a:t>
                </a:r>
                <a:r>
                  <a:rPr lang="de-DE" i="1" dirty="0">
                    <a:solidFill>
                      <a:srgbClr val="000000"/>
                    </a:solidFill>
                    <a:latin typeface="Arial" charset="0"/>
                  </a:rPr>
                  <a:t> / </a:t>
                </a:r>
                <a:r>
                  <a:rPr lang="de-DE" i="1" dirty="0" err="1">
                    <a:solidFill>
                      <a:srgbClr val="000000"/>
                    </a:solidFill>
                    <a:latin typeface="Arial" charset="0"/>
                  </a:rPr>
                  <a:t>categorical</a:t>
                </a:r>
                <a:r>
                  <a:rPr lang="de-DE" i="1" dirty="0">
                    <a:solidFill>
                      <a:srgbClr val="000000"/>
                    </a:solidFill>
                    <a:latin typeface="Arial" charset="0"/>
                  </a:rPr>
                  <a:t> </a:t>
                </a:r>
                <a:r>
                  <a:rPr lang="de-DE" i="1" dirty="0" err="1">
                    <a:solidFill>
                      <a:srgbClr val="000000"/>
                    </a:solidFill>
                    <a:latin typeface="Arial" charset="0"/>
                  </a:rPr>
                  <a:t>cross</a:t>
                </a:r>
                <a:r>
                  <a:rPr lang="de-DE" i="1" dirty="0">
                    <a:solidFill>
                      <a:srgbClr val="000000"/>
                    </a:solidFill>
                    <a:latin typeface="Arial" charset="0"/>
                  </a:rPr>
                  <a:t> </a:t>
                </a:r>
                <a:r>
                  <a:rPr lang="de-DE" i="1" dirty="0" err="1">
                    <a:solidFill>
                      <a:srgbClr val="000000"/>
                    </a:solidFill>
                    <a:latin typeface="Arial" charset="0"/>
                  </a:rPr>
                  <a:t>entropy</a:t>
                </a:r>
                <a:r>
                  <a:rPr lang="de-DE" dirty="0">
                    <a:solidFill>
                      <a:srgbClr val="000000"/>
                    </a:solidFill>
                    <a:latin typeface="Arial" charset="0"/>
                  </a:rPr>
                  <a:t>):</a:t>
                </a:r>
              </a:p>
              <a:p>
                <a:pPr marL="739463" lvl="1" indent="-285750" eaLnBrk="0" fontAlgn="base" hangingPunct="0">
                  <a:spcBef>
                    <a:spcPts val="2000"/>
                  </a:spcBef>
                  <a:spcAft>
                    <a:spcPct val="0"/>
                  </a:spcAft>
                  <a:buFont typeface="Symbol" panose="05050102010706020507" pitchFamily="18" charset="2"/>
                  <a:buChar char="-"/>
                </a:pPr>
                <a:r>
                  <a:rPr lang="de-DE" dirty="0">
                    <a:solidFill>
                      <a:srgbClr val="000000"/>
                    </a:solidFill>
                    <a:latin typeface="Arial" charset="0"/>
                  </a:rPr>
                  <a:t>Transforms a K-dimensional Vektor </a:t>
                </a:r>
                <a14:m>
                  <m:oMath xmlns:m="http://schemas.openxmlformats.org/officeDocument/2006/math">
                    <m:r>
                      <a:rPr lang="de-DE" b="1" i="1" dirty="0">
                        <a:solidFill>
                          <a:srgbClr val="000000"/>
                        </a:solidFill>
                        <a:latin typeface="Cambria Math" panose="02040503050406030204" pitchFamily="18" charset="0"/>
                      </a:rPr>
                      <m:t>𝒛</m:t>
                    </m:r>
                  </m:oMath>
                </a14:m>
                <a:r>
                  <a:rPr lang="de-DE" dirty="0">
                    <a:solidFill>
                      <a:srgbClr val="000000"/>
                    </a:solidFill>
                    <a:latin typeface="Arial" charset="0"/>
                  </a:rPr>
                  <a:t> </a:t>
                </a:r>
                <a:r>
                  <a:rPr lang="en-US" dirty="0">
                    <a:solidFill>
                      <a:srgbClr val="000000"/>
                    </a:solidFill>
                    <a:latin typeface="Arial" charset="0"/>
                  </a:rPr>
                  <a:t>into the value range (0,1) with a sum of 1</a:t>
                </a:r>
                <a:endParaRPr lang="de-DE" dirty="0">
                  <a:solidFill>
                    <a:srgbClr val="000000"/>
                  </a:solidFill>
                  <a:latin typeface="Arial" charset="0"/>
                </a:endParaRPr>
              </a:p>
              <a:p>
                <a:pPr marL="285750" indent="-285750" eaLnBrk="0" fontAlgn="base" hangingPunct="0">
                  <a:spcBef>
                    <a:spcPts val="1000"/>
                  </a:spcBef>
                  <a:spcAft>
                    <a:spcPct val="0"/>
                  </a:spcAft>
                  <a:buFont typeface="Arial" panose="020B0604020202020204" pitchFamily="34" charset="0"/>
                  <a:buChar char="•"/>
                </a:pPr>
                <a:endParaRPr lang="de-DE" dirty="0">
                  <a:solidFill>
                    <a:srgbClr val="000000"/>
                  </a:solidFill>
                  <a:latin typeface="Cambria Math" panose="02040503050406030204" pitchFamily="18" charset="0"/>
                </a:endParaRPr>
              </a:p>
              <a:p>
                <a:pPr marL="285750" indent="-285750" eaLnBrk="0" fontAlgn="base" hangingPunct="0">
                  <a:spcBef>
                    <a:spcPts val="500"/>
                  </a:spcBef>
                  <a:spcAft>
                    <a:spcPct val="0"/>
                  </a:spcAft>
                  <a:buFont typeface="Arial" panose="020B0604020202020204" pitchFamily="34" charset="0"/>
                  <a:buChar char="•"/>
                </a:pPr>
                <a:endParaRPr lang="de-DE" dirty="0">
                  <a:solidFill>
                    <a:srgbClr val="000000"/>
                  </a:solidFill>
                  <a:latin typeface="Cambria Math" panose="02040503050406030204" pitchFamily="18" charset="0"/>
                </a:endParaRPr>
              </a:p>
              <a:p>
                <a:pPr marL="285750" indent="-285750" eaLnBrk="0" fontAlgn="base" hangingPunct="0">
                  <a:spcBef>
                    <a:spcPts val="500"/>
                  </a:spcBef>
                  <a:spcAft>
                    <a:spcPct val="0"/>
                  </a:spcAft>
                  <a:buFont typeface="Arial" panose="020B0604020202020204" pitchFamily="34" charset="0"/>
                  <a:buChar char="•"/>
                </a:pPr>
                <a:endParaRPr lang="de-DE" dirty="0">
                  <a:solidFill>
                    <a:srgbClr val="000000"/>
                  </a:solidFill>
                  <a:latin typeface="Cambria Math" panose="02040503050406030204" pitchFamily="18" charset="0"/>
                </a:endParaRPr>
              </a:p>
              <a:p>
                <a:pPr marL="285750" indent="-285750" eaLnBrk="0" fontAlgn="base" hangingPunct="0">
                  <a:spcBef>
                    <a:spcPts val="500"/>
                  </a:spcBef>
                  <a:spcAft>
                    <a:spcPct val="0"/>
                  </a:spcAft>
                  <a:buFont typeface="Arial" panose="020B0604020202020204" pitchFamily="34" charset="0"/>
                  <a:buChar char="•"/>
                </a:pPr>
                <a:r>
                  <a:rPr lang="en-US" dirty="0">
                    <a:solidFill>
                      <a:srgbClr val="000000"/>
                    </a:solidFill>
                    <a:latin typeface="Cambria Math" panose="02040503050406030204" pitchFamily="18" charset="0"/>
                  </a:rPr>
                  <a:t>Binary cross entropy (2 classes: K=1)</a:t>
                </a:r>
                <a:r>
                  <a:rPr lang="de-DE" dirty="0">
                    <a:solidFill>
                      <a:srgbClr val="000000"/>
                    </a:solidFill>
                    <a:latin typeface="Cambria Math" panose="02040503050406030204" pitchFamily="18" charset="0"/>
                  </a:rPr>
                  <a:t> (</a:t>
                </a:r>
                <a:r>
                  <a:rPr lang="de-DE" i="1" dirty="0" err="1">
                    <a:solidFill>
                      <a:srgbClr val="000000"/>
                    </a:solidFill>
                    <a:latin typeface="Cambria Math" panose="02040503050406030204" pitchFamily="18" charset="0"/>
                  </a:rPr>
                  <a:t>binary</a:t>
                </a:r>
                <a:r>
                  <a:rPr lang="de-DE" i="1" dirty="0">
                    <a:solidFill>
                      <a:srgbClr val="000000"/>
                    </a:solidFill>
                    <a:latin typeface="Cambria Math" panose="02040503050406030204" pitchFamily="18" charset="0"/>
                  </a:rPr>
                  <a:t> </a:t>
                </a:r>
                <a:r>
                  <a:rPr lang="de-DE" i="1" dirty="0" err="1">
                    <a:solidFill>
                      <a:srgbClr val="000000"/>
                    </a:solidFill>
                    <a:latin typeface="Cambria Math" panose="02040503050406030204" pitchFamily="18" charset="0"/>
                  </a:rPr>
                  <a:t>cross</a:t>
                </a:r>
                <a:r>
                  <a:rPr lang="de-DE" i="1" dirty="0">
                    <a:solidFill>
                      <a:srgbClr val="000000"/>
                    </a:solidFill>
                    <a:latin typeface="Cambria Math" panose="02040503050406030204" pitchFamily="18" charset="0"/>
                  </a:rPr>
                  <a:t> </a:t>
                </a:r>
                <a:r>
                  <a:rPr lang="de-DE" i="1" dirty="0" err="1">
                    <a:solidFill>
                      <a:srgbClr val="000000"/>
                    </a:solidFill>
                    <a:latin typeface="Cambria Math" panose="02040503050406030204" pitchFamily="18" charset="0"/>
                  </a:rPr>
                  <a:t>entropy</a:t>
                </a:r>
                <a:r>
                  <a:rPr lang="de-DE" dirty="0">
                    <a:solidFill>
                      <a:srgbClr val="000000"/>
                    </a:solidFill>
                    <a:latin typeface="Cambria Math" panose="02040503050406030204" pitchFamily="18" charset="0"/>
                  </a:rPr>
                  <a:t>):</a:t>
                </a:r>
                <a:endParaRPr lang="de-DE" dirty="0">
                  <a:solidFill>
                    <a:srgbClr val="000000"/>
                  </a:solidFill>
                  <a:latin typeface="Arial"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248662" y="1495120"/>
                <a:ext cx="11824002" cy="3984168"/>
              </a:xfrm>
              <a:prstGeom prst="rect">
                <a:avLst/>
              </a:prstGeom>
              <a:blipFill>
                <a:blip r:embed="rId4"/>
                <a:stretch>
                  <a:fillRect l="-464" t="-153" r="-206" b="-1376"/>
                </a:stretch>
              </a:blipFill>
            </p:spPr>
            <p:txBody>
              <a:bodyPr/>
              <a:lstStyle/>
              <a:p>
                <a:r>
                  <a:rPr lang="de-DE">
                    <a:noFill/>
                  </a:rPr>
                  <a:t> </a:t>
                </a:r>
              </a:p>
            </p:txBody>
          </p:sp>
        </mc:Fallback>
      </mc:AlternateContent>
      <p:sp>
        <p:nvSpPr>
          <p:cNvPr id="13" name="Textfeld 12"/>
          <p:cNvSpPr txBox="1"/>
          <p:nvPr/>
        </p:nvSpPr>
        <p:spPr>
          <a:xfrm>
            <a:off x="7104113" y="7857278"/>
            <a:ext cx="7780087" cy="369332"/>
          </a:xfrm>
          <a:prstGeom prst="rect">
            <a:avLst/>
          </a:prstGeom>
          <a:noFill/>
        </p:spPr>
        <p:txBody>
          <a:bodyPr wrap="square" rtlCol="0">
            <a:spAutoFit/>
          </a:bodyPr>
          <a:lstStyle/>
          <a:p>
            <a:pPr algn="ctr" eaLnBrk="0" fontAlgn="base" hangingPunct="0">
              <a:spcBef>
                <a:spcPct val="50000"/>
              </a:spcBef>
              <a:spcAft>
                <a:spcPct val="0"/>
              </a:spcAft>
            </a:pPr>
            <a:r>
              <a:rPr lang="de-DE" dirty="0">
                <a:solidFill>
                  <a:srgbClr val="000000"/>
                </a:solidFill>
                <a:latin typeface="Arial" charset="0"/>
              </a:rPr>
              <a:t>Gradient </a:t>
            </a:r>
            <a:r>
              <a:rPr lang="de-DE" dirty="0" err="1">
                <a:solidFill>
                  <a:srgbClr val="000000"/>
                </a:solidFill>
                <a:latin typeface="Arial" charset="0"/>
              </a:rPr>
              <a:t>Descent</a:t>
            </a:r>
            <a:r>
              <a:rPr lang="de-DE" dirty="0">
                <a:solidFill>
                  <a:srgbClr val="000000"/>
                </a:solidFill>
                <a:latin typeface="Arial" charset="0"/>
              </a:rPr>
              <a:t> Schritt: aktualisieren der Gewichte und </a:t>
            </a:r>
            <a:r>
              <a:rPr lang="de-DE" dirty="0" err="1">
                <a:solidFill>
                  <a:srgbClr val="000000"/>
                </a:solidFill>
                <a:latin typeface="Arial" charset="0"/>
              </a:rPr>
              <a:t>Biases</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6" name="Textfeld 5"/>
              <p:cNvSpPr txBox="1"/>
              <p:nvPr/>
            </p:nvSpPr>
            <p:spPr>
              <a:xfrm>
                <a:off x="1893199" y="4141757"/>
                <a:ext cx="6628225" cy="77912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m:rPr>
                          <m:sty m:val="p"/>
                        </m:rPr>
                        <a:rPr lang="de-DE">
                          <a:solidFill>
                            <a:srgbClr val="000000"/>
                          </a:solidFill>
                          <a:latin typeface="Cambria Math" panose="02040503050406030204" pitchFamily="18" charset="0"/>
                        </a:rPr>
                        <m:t>J</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r>
                        <a:rPr lang="de-DE">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=0</m:t>
                          </m:r>
                        </m:sub>
                        <m:sup>
                          <m:r>
                            <a:rPr lang="de-DE" i="1">
                              <a:solidFill>
                                <a:srgbClr val="000000"/>
                              </a:solidFill>
                              <a:latin typeface="Cambria Math" panose="02040503050406030204" pitchFamily="18" charset="0"/>
                            </a:rPr>
                            <m:t>𝑁</m:t>
                          </m:r>
                        </m:sup>
                        <m:e>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𝑘</m:t>
                              </m:r>
                              <m:r>
                                <a:rPr lang="de-DE" i="1">
                                  <a:solidFill>
                                    <a:srgbClr val="000000"/>
                                  </a:solidFill>
                                  <a:latin typeface="Cambria Math" panose="02040503050406030204" pitchFamily="18" charset="0"/>
                                </a:rPr>
                                <m:t>=0</m:t>
                              </m:r>
                            </m:sub>
                            <m:sup>
                              <m:r>
                                <a:rPr lang="de-DE" i="1">
                                  <a:solidFill>
                                    <a:srgbClr val="000000"/>
                                  </a:solidFill>
                                  <a:latin typeface="Cambria Math" panose="02040503050406030204" pitchFamily="18" charset="0"/>
                                </a:rPr>
                                <m:t>𝐾</m:t>
                              </m:r>
                            </m:sup>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𝑦</m:t>
                                  </m:r>
                                </m:e>
                                <m:sub>
                                  <m:r>
                                    <a:rPr lang="de-DE" i="1">
                                      <a:solidFill>
                                        <a:srgbClr val="000000"/>
                                      </a:solidFill>
                                      <a:latin typeface="Cambria Math" panose="02040503050406030204" pitchFamily="18" charset="0"/>
                                    </a:rPr>
                                    <m:t>𝑘</m:t>
                                  </m:r>
                                </m:sub>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bSup>
                              <m:r>
                                <a:rPr lang="de-DE" i="1">
                                  <a:solidFill>
                                    <a:srgbClr val="000000"/>
                                  </a:solidFill>
                                  <a:latin typeface="Cambria Math" panose="02040503050406030204" pitchFamily="18" charset="0"/>
                                </a:rPr>
                                <m:t>𝑙𝑜𝑔</m:t>
                              </m:r>
                              <m:d>
                                <m:dPr>
                                  <m:ctrlPr>
                                    <a:rPr lang="de-DE" i="1">
                                      <a:solidFill>
                                        <a:srgbClr val="000000"/>
                                      </a:solidFill>
                                      <a:latin typeface="Cambria Math" panose="02040503050406030204" pitchFamily="18" charset="0"/>
                                    </a:rPr>
                                  </m:ctrlPr>
                                </m:dPr>
                                <m:e>
                                  <m:sSubSup>
                                    <m:sSubSupPr>
                                      <m:ctrlPr>
                                        <a:rPr lang="de-DE" i="1" dirty="0">
                                          <a:solidFill>
                                            <a:srgbClr val="000000"/>
                                          </a:solidFill>
                                          <a:latin typeface="Cambria Math" panose="02040503050406030204" pitchFamily="18" charset="0"/>
                                        </a:rPr>
                                      </m:ctrlPr>
                                    </m:sSubSupPr>
                                    <m:e>
                                      <m:acc>
                                        <m:accPr>
                                          <m:chr m:val="̂"/>
                                          <m:ctrlPr>
                                            <a:rPr lang="de-DE" i="1" dirty="0">
                                              <a:solidFill>
                                                <a:srgbClr val="000000"/>
                                              </a:solidFill>
                                              <a:latin typeface="Cambria Math" panose="02040503050406030204" pitchFamily="18" charset="0"/>
                                            </a:rPr>
                                          </m:ctrlPr>
                                        </m:accPr>
                                        <m:e>
                                          <m:r>
                                            <a:rPr lang="de-DE" i="1" dirty="0">
                                              <a:solidFill>
                                                <a:srgbClr val="000000"/>
                                              </a:solidFill>
                                              <a:latin typeface="Cambria Math" panose="02040503050406030204" pitchFamily="18" charset="0"/>
                                            </a:rPr>
                                            <m:t>𝑝</m:t>
                                          </m:r>
                                        </m:e>
                                      </m:acc>
                                    </m:e>
                                    <m:sub>
                                      <m:r>
                                        <a:rPr lang="de-DE" i="1" dirty="0">
                                          <a:solidFill>
                                            <a:srgbClr val="000000"/>
                                          </a:solidFill>
                                          <a:latin typeface="Cambria Math" panose="02040503050406030204" pitchFamily="18" charset="0"/>
                                        </a:rPr>
                                        <m:t>𝑘</m:t>
                                      </m:r>
                                    </m:sub>
                                    <m:sup>
                                      <m:d>
                                        <m:dPr>
                                          <m:ctrlPr>
                                            <a:rPr lang="de-DE" i="1" dirty="0">
                                              <a:solidFill>
                                                <a:srgbClr val="000000"/>
                                              </a:solidFill>
                                              <a:latin typeface="Cambria Math" panose="02040503050406030204" pitchFamily="18" charset="0"/>
                                            </a:rPr>
                                          </m:ctrlPr>
                                        </m:dPr>
                                        <m:e>
                                          <m:r>
                                            <a:rPr lang="de-DE" i="1" dirty="0">
                                              <a:solidFill>
                                                <a:srgbClr val="000000"/>
                                              </a:solidFill>
                                              <a:latin typeface="Cambria Math" panose="02040503050406030204" pitchFamily="18" charset="0"/>
                                            </a:rPr>
                                            <m:t>𝑖</m:t>
                                          </m:r>
                                        </m:e>
                                      </m:d>
                                    </m:sup>
                                  </m:sSubSup>
                                </m:e>
                              </m:d>
                              <m:r>
                                <a:rPr lang="de-DE" i="1" dirty="0">
                                  <a:solidFill>
                                    <a:srgbClr val="000000"/>
                                  </a:solidFill>
                                  <a:latin typeface="Cambria Math" panose="02040503050406030204" pitchFamily="18" charset="0"/>
                                </a:rPr>
                                <m:t>𝑤𝑖𝑡h</m:t>
                              </m:r>
                              <m:d>
                                <m:dPr>
                                  <m:ctrlPr>
                                    <a:rPr lang="de-DE" i="1">
                                      <a:solidFill>
                                        <a:srgbClr val="000000"/>
                                      </a:solidFill>
                                      <a:latin typeface="Cambria Math" panose="02040503050406030204" pitchFamily="18" charset="0"/>
                                    </a:rPr>
                                  </m:ctrlPr>
                                </m:dPr>
                                <m:e>
                                  <m:sSub>
                                    <m:sSubPr>
                                      <m:ctrlPr>
                                        <a:rPr lang="de-DE" i="1" dirty="0">
                                          <a:solidFill>
                                            <a:srgbClr val="000000"/>
                                          </a:solidFill>
                                          <a:latin typeface="Cambria Math" panose="02040503050406030204" pitchFamily="18" charset="0"/>
                                        </a:rPr>
                                      </m:ctrlPr>
                                    </m:sSubPr>
                                    <m:e>
                                      <m:acc>
                                        <m:accPr>
                                          <m:chr m:val="̂"/>
                                          <m:ctrlPr>
                                            <a:rPr lang="de-DE" i="1" dirty="0">
                                              <a:solidFill>
                                                <a:srgbClr val="000000"/>
                                              </a:solidFill>
                                              <a:latin typeface="Cambria Math" panose="02040503050406030204" pitchFamily="18" charset="0"/>
                                            </a:rPr>
                                          </m:ctrlPr>
                                        </m:accPr>
                                        <m:e>
                                          <m:r>
                                            <a:rPr lang="de-DE" i="1" dirty="0">
                                              <a:solidFill>
                                                <a:srgbClr val="000000"/>
                                              </a:solidFill>
                                              <a:latin typeface="Cambria Math" panose="02040503050406030204" pitchFamily="18" charset="0"/>
                                            </a:rPr>
                                            <m:t>𝑝</m:t>
                                          </m:r>
                                        </m:e>
                                      </m:acc>
                                    </m:e>
                                    <m:sub>
                                      <m:r>
                                        <a:rPr lang="de-DE" i="1" dirty="0">
                                          <a:solidFill>
                                            <a:srgbClr val="000000"/>
                                          </a:solidFill>
                                          <a:latin typeface="Cambria Math" panose="02040503050406030204" pitchFamily="18" charset="0"/>
                                        </a:rPr>
                                        <m:t>𝑘</m:t>
                                      </m:r>
                                    </m:sub>
                                  </m:sSub>
                                  <m:r>
                                    <a:rPr lang="de-DE"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𝜎</m:t>
                                  </m:r>
                                  <m:r>
                                    <m:rPr>
                                      <m:lit/>
                                    </m:rPr>
                                    <a:rPr lang="de-DE" i="1" dirty="0">
                                      <a:solidFill>
                                        <a:srgbClr val="000000"/>
                                      </a:solidFill>
                                      <a:latin typeface="Cambria Math" panose="02040503050406030204" pitchFamily="18" charset="0"/>
                                    </a:rPr>
                                    <m:t>(</m:t>
                                  </m:r>
                                  <m:r>
                                    <a:rPr lang="de-DE" b="1" i="1" dirty="0">
                                      <a:solidFill>
                                        <a:srgbClr val="000000"/>
                                      </a:solidFill>
                                      <a:latin typeface="Cambria Math" panose="02040503050406030204" pitchFamily="18" charset="0"/>
                                    </a:rPr>
                                    <m:t>𝒛</m:t>
                                  </m:r>
                                  <m:sSub>
                                    <m:sSubPr>
                                      <m:ctrlPr>
                                        <a:rPr lang="de-DE" i="1" dirty="0">
                                          <a:solidFill>
                                            <a:srgbClr val="000000"/>
                                          </a:solidFill>
                                          <a:latin typeface="Cambria Math" panose="02040503050406030204" pitchFamily="18" charset="0"/>
                                        </a:rPr>
                                      </m:ctrlPr>
                                    </m:sSubPr>
                                    <m:e>
                                      <m:r>
                                        <m:rPr>
                                          <m:lit/>
                                        </m:rPr>
                                        <a:rPr lang="de-DE" i="1" dirty="0">
                                          <a:solidFill>
                                            <a:srgbClr val="000000"/>
                                          </a:solidFill>
                                          <a:latin typeface="Cambria Math" panose="02040503050406030204" pitchFamily="18" charset="0"/>
                                        </a:rPr>
                                        <m:t>)</m:t>
                                      </m:r>
                                    </m:e>
                                    <m:sub>
                                      <m:r>
                                        <a:rPr lang="de-DE" i="1" dirty="0">
                                          <a:solidFill>
                                            <a:srgbClr val="000000"/>
                                          </a:solidFill>
                                          <a:latin typeface="Cambria Math" panose="02040503050406030204" pitchFamily="18" charset="0"/>
                                        </a:rPr>
                                        <m:t>𝑘</m:t>
                                      </m:r>
                                    </m:sub>
                                  </m:sSub>
                                  <m:r>
                                    <a:rPr lang="de-DE" i="1" dirty="0">
                                      <a:solidFill>
                                        <a:srgbClr val="000000"/>
                                      </a:solidFill>
                                      <a:latin typeface="Cambria Math" panose="02040503050406030204" pitchFamily="18" charset="0"/>
                                    </a:rPr>
                                    <m:t>=</m:t>
                                  </m:r>
                                  <m:r>
                                    <m:rPr>
                                      <m:nor/>
                                    </m:rPr>
                                    <a:rPr lang="de-DE" dirty="0">
                                      <a:solidFill>
                                        <a:srgbClr val="000000"/>
                                      </a:solidFill>
                                      <a:latin typeface="Arial" charset="0"/>
                                    </a:rPr>
                                    <m:t> </m:t>
                                  </m:r>
                                  <m:f>
                                    <m:fPr>
                                      <m:ctrlPr>
                                        <a:rPr lang="de-DE" i="1" dirty="0">
                                          <a:solidFill>
                                            <a:srgbClr val="000000"/>
                                          </a:solidFill>
                                          <a:latin typeface="Cambria Math" panose="02040503050406030204" pitchFamily="18" charset="0"/>
                                        </a:rPr>
                                      </m:ctrlPr>
                                    </m:fPr>
                                    <m:num>
                                      <m:sSup>
                                        <m:sSupPr>
                                          <m:ctrlPr>
                                            <a:rPr lang="de-DE" i="1" dirty="0">
                                              <a:solidFill>
                                                <a:srgbClr val="000000"/>
                                              </a:solidFill>
                                              <a:latin typeface="Cambria Math" panose="02040503050406030204" pitchFamily="18" charset="0"/>
                                            </a:rPr>
                                          </m:ctrlPr>
                                        </m:sSupPr>
                                        <m:e>
                                          <m:r>
                                            <a:rPr lang="de-DE" i="1" dirty="0">
                                              <a:solidFill>
                                                <a:srgbClr val="000000"/>
                                              </a:solidFill>
                                              <a:latin typeface="Cambria Math" panose="02040503050406030204" pitchFamily="18" charset="0"/>
                                            </a:rPr>
                                            <m:t>𝑒</m:t>
                                          </m:r>
                                        </m:e>
                                        <m:sup>
                                          <m:sSub>
                                            <m:sSubPr>
                                              <m:ctrlPr>
                                                <a:rPr lang="de-DE" b="1" i="1" dirty="0">
                                                  <a:solidFill>
                                                    <a:srgbClr val="000000"/>
                                                  </a:solidFill>
                                                  <a:latin typeface="Cambria Math" panose="02040503050406030204" pitchFamily="18" charset="0"/>
                                                </a:rPr>
                                              </m:ctrlPr>
                                            </m:sSubPr>
                                            <m:e>
                                              <m:r>
                                                <a:rPr lang="de-DE" i="1" dirty="0">
                                                  <a:solidFill>
                                                    <a:srgbClr val="000000"/>
                                                  </a:solidFill>
                                                  <a:latin typeface="Cambria Math" panose="02040503050406030204" pitchFamily="18" charset="0"/>
                                                </a:rPr>
                                                <m:t>𝑧</m:t>
                                              </m:r>
                                            </m:e>
                                            <m:sub>
                                              <m:r>
                                                <a:rPr lang="de-DE" i="1" dirty="0">
                                                  <a:solidFill>
                                                    <a:srgbClr val="000000"/>
                                                  </a:solidFill>
                                                  <a:latin typeface="Cambria Math" panose="02040503050406030204" pitchFamily="18" charset="0"/>
                                                </a:rPr>
                                                <m:t>𝑘</m:t>
                                              </m:r>
                                            </m:sub>
                                          </m:sSub>
                                        </m:sup>
                                      </m:sSup>
                                    </m:num>
                                    <m:den>
                                      <m:nary>
                                        <m:naryPr>
                                          <m:chr m:val="∑"/>
                                          <m:ctrlPr>
                                            <a:rPr lang="de-DE" i="1" dirty="0">
                                              <a:solidFill>
                                                <a:srgbClr val="000000"/>
                                              </a:solidFill>
                                              <a:latin typeface="Cambria Math" panose="02040503050406030204" pitchFamily="18" charset="0"/>
                                            </a:rPr>
                                          </m:ctrlPr>
                                        </m:naryPr>
                                        <m:sub>
                                          <m:r>
                                            <m:rPr>
                                              <m:brk m:alnAt="23"/>
                                            </m:rPr>
                                            <a:rPr lang="de-DE" i="1" dirty="0">
                                              <a:solidFill>
                                                <a:srgbClr val="000000"/>
                                              </a:solidFill>
                                              <a:latin typeface="Cambria Math" panose="02040503050406030204" pitchFamily="18" charset="0"/>
                                            </a:rPr>
                                            <m:t>𝑗</m:t>
                                          </m:r>
                                          <m:r>
                                            <a:rPr lang="de-DE" i="1" dirty="0">
                                              <a:solidFill>
                                                <a:srgbClr val="000000"/>
                                              </a:solidFill>
                                              <a:latin typeface="Cambria Math" panose="02040503050406030204" pitchFamily="18" charset="0"/>
                                            </a:rPr>
                                            <m:t>=0</m:t>
                                          </m:r>
                                        </m:sub>
                                        <m:sup>
                                          <m:r>
                                            <a:rPr lang="de-DE" i="1" dirty="0">
                                              <a:solidFill>
                                                <a:srgbClr val="000000"/>
                                              </a:solidFill>
                                              <a:latin typeface="Cambria Math" panose="02040503050406030204" pitchFamily="18" charset="0"/>
                                            </a:rPr>
                                            <m:t>𝐾</m:t>
                                          </m:r>
                                        </m:sup>
                                        <m:e>
                                          <m:sSup>
                                            <m:sSupPr>
                                              <m:ctrlPr>
                                                <a:rPr lang="de-DE" i="1" dirty="0">
                                                  <a:solidFill>
                                                    <a:srgbClr val="000000"/>
                                                  </a:solidFill>
                                                  <a:latin typeface="Cambria Math" panose="02040503050406030204" pitchFamily="18" charset="0"/>
                                                </a:rPr>
                                              </m:ctrlPr>
                                            </m:sSupPr>
                                            <m:e>
                                              <m:r>
                                                <a:rPr lang="de-DE" i="1" dirty="0">
                                                  <a:solidFill>
                                                    <a:srgbClr val="000000"/>
                                                  </a:solidFill>
                                                  <a:latin typeface="Cambria Math" panose="02040503050406030204" pitchFamily="18" charset="0"/>
                                                </a:rPr>
                                                <m:t>𝑒</m:t>
                                              </m:r>
                                            </m:e>
                                            <m:sup>
                                              <m:sSub>
                                                <m:sSubPr>
                                                  <m:ctrlPr>
                                                    <a:rPr lang="de-DE" i="1" dirty="0">
                                                      <a:solidFill>
                                                        <a:srgbClr val="000000"/>
                                                      </a:solidFill>
                                                      <a:latin typeface="Cambria Math" panose="02040503050406030204" pitchFamily="18" charset="0"/>
                                                    </a:rPr>
                                                  </m:ctrlPr>
                                                </m:sSubPr>
                                                <m:e>
                                                  <m:r>
                                                    <a:rPr lang="de-DE" i="1" dirty="0">
                                                      <a:solidFill>
                                                        <a:srgbClr val="000000"/>
                                                      </a:solidFill>
                                                      <a:latin typeface="Cambria Math" panose="02040503050406030204" pitchFamily="18" charset="0"/>
                                                    </a:rPr>
                                                    <m:t>𝑧</m:t>
                                                  </m:r>
                                                </m:e>
                                                <m:sub>
                                                  <m:r>
                                                    <a:rPr lang="de-DE" i="1" dirty="0">
                                                      <a:solidFill>
                                                        <a:srgbClr val="000000"/>
                                                      </a:solidFill>
                                                      <a:latin typeface="Cambria Math" panose="02040503050406030204" pitchFamily="18" charset="0"/>
                                                    </a:rPr>
                                                    <m:t>𝑗</m:t>
                                                  </m:r>
                                                </m:sub>
                                              </m:sSub>
                                            </m:sup>
                                          </m:sSup>
                                        </m:e>
                                      </m:nary>
                                    </m:den>
                                  </m:f>
                                </m:e>
                              </m:d>
                            </m:e>
                          </m:nary>
                        </m:e>
                      </m:nary>
                    </m:oMath>
                  </m:oMathPara>
                </a14:m>
                <a:endParaRPr lang="de-DE" dirty="0">
                  <a:solidFill>
                    <a:srgbClr val="000000"/>
                  </a:solidFill>
                  <a:latin typeface="Arial"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1893199" y="4141757"/>
                <a:ext cx="6628225" cy="779124"/>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p:cNvSpPr txBox="1"/>
              <p:nvPr/>
            </p:nvSpPr>
            <p:spPr>
              <a:xfrm>
                <a:off x="1831805" y="5420503"/>
                <a:ext cx="8872364" cy="77912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m:rPr>
                          <m:sty m:val="p"/>
                        </m:rPr>
                        <a:rPr lang="de-DE">
                          <a:solidFill>
                            <a:srgbClr val="000000"/>
                          </a:solidFill>
                          <a:latin typeface="Cambria Math" panose="02040503050406030204" pitchFamily="18" charset="0"/>
                        </a:rPr>
                        <m:t>J</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r>
                        <a:rPr lang="de-DE" i="1">
                          <a:solidFill>
                            <a:srgbClr val="000000"/>
                          </a:solidFill>
                          <a:latin typeface="Cambria Math" panose="02040503050406030204" pitchFamily="18" charset="0"/>
                        </a:rPr>
                        <m:t>=</m:t>
                      </m:r>
                      <m:r>
                        <a:rPr lang="de-DE">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=0</m:t>
                          </m:r>
                        </m:sub>
                        <m:sup>
                          <m:r>
                            <a:rPr lang="de-DE" i="1">
                              <a:solidFill>
                                <a:srgbClr val="000000"/>
                              </a:solidFill>
                              <a:latin typeface="Cambria Math" panose="02040503050406030204" pitchFamily="18" charset="0"/>
                            </a:rPr>
                            <m:t>𝑁</m:t>
                          </m:r>
                        </m:sup>
                        <m:e>
                          <m:d>
                            <m:dPr>
                              <m:ctrlPr>
                                <a:rPr lang="de-DE" i="1">
                                  <a:solidFill>
                                    <a:srgbClr val="000000"/>
                                  </a:solidFill>
                                  <a:latin typeface="Cambria Math" panose="02040503050406030204" pitchFamily="18" charset="0"/>
                                </a:rPr>
                              </m:ctrlPr>
                            </m:dPr>
                            <m:e>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𝑦</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r>
                                <a:rPr lang="de-DE" i="1">
                                  <a:solidFill>
                                    <a:srgbClr val="000000"/>
                                  </a:solidFill>
                                  <a:latin typeface="Cambria Math" panose="02040503050406030204" pitchFamily="18" charset="0"/>
                                </a:rPr>
                                <m:t>𝑙𝑜𝑔</m:t>
                              </m:r>
                              <m:d>
                                <m:dPr>
                                  <m:ctrlPr>
                                    <a:rPr lang="de-DE" i="1">
                                      <a:solidFill>
                                        <a:srgbClr val="000000"/>
                                      </a:solidFill>
                                      <a:latin typeface="Cambria Math" panose="02040503050406030204" pitchFamily="18" charset="0"/>
                                    </a:rPr>
                                  </m:ctrlPr>
                                </m:dPr>
                                <m:e>
                                  <m:sSup>
                                    <m:sSupPr>
                                      <m:ctrlPr>
                                        <a:rPr lang="de-DE" i="1" dirty="0">
                                          <a:solidFill>
                                            <a:srgbClr val="000000"/>
                                          </a:solidFill>
                                          <a:latin typeface="Cambria Math" panose="02040503050406030204" pitchFamily="18" charset="0"/>
                                        </a:rPr>
                                      </m:ctrlPr>
                                    </m:sSupPr>
                                    <m:e>
                                      <m:acc>
                                        <m:accPr>
                                          <m:chr m:val="̂"/>
                                          <m:ctrlPr>
                                            <a:rPr lang="de-DE" i="1" dirty="0">
                                              <a:solidFill>
                                                <a:srgbClr val="000000"/>
                                              </a:solidFill>
                                              <a:latin typeface="Cambria Math" panose="02040503050406030204" pitchFamily="18" charset="0"/>
                                            </a:rPr>
                                          </m:ctrlPr>
                                        </m:accPr>
                                        <m:e>
                                          <m:r>
                                            <a:rPr lang="de-DE" i="1" dirty="0">
                                              <a:solidFill>
                                                <a:srgbClr val="000000"/>
                                              </a:solidFill>
                                              <a:latin typeface="Cambria Math" panose="02040503050406030204" pitchFamily="18" charset="0"/>
                                            </a:rPr>
                                            <m:t>𝑝</m:t>
                                          </m:r>
                                        </m:e>
                                      </m:acc>
                                    </m:e>
                                    <m:sup>
                                      <m:r>
                                        <a:rPr lang="de-DE"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𝑖</m:t>
                                      </m:r>
                                      <m:r>
                                        <a:rPr lang="de-DE" i="1" dirty="0">
                                          <a:solidFill>
                                            <a:srgbClr val="000000"/>
                                          </a:solidFill>
                                          <a:latin typeface="Cambria Math" panose="02040503050406030204" pitchFamily="18" charset="0"/>
                                        </a:rPr>
                                        <m:t>)</m:t>
                                      </m:r>
                                    </m:sup>
                                  </m:sSup>
                                </m:e>
                              </m:d>
                              <m:r>
                                <a:rPr lang="de-DE" i="1" dirty="0">
                                  <a:solidFill>
                                    <a:srgbClr val="000000"/>
                                  </a:solidFill>
                                  <a:latin typeface="Cambria Math" panose="02040503050406030204" pitchFamily="18" charset="0"/>
                                </a:rPr>
                                <m:t>+ </m:t>
                              </m:r>
                              <m:d>
                                <m:dPr>
                                  <m:ctrlPr>
                                    <a:rPr lang="de-DE" i="1" dirty="0">
                                      <a:solidFill>
                                        <a:srgbClr val="000000"/>
                                      </a:solidFill>
                                      <a:latin typeface="Cambria Math" panose="02040503050406030204" pitchFamily="18" charset="0"/>
                                    </a:rPr>
                                  </m:ctrlPr>
                                </m:dPr>
                                <m:e>
                                  <m:r>
                                    <a:rPr lang="de-DE" i="1" dirty="0">
                                      <a:solidFill>
                                        <a:srgbClr val="000000"/>
                                      </a:solidFill>
                                      <a:latin typeface="Cambria Math" panose="02040503050406030204" pitchFamily="18" charset="0"/>
                                    </a:rPr>
                                    <m:t>1−</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𝑦</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e>
                              </m:d>
                              <m:r>
                                <a:rPr lang="de-DE" i="1" dirty="0">
                                  <a:solidFill>
                                    <a:srgbClr val="000000"/>
                                  </a:solidFill>
                                  <a:latin typeface="Cambria Math" panose="02040503050406030204" pitchFamily="18" charset="0"/>
                                </a:rPr>
                                <m:t>𝑙𝑜𝑔</m:t>
                              </m:r>
                              <m:d>
                                <m:dPr>
                                  <m:ctrlPr>
                                    <a:rPr lang="de-DE" i="1" dirty="0">
                                      <a:solidFill>
                                        <a:srgbClr val="000000"/>
                                      </a:solidFill>
                                      <a:latin typeface="Cambria Math" panose="02040503050406030204" pitchFamily="18" charset="0"/>
                                    </a:rPr>
                                  </m:ctrlPr>
                                </m:dPr>
                                <m:e>
                                  <m:r>
                                    <a:rPr lang="de-DE" i="1" dirty="0">
                                      <a:solidFill>
                                        <a:srgbClr val="000000"/>
                                      </a:solidFill>
                                      <a:latin typeface="Cambria Math" panose="02040503050406030204" pitchFamily="18" charset="0"/>
                                    </a:rPr>
                                    <m:t>1−</m:t>
                                  </m:r>
                                  <m:sSup>
                                    <m:sSupPr>
                                      <m:ctrlPr>
                                        <a:rPr lang="de-DE" i="1" dirty="0">
                                          <a:solidFill>
                                            <a:srgbClr val="000000"/>
                                          </a:solidFill>
                                          <a:latin typeface="Cambria Math" panose="02040503050406030204" pitchFamily="18" charset="0"/>
                                        </a:rPr>
                                      </m:ctrlPr>
                                    </m:sSupPr>
                                    <m:e>
                                      <m:acc>
                                        <m:accPr>
                                          <m:chr m:val="̂"/>
                                          <m:ctrlPr>
                                            <a:rPr lang="de-DE" i="1" dirty="0">
                                              <a:solidFill>
                                                <a:srgbClr val="000000"/>
                                              </a:solidFill>
                                              <a:latin typeface="Cambria Math" panose="02040503050406030204" pitchFamily="18" charset="0"/>
                                            </a:rPr>
                                          </m:ctrlPr>
                                        </m:accPr>
                                        <m:e>
                                          <m:r>
                                            <a:rPr lang="de-DE" i="1" dirty="0">
                                              <a:solidFill>
                                                <a:srgbClr val="000000"/>
                                              </a:solidFill>
                                              <a:latin typeface="Cambria Math" panose="02040503050406030204" pitchFamily="18" charset="0"/>
                                            </a:rPr>
                                            <m:t>𝑝</m:t>
                                          </m:r>
                                        </m:e>
                                      </m:acc>
                                    </m:e>
                                    <m:sup>
                                      <m:r>
                                        <a:rPr lang="de-DE"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𝑖</m:t>
                                      </m:r>
                                      <m:r>
                                        <a:rPr lang="de-DE" i="1" dirty="0">
                                          <a:solidFill>
                                            <a:srgbClr val="000000"/>
                                          </a:solidFill>
                                          <a:latin typeface="Cambria Math" panose="02040503050406030204" pitchFamily="18" charset="0"/>
                                        </a:rPr>
                                        <m:t>)</m:t>
                                      </m:r>
                                    </m:sup>
                                  </m:sSup>
                                </m:e>
                              </m:d>
                            </m:e>
                          </m:d>
                          <m:r>
                            <a:rPr lang="de-DE" i="1" dirty="0">
                              <a:solidFill>
                                <a:srgbClr val="000000"/>
                              </a:solidFill>
                              <a:latin typeface="Cambria Math" panose="02040503050406030204" pitchFamily="18" charset="0"/>
                            </a:rPr>
                            <m:t>𝑤𝑖𝑡h</m:t>
                          </m:r>
                          <m:d>
                            <m:dPr>
                              <m:ctrlPr>
                                <a:rPr lang="de-DE" i="1">
                                  <a:solidFill>
                                    <a:srgbClr val="000000"/>
                                  </a:solidFill>
                                  <a:latin typeface="Cambria Math" panose="02040503050406030204" pitchFamily="18" charset="0"/>
                                </a:rPr>
                              </m:ctrlPr>
                            </m:d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𝑝</m:t>
                                  </m:r>
                                </m:e>
                              </m:acc>
                              <m:r>
                                <a:rPr lang="de-DE"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𝜎</m:t>
                              </m:r>
                              <m:r>
                                <m:rPr>
                                  <m:lit/>
                                </m:rPr>
                                <a:rPr lang="de-DE"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𝑧</m:t>
                              </m:r>
                              <m:r>
                                <a:rPr lang="de-DE" i="1" dirty="0">
                                  <a:solidFill>
                                    <a:srgbClr val="000000"/>
                                  </a:solidFill>
                                  <a:latin typeface="Cambria Math" panose="02040503050406030204" pitchFamily="18" charset="0"/>
                                </a:rPr>
                                <m:t>)=</m:t>
                              </m:r>
                              <m:r>
                                <m:rPr>
                                  <m:nor/>
                                </m:rPr>
                                <a:rPr lang="de-DE" dirty="0">
                                  <a:solidFill>
                                    <a:srgbClr val="000000"/>
                                  </a:solidFill>
                                  <a:latin typeface="Arial" charset="0"/>
                                </a:rPr>
                                <m:t> </m:t>
                              </m:r>
                              <m:f>
                                <m:fPr>
                                  <m:ctrlPr>
                                    <a:rPr lang="de-DE" i="1" dirty="0">
                                      <a:solidFill>
                                        <a:srgbClr val="000000"/>
                                      </a:solidFill>
                                      <a:latin typeface="Cambria Math" panose="02040503050406030204" pitchFamily="18" charset="0"/>
                                    </a:rPr>
                                  </m:ctrlPr>
                                </m:fPr>
                                <m:num>
                                  <m:r>
                                    <a:rPr lang="de-DE" i="1" dirty="0">
                                      <a:solidFill>
                                        <a:srgbClr val="000000"/>
                                      </a:solidFill>
                                      <a:latin typeface="Cambria Math" panose="02040503050406030204" pitchFamily="18" charset="0"/>
                                    </a:rPr>
                                    <m:t>1</m:t>
                                  </m:r>
                                </m:num>
                                <m:den>
                                  <m:r>
                                    <a:rPr lang="de-DE" i="1" dirty="0">
                                      <a:solidFill>
                                        <a:srgbClr val="000000"/>
                                      </a:solidFill>
                                      <a:latin typeface="Cambria Math" panose="02040503050406030204" pitchFamily="18" charset="0"/>
                                    </a:rPr>
                                    <m:t>1+</m:t>
                                  </m:r>
                                  <m:sSup>
                                    <m:sSupPr>
                                      <m:ctrlPr>
                                        <a:rPr lang="de-DE" i="1" dirty="0">
                                          <a:solidFill>
                                            <a:srgbClr val="000000"/>
                                          </a:solidFill>
                                          <a:latin typeface="Cambria Math" panose="02040503050406030204" pitchFamily="18" charset="0"/>
                                        </a:rPr>
                                      </m:ctrlPr>
                                    </m:sSupPr>
                                    <m:e>
                                      <m:r>
                                        <a:rPr lang="de-DE" i="1" dirty="0">
                                          <a:solidFill>
                                            <a:srgbClr val="000000"/>
                                          </a:solidFill>
                                          <a:latin typeface="Cambria Math" panose="02040503050406030204" pitchFamily="18" charset="0"/>
                                        </a:rPr>
                                        <m:t>𝑒</m:t>
                                      </m:r>
                                    </m:e>
                                    <m:sup>
                                      <m:r>
                                        <a:rPr lang="de-DE"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𝑧</m:t>
                                      </m:r>
                                    </m:sup>
                                  </m:sSup>
                                </m:den>
                              </m:f>
                            </m:e>
                          </m:d>
                        </m:e>
                      </m:nary>
                    </m:oMath>
                  </m:oMathPara>
                </a14:m>
                <a:endParaRPr lang="de-DE" dirty="0">
                  <a:solidFill>
                    <a:srgbClr val="000000"/>
                  </a:solidFill>
                  <a:latin typeface="Arial"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1831805" y="5420503"/>
                <a:ext cx="8872364" cy="779124"/>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p:cNvSpPr txBox="1"/>
              <p:nvPr/>
            </p:nvSpPr>
            <p:spPr>
              <a:xfrm>
                <a:off x="5467953" y="2252985"/>
                <a:ext cx="2869952" cy="77912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m:rPr>
                          <m:sty m:val="p"/>
                        </m:rPr>
                        <a:rPr lang="de-DE">
                          <a:solidFill>
                            <a:srgbClr val="000000"/>
                          </a:solidFill>
                          <a:latin typeface="Cambria Math" panose="02040503050406030204" pitchFamily="18" charset="0"/>
                        </a:rPr>
                        <m:t>J</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r>
                        <a:rPr lang="de-DE">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=0</m:t>
                          </m:r>
                        </m:sub>
                        <m:sup>
                          <m:r>
                            <a:rPr lang="de-DE" i="1">
                              <a:solidFill>
                                <a:srgbClr val="000000"/>
                              </a:solidFill>
                              <a:latin typeface="Cambria Math" panose="02040503050406030204" pitchFamily="18" charset="0"/>
                            </a:rPr>
                            <m:t>𝑁</m:t>
                          </m:r>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p>
                                    <m:sSupPr>
                                      <m:ctrlPr>
                                        <a:rPr lang="de-DE" b="1" i="1" dirty="0">
                                          <a:solidFill>
                                            <a:srgbClr val="000000"/>
                                          </a:solidFill>
                                          <a:latin typeface="Cambria Math" panose="02040503050406030204" pitchFamily="18" charset="0"/>
                                        </a:rPr>
                                      </m:ctrlPr>
                                    </m:sSupPr>
                                    <m:e>
                                      <m:acc>
                                        <m:accPr>
                                          <m:chr m:val="̂"/>
                                          <m:ctrlPr>
                                            <a:rPr lang="de-DE" i="1" dirty="0">
                                              <a:solidFill>
                                                <a:srgbClr val="000000"/>
                                              </a:solidFill>
                                              <a:latin typeface="Cambria Math" panose="02040503050406030204" pitchFamily="18" charset="0"/>
                                            </a:rPr>
                                          </m:ctrlPr>
                                        </m:accPr>
                                        <m:e>
                                          <m:r>
                                            <a:rPr lang="de-DE" b="1" i="1" dirty="0">
                                              <a:solidFill>
                                                <a:srgbClr val="000000"/>
                                              </a:solidFill>
                                              <a:latin typeface="Cambria Math" panose="02040503050406030204" pitchFamily="18" charset="0"/>
                                            </a:rPr>
                                            <m:t>𝒚</m:t>
                                          </m:r>
                                        </m:e>
                                      </m:acc>
                                    </m:e>
                                    <m:sup>
                                      <m:r>
                                        <a:rPr lang="de-DE" i="1" dirty="0">
                                          <a:solidFill>
                                            <a:srgbClr val="000000"/>
                                          </a:solidFill>
                                          <a:latin typeface="Cambria Math" panose="02040503050406030204" pitchFamily="18" charset="0"/>
                                        </a:rPr>
                                        <m:t>(</m:t>
                                      </m:r>
                                      <m:r>
                                        <a:rPr lang="de-DE" i="1" dirty="0">
                                          <a:solidFill>
                                            <a:srgbClr val="000000"/>
                                          </a:solidFill>
                                          <a:latin typeface="Cambria Math" panose="02040503050406030204" pitchFamily="18" charset="0"/>
                                        </a:rPr>
                                        <m:t>𝑖</m:t>
                                      </m:r>
                                      <m:r>
                                        <a:rPr lang="de-DE" b="1" i="1" dirty="0">
                                          <a:solidFill>
                                            <a:srgbClr val="000000"/>
                                          </a:solidFill>
                                          <a:latin typeface="Cambria Math" panose="02040503050406030204" pitchFamily="18" charset="0"/>
                                        </a:rPr>
                                        <m:t>)</m:t>
                                      </m:r>
                                    </m:sup>
                                  </m:sSup>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𝒚</m:t>
                                      </m:r>
                                    </m:e>
                                    <m:sup>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sup>
                                  </m:sSup>
                                </m:e>
                              </m:d>
                            </m:e>
                            <m:sup>
                              <m:r>
                                <a:rPr lang="de-DE" i="1">
                                  <a:solidFill>
                                    <a:srgbClr val="000000"/>
                                  </a:solidFill>
                                  <a:latin typeface="Cambria Math" panose="02040503050406030204" pitchFamily="18" charset="0"/>
                                </a:rPr>
                                <m:t>2</m:t>
                              </m:r>
                            </m:sup>
                          </m:sSup>
                        </m:e>
                      </m:nary>
                    </m:oMath>
                  </m:oMathPara>
                </a14:m>
                <a:endParaRPr lang="de-DE" dirty="0">
                  <a:solidFill>
                    <a:srgbClr val="000000"/>
                  </a:solidFill>
                  <a:latin typeface="Arial" charset="0"/>
                </a:endParaRPr>
              </a:p>
            </p:txBody>
          </p:sp>
        </mc:Choice>
        <mc:Fallback xmlns="">
          <p:sp>
            <p:nvSpPr>
              <p:cNvPr id="9" name="Textfeld 8"/>
              <p:cNvSpPr txBox="1">
                <a:spLocks noRot="1" noChangeAspect="1" noMove="1" noResize="1" noEditPoints="1" noAdjustHandles="1" noChangeArrowheads="1" noChangeShapeType="1" noTextEdit="1"/>
              </p:cNvSpPr>
              <p:nvPr/>
            </p:nvSpPr>
            <p:spPr>
              <a:xfrm>
                <a:off x="5467953" y="2252985"/>
                <a:ext cx="2869952" cy="779124"/>
              </a:xfrm>
              <a:prstGeom prst="rect">
                <a:avLst/>
              </a:prstGeom>
              <a:blipFill>
                <a:blip r:embed="rId7"/>
                <a:stretch>
                  <a:fillRect/>
                </a:stretch>
              </a:blipFill>
            </p:spPr>
            <p:txBody>
              <a:bodyPr/>
              <a:lstStyle/>
              <a:p>
                <a:r>
                  <a:rPr lang="de-DE">
                    <a:noFill/>
                  </a:rPr>
                  <a:t> </a:t>
                </a:r>
              </a:p>
            </p:txBody>
          </p:sp>
        </mc:Fallback>
      </mc:AlternateContent>
      <p:grpSp>
        <p:nvGrpSpPr>
          <p:cNvPr id="11" name="Gruppieren 10"/>
          <p:cNvGrpSpPr/>
          <p:nvPr/>
        </p:nvGrpSpPr>
        <p:grpSpPr>
          <a:xfrm>
            <a:off x="9034635" y="4115335"/>
            <a:ext cx="2739438" cy="1167076"/>
            <a:chOff x="9033841" y="4115335"/>
            <a:chExt cx="2739438" cy="1167076"/>
          </a:xfrm>
        </p:grpSpPr>
        <p:pic>
          <p:nvPicPr>
            <p:cNvPr id="7" name="Grafik 6"/>
            <p:cNvPicPr>
              <a:picLocks noChangeAspect="1"/>
            </p:cNvPicPr>
            <p:nvPr/>
          </p:nvPicPr>
          <p:blipFill>
            <a:blip r:embed="rId8"/>
            <a:stretch>
              <a:fillRect/>
            </a:stretch>
          </p:blipFill>
          <p:spPr>
            <a:xfrm>
              <a:off x="9033841" y="4115335"/>
              <a:ext cx="2739438" cy="1167076"/>
            </a:xfrm>
            <a:prstGeom prst="rect">
              <a:avLst/>
            </a:prstGeom>
          </p:spPr>
        </p:pic>
        <p:pic>
          <p:nvPicPr>
            <p:cNvPr id="10" name="Grafik 9"/>
            <p:cNvPicPr>
              <a:picLocks noChangeAspect="1"/>
            </p:cNvPicPr>
            <p:nvPr/>
          </p:nvPicPr>
          <p:blipFill>
            <a:blip r:embed="rId9"/>
            <a:stretch>
              <a:fillRect/>
            </a:stretch>
          </p:blipFill>
          <p:spPr>
            <a:xfrm>
              <a:off x="9936835" y="4399167"/>
              <a:ext cx="933450" cy="771525"/>
            </a:xfrm>
            <a:prstGeom prst="rect">
              <a:avLst/>
            </a:prstGeom>
          </p:spPr>
        </p:pic>
      </p:grpSp>
    </p:spTree>
    <p:extLst>
      <p:ext uri="{BB962C8B-B14F-4D97-AF65-F5344CB8AC3E}">
        <p14:creationId xmlns:p14="http://schemas.microsoft.com/office/powerpoint/2010/main" val="3850540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auto">
          <a:xfrm>
            <a:off x="55822" y="5229200"/>
            <a:ext cx="7840378" cy="6480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Train </a:t>
            </a:r>
            <a:r>
              <a:rPr lang="de-DE" dirty="0" err="1">
                <a:solidFill>
                  <a:srgbClr val="000000"/>
                </a:solidFill>
                <a:latin typeface="Arial" charset="0"/>
              </a:rPr>
              <a:t>model</a:t>
            </a:r>
            <a:endParaRPr lang="de-DE" dirty="0">
              <a:solidFill>
                <a:srgbClr val="000000"/>
              </a:solidFill>
              <a:latin typeface="Arial" charset="0"/>
            </a:endParaRPr>
          </a:p>
        </p:txBody>
      </p:sp>
      <p:sp>
        <p:nvSpPr>
          <p:cNvPr id="10" name="Rechteck 9"/>
          <p:cNvSpPr/>
          <p:nvPr/>
        </p:nvSpPr>
        <p:spPr bwMode="auto">
          <a:xfrm>
            <a:off x="55822" y="3042095"/>
            <a:ext cx="7840378" cy="2158928"/>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Create a </a:t>
            </a:r>
            <a:r>
              <a:rPr lang="de-DE" dirty="0" err="1">
                <a:solidFill>
                  <a:srgbClr val="000000"/>
                </a:solidFill>
                <a:latin typeface="Arial" charset="0"/>
              </a:rPr>
              <a:t>model</a:t>
            </a:r>
            <a:endParaRPr lang="de-DE" dirty="0">
              <a:solidFill>
                <a:srgbClr val="000000"/>
              </a:solidFill>
              <a:latin typeface="Arial" charset="0"/>
            </a:endParaRPr>
          </a:p>
        </p:txBody>
      </p:sp>
      <p:sp>
        <p:nvSpPr>
          <p:cNvPr id="9" name="Rechteck 8"/>
          <p:cNvSpPr/>
          <p:nvPr/>
        </p:nvSpPr>
        <p:spPr bwMode="auto">
          <a:xfrm>
            <a:off x="55822" y="2302394"/>
            <a:ext cx="7840378" cy="693887"/>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r" eaLnBrk="0" fontAlgn="base" hangingPunct="0">
              <a:spcBef>
                <a:spcPct val="50000"/>
              </a:spcBef>
              <a:spcAft>
                <a:spcPct val="0"/>
              </a:spcAft>
            </a:pPr>
            <a:r>
              <a:rPr lang="de-DE" dirty="0">
                <a:solidFill>
                  <a:srgbClr val="000000"/>
                </a:solidFill>
                <a:latin typeface="Arial" charset="0"/>
              </a:rPr>
              <a:t>						</a:t>
            </a:r>
            <a:r>
              <a:rPr lang="de-DE" dirty="0" err="1">
                <a:solidFill>
                  <a:srgbClr val="000000"/>
                </a:solidFill>
                <a:latin typeface="Arial" charset="0"/>
              </a:rPr>
              <a:t>Importing</a:t>
            </a:r>
            <a:r>
              <a:rPr lang="de-DE" dirty="0">
                <a:solidFill>
                  <a:srgbClr val="000000"/>
                </a:solidFill>
                <a:latin typeface="Arial" charset="0"/>
              </a:rPr>
              <a:t> </a:t>
            </a:r>
            <a:r>
              <a:rPr lang="de-DE" dirty="0" err="1">
                <a:solidFill>
                  <a:srgbClr val="000000"/>
                </a:solidFill>
                <a:latin typeface="Arial" charset="0"/>
              </a:rPr>
              <a:t>data</a:t>
            </a:r>
            <a:endParaRPr lang="de-DE" dirty="0">
              <a:solidFill>
                <a:srgbClr val="000000"/>
              </a:solidFill>
              <a:latin typeface="Arial" charset="0"/>
            </a:endParaRPr>
          </a:p>
        </p:txBody>
      </p:sp>
      <p:sp>
        <p:nvSpPr>
          <p:cNvPr id="2" name="Titel 1"/>
          <p:cNvSpPr>
            <a:spLocks noGrp="1"/>
          </p:cNvSpPr>
          <p:nvPr>
            <p:ph type="title"/>
          </p:nvPr>
        </p:nvSpPr>
        <p:spPr/>
        <p:txBody>
          <a:bodyPr/>
          <a:lstStyle/>
          <a:p>
            <a:r>
              <a:rPr lang="en-US"/>
              <a:t>Programming neural networks in keras</a:t>
            </a:r>
            <a:br>
              <a:rPr lang="en-US"/>
            </a:br>
            <a:r>
              <a:rPr lang="en-US"/>
              <a:t>Code for the Fashion MNIST example
</a:t>
            </a:r>
            <a:endParaRPr lang="de-DE" b="0" dirty="0"/>
          </a:p>
        </p:txBody>
      </p:sp>
      <p:sp>
        <p:nvSpPr>
          <p:cNvPr id="3" name="Inhaltsplatzhalter 2"/>
          <p:cNvSpPr>
            <a:spLocks noGrp="1"/>
          </p:cNvSpPr>
          <p:nvPr>
            <p:ph idx="1"/>
          </p:nvPr>
        </p:nvSpPr>
        <p:spPr>
          <a:xfrm>
            <a:off x="55822" y="1484785"/>
            <a:ext cx="7552346" cy="4967287"/>
          </a:xfrm>
        </p:spPr>
        <p:txBody>
          <a:bodyPr/>
          <a:lstStyle/>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tensorflow</a:t>
            </a:r>
            <a:r>
              <a:rPr lang="de-DE" altLang="de-DE" sz="1600" b="0" dirty="0"/>
              <a:t> </a:t>
            </a:r>
            <a:r>
              <a:rPr lang="de-DE" altLang="de-DE" sz="1600" b="0" dirty="0" err="1"/>
              <a:t>import</a:t>
            </a:r>
            <a:r>
              <a:rPr lang="de-DE" altLang="de-DE" sz="1600" b="0" dirty="0"/>
              <a:t> </a:t>
            </a:r>
            <a:r>
              <a:rPr lang="de-DE" altLang="de-DE" sz="1600" b="0" dirty="0" err="1"/>
              <a:t>keras</a:t>
            </a:r>
            <a:endParaRPr lang="de-DE" altLang="de-DE" sz="1600" b="0" dirty="0"/>
          </a:p>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keras.models</a:t>
            </a:r>
            <a:r>
              <a:rPr lang="de-DE" altLang="de-DE" sz="1600" b="0" dirty="0"/>
              <a:t> </a:t>
            </a:r>
            <a:r>
              <a:rPr lang="de-DE" altLang="de-DE" sz="1600" b="0" dirty="0" err="1"/>
              <a:t>import</a:t>
            </a:r>
            <a:r>
              <a:rPr lang="de-DE" altLang="de-DE" sz="1600" b="0" dirty="0"/>
              <a:t> </a:t>
            </a:r>
            <a:r>
              <a:rPr lang="de-DE" altLang="de-DE" sz="1600" b="0" dirty="0" err="1"/>
              <a:t>Sequential</a:t>
            </a:r>
            <a:r>
              <a:rPr lang="de-DE" altLang="de-DE" sz="1600" b="0" dirty="0"/>
              <a:t> </a:t>
            </a:r>
          </a:p>
          <a:p>
            <a:pPr marL="0" indent="0" defTabSz="914400" eaLnBrk="0" hangingPunct="0">
              <a:spcBef>
                <a:spcPct val="0"/>
              </a:spcBef>
              <a:spcAft>
                <a:spcPct val="0"/>
              </a:spcAft>
              <a:buClrTx/>
              <a:buSzTx/>
              <a:buNone/>
              <a:tabLst/>
            </a:pPr>
            <a:r>
              <a:rPr lang="de-DE" altLang="de-DE" sz="1600" b="0" dirty="0" err="1"/>
              <a:t>from</a:t>
            </a:r>
            <a:r>
              <a:rPr lang="de-DE" altLang="de-DE" sz="1600" b="0" dirty="0"/>
              <a:t> </a:t>
            </a:r>
            <a:r>
              <a:rPr lang="de-DE" altLang="de-DE" sz="1600" b="0" dirty="0" err="1"/>
              <a:t>keras.layers</a:t>
            </a:r>
            <a:r>
              <a:rPr lang="de-DE" altLang="de-DE" sz="1600" b="0" dirty="0"/>
              <a:t> </a:t>
            </a:r>
            <a:r>
              <a:rPr lang="de-DE" altLang="de-DE" sz="1600" b="0" dirty="0" err="1"/>
              <a:t>import</a:t>
            </a:r>
            <a:r>
              <a:rPr lang="de-DE" altLang="de-DE" sz="1600" b="0" dirty="0"/>
              <a:t> </a:t>
            </a:r>
            <a:r>
              <a:rPr lang="de-DE" altLang="de-DE" sz="1600" b="0" dirty="0" err="1"/>
              <a:t>Dense</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a:t>(</a:t>
            </a:r>
            <a:r>
              <a:rPr lang="de-DE" altLang="de-DE" sz="1600" b="0" dirty="0" err="1"/>
              <a:t>x_train</a:t>
            </a:r>
            <a:r>
              <a:rPr lang="de-DE" altLang="de-DE" sz="1600" b="0" dirty="0"/>
              <a:t>, </a:t>
            </a:r>
            <a:r>
              <a:rPr lang="de-DE" altLang="de-DE" sz="1600" b="0" dirty="0" err="1"/>
              <a:t>y_train</a:t>
            </a:r>
            <a:r>
              <a:rPr lang="de-DE" altLang="de-DE" sz="1600" b="0" dirty="0"/>
              <a:t>), (</a:t>
            </a:r>
            <a:r>
              <a:rPr lang="de-DE" altLang="de-DE" sz="1600" b="0" dirty="0" err="1"/>
              <a:t>x_test</a:t>
            </a:r>
            <a:r>
              <a:rPr lang="de-DE" altLang="de-DE" sz="1600" b="0" dirty="0"/>
              <a:t>, </a:t>
            </a:r>
            <a:r>
              <a:rPr lang="de-DE" altLang="de-DE" sz="1600" b="0" dirty="0" err="1"/>
              <a:t>y_test</a:t>
            </a:r>
            <a:r>
              <a:rPr lang="de-DE" altLang="de-DE" sz="1600" b="0" dirty="0"/>
              <a:t>)= </a:t>
            </a:r>
            <a:r>
              <a:rPr lang="de-DE" altLang="de-DE" sz="1600" b="0" dirty="0" err="1"/>
              <a:t>load_data</a:t>
            </a:r>
            <a:r>
              <a:rPr lang="de-DE" altLang="de-DE" sz="1600" b="0" dirty="0"/>
              <a:t>()</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a:t>
            </a:r>
            <a:r>
              <a:rPr lang="de-DE" altLang="de-DE" sz="1600" b="0" dirty="0"/>
              <a:t> = </a:t>
            </a:r>
            <a:r>
              <a:rPr lang="de-DE" altLang="de-DE" sz="1600" b="0" dirty="0" err="1"/>
              <a:t>Sequential</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Flatten</a:t>
            </a:r>
            <a:r>
              <a:rPr lang="de-DE" altLang="de-DE" sz="1600" b="0" dirty="0"/>
              <a:t>(</a:t>
            </a:r>
            <a:r>
              <a:rPr lang="de-DE" altLang="de-DE" sz="1600" b="0" dirty="0" err="1"/>
              <a:t>input_shape</a:t>
            </a:r>
            <a:r>
              <a:rPr lang="de-DE" altLang="de-DE" sz="1600" b="0" dirty="0"/>
              <a:t>=[28,28])) </a:t>
            </a:r>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Dense</a:t>
            </a:r>
            <a:r>
              <a:rPr lang="de-DE" altLang="de-DE" sz="1600" b="0" dirty="0"/>
              <a:t>(</a:t>
            </a:r>
            <a:r>
              <a:rPr lang="de-DE" altLang="de-DE" sz="1600" b="0" dirty="0" err="1"/>
              <a:t>units</a:t>
            </a:r>
            <a:r>
              <a:rPr lang="de-DE" altLang="de-DE" sz="1600" b="0" dirty="0"/>
              <a:t>=300, </a:t>
            </a:r>
            <a:r>
              <a:rPr lang="de-DE" altLang="de-DE" sz="1600" b="0" dirty="0" err="1"/>
              <a:t>activation</a:t>
            </a:r>
            <a:r>
              <a:rPr lang="de-DE" altLang="de-DE" sz="1600" b="0" dirty="0"/>
              <a:t>='</a:t>
            </a:r>
            <a:r>
              <a:rPr lang="de-DE" altLang="de-DE" sz="1600" b="0" dirty="0" err="1"/>
              <a:t>relu</a:t>
            </a:r>
            <a:r>
              <a:rPr lang="de-DE" altLang="de-DE" sz="1600" b="0" dirty="0"/>
              <a:t>')) </a:t>
            </a:r>
          </a:p>
          <a:p>
            <a:pPr marL="0" indent="0" defTabSz="914400" eaLnBrk="0" hangingPunct="0">
              <a:spcBef>
                <a:spcPct val="0"/>
              </a:spcBef>
              <a:spcAft>
                <a:spcPct val="0"/>
              </a:spcAft>
              <a:buClrTx/>
              <a:buSzTx/>
              <a:buNone/>
              <a:tabLst/>
            </a:pPr>
            <a:r>
              <a:rPr lang="de-DE" altLang="de-DE" sz="1600" b="0" dirty="0" err="1"/>
              <a:t>model.add</a:t>
            </a:r>
            <a:r>
              <a:rPr lang="de-DE" altLang="de-DE" sz="1600" b="0" dirty="0"/>
              <a:t>(</a:t>
            </a:r>
            <a:r>
              <a:rPr lang="de-DE" altLang="de-DE" sz="1600" b="0" dirty="0" err="1"/>
              <a:t>Dense</a:t>
            </a:r>
            <a:r>
              <a:rPr lang="de-DE" altLang="de-DE" sz="1600" b="0" dirty="0"/>
              <a:t>(</a:t>
            </a:r>
            <a:r>
              <a:rPr lang="de-DE" altLang="de-DE" sz="1600" b="0" dirty="0" err="1"/>
              <a:t>units</a:t>
            </a:r>
            <a:r>
              <a:rPr lang="de-DE" altLang="de-DE" sz="1600" b="0" dirty="0"/>
              <a:t>=10, </a:t>
            </a:r>
            <a:r>
              <a:rPr lang="de-DE" altLang="de-DE" sz="1600" b="0" dirty="0" err="1"/>
              <a:t>activation</a:t>
            </a:r>
            <a:r>
              <a:rPr lang="de-DE" altLang="de-DE" sz="1600" b="0" dirty="0"/>
              <a:t>='</a:t>
            </a:r>
            <a:r>
              <a:rPr lang="de-DE" altLang="de-DE" sz="1600" b="0" dirty="0" err="1"/>
              <a:t>softmax</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model.compile</a:t>
            </a:r>
            <a:r>
              <a:rPr lang="de-DE" altLang="de-DE" sz="1600" b="0" dirty="0"/>
              <a:t>(</a:t>
            </a:r>
            <a:r>
              <a:rPr lang="de-DE" altLang="de-DE" sz="1600" b="0" dirty="0" err="1"/>
              <a:t>loss</a:t>
            </a:r>
            <a:r>
              <a:rPr lang="de-DE" altLang="de-DE" sz="1600" b="0" dirty="0"/>
              <a:t>='</a:t>
            </a:r>
            <a:r>
              <a:rPr lang="de-DE" altLang="de-DE" sz="1600" b="0" dirty="0" err="1"/>
              <a:t>sparse_categorical_crossentropy</a:t>
            </a:r>
            <a:r>
              <a:rPr lang="de-DE" altLang="de-DE" sz="1600" b="0" dirty="0"/>
              <a:t>', </a:t>
            </a:r>
            <a:r>
              <a:rPr lang="de-DE" altLang="de-DE" sz="1600" b="0" dirty="0" err="1"/>
              <a:t>optimizer</a:t>
            </a:r>
            <a:r>
              <a:rPr lang="de-DE" altLang="de-DE" sz="1600" b="0" dirty="0"/>
              <a:t>='</a:t>
            </a:r>
            <a:r>
              <a:rPr lang="de-DE" altLang="de-DE" sz="1600" b="0" dirty="0" err="1"/>
              <a:t>sgd</a:t>
            </a:r>
            <a:r>
              <a:rPr lang="de-DE" altLang="de-DE" sz="1600" b="0" dirty="0"/>
              <a:t>') </a:t>
            </a:r>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endParaRPr lang="de-DE" altLang="de-DE" sz="1600" b="0" dirty="0"/>
          </a:p>
          <a:p>
            <a:pPr marL="0" indent="0" defTabSz="914400" eaLnBrk="0" hangingPunct="0">
              <a:spcBef>
                <a:spcPct val="0"/>
              </a:spcBef>
              <a:spcAft>
                <a:spcPct val="0"/>
              </a:spcAft>
              <a:buClrTx/>
              <a:buSzTx/>
              <a:buNone/>
              <a:tabLst/>
            </a:pPr>
            <a:r>
              <a:rPr lang="de-DE" altLang="de-DE" sz="1600" b="0" dirty="0" err="1"/>
              <a:t>model.fit</a:t>
            </a:r>
            <a:r>
              <a:rPr lang="de-DE" altLang="de-DE" sz="1600" b="0" dirty="0"/>
              <a:t>(</a:t>
            </a:r>
            <a:r>
              <a:rPr lang="de-DE" altLang="de-DE" sz="1600" b="0" dirty="0" err="1"/>
              <a:t>x_train</a:t>
            </a:r>
            <a:r>
              <a:rPr lang="de-DE" altLang="de-DE" sz="1600" b="0" dirty="0"/>
              <a:t>, </a:t>
            </a:r>
            <a:r>
              <a:rPr lang="de-DE" altLang="de-DE" sz="1600" b="0" dirty="0" err="1"/>
              <a:t>y_train</a:t>
            </a:r>
            <a:r>
              <a:rPr lang="de-DE" altLang="de-DE" sz="1600" b="0" dirty="0"/>
              <a:t>, </a:t>
            </a:r>
            <a:r>
              <a:rPr lang="de-DE" altLang="de-DE" sz="1600" b="0" dirty="0" err="1"/>
              <a:t>epochs</a:t>
            </a:r>
            <a:r>
              <a:rPr lang="de-DE" altLang="de-DE" sz="1600" b="0" dirty="0"/>
              <a:t>=1000) </a:t>
            </a: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32</a:t>
            </a:fld>
            <a:endParaRPr lang="de-DE" dirty="0">
              <a:solidFill>
                <a:srgbClr val="000000"/>
              </a:solidFill>
              <a:latin typeface="Arial" charset="0"/>
            </a:endParaRPr>
          </a:p>
        </p:txBody>
      </p:sp>
      <p:sp>
        <p:nvSpPr>
          <p:cNvPr id="4" name="Textfeld 3"/>
          <p:cNvSpPr txBox="1"/>
          <p:nvPr/>
        </p:nvSpPr>
        <p:spPr>
          <a:xfrm>
            <a:off x="7968209" y="1172407"/>
            <a:ext cx="4222998" cy="4385816"/>
          </a:xfrm>
          <a:prstGeom prst="rect">
            <a:avLst/>
          </a:prstGeom>
          <a:noFill/>
        </p:spPr>
        <p:txBody>
          <a:bodyPr wrap="square" rtlCol="0">
            <a:spAutoFit/>
          </a:bodyPr>
          <a:lstStyle/>
          <a:p>
            <a:pPr eaLnBrk="0" fontAlgn="base" hangingPunct="0">
              <a:spcBef>
                <a:spcPct val="50000"/>
              </a:spcBef>
              <a:spcAft>
                <a:spcPct val="0"/>
              </a:spcAft>
            </a:pPr>
            <a:r>
              <a:rPr lang="en-US" i="1" dirty="0" err="1">
                <a:solidFill>
                  <a:srgbClr val="000000"/>
                </a:solidFill>
                <a:latin typeface="Arial" charset="0"/>
              </a:rPr>
              <a:t>sparse_categorical_crossentropy</a:t>
            </a:r>
            <a:r>
              <a:rPr lang="en-US" i="1" dirty="0">
                <a:solidFill>
                  <a:srgbClr val="000000"/>
                </a:solidFill>
                <a:latin typeface="Arial" charset="0"/>
              </a:rPr>
              <a:t> and </a:t>
            </a:r>
            <a:r>
              <a:rPr lang="en-US" i="1" dirty="0" err="1">
                <a:solidFill>
                  <a:srgbClr val="000000"/>
                </a:solidFill>
                <a:latin typeface="Arial" charset="0"/>
              </a:rPr>
              <a:t>categorical_crossentropy</a:t>
            </a:r>
            <a:r>
              <a:rPr lang="en-US" i="1" dirty="0">
                <a:solidFill>
                  <a:srgbClr val="000000"/>
                </a:solidFill>
                <a:latin typeface="Arial" charset="0"/>
              </a:rPr>
              <a:t>
Example: 5 samples with 3 classes
Classes are mutually exclusive
</a:t>
            </a:r>
            <a:r>
              <a:rPr lang="en-US" i="1" dirty="0" err="1">
                <a:solidFill>
                  <a:srgbClr val="000000"/>
                </a:solidFill>
                <a:latin typeface="Arial" charset="0"/>
              </a:rPr>
              <a:t>sparse_categorical_crossentropy</a:t>
            </a:r>
            <a:r>
              <a:rPr lang="en-US" i="1" dirty="0">
                <a:solidFill>
                  <a:srgbClr val="000000"/>
                </a:solidFill>
                <a:latin typeface="Arial" charset="0"/>
              </a:rPr>
              <a:t>:</a:t>
            </a:r>
          </a:p>
          <a:p>
            <a:pPr eaLnBrk="0" fontAlgn="base" hangingPunct="0">
              <a:spcBef>
                <a:spcPct val="50000"/>
              </a:spcBef>
              <a:spcAft>
                <a:spcPct val="0"/>
              </a:spcAft>
            </a:pPr>
            <a:endParaRPr lang="en-US" i="1" dirty="0">
              <a:solidFill>
                <a:srgbClr val="000000"/>
              </a:solidFill>
              <a:latin typeface="Arial" charset="0"/>
            </a:endParaRPr>
          </a:p>
          <a:p>
            <a:pPr eaLnBrk="0" fontAlgn="base" hangingPunct="0">
              <a:spcBef>
                <a:spcPct val="50000"/>
              </a:spcBef>
              <a:spcAft>
                <a:spcPct val="0"/>
              </a:spcAft>
            </a:pPr>
            <a:endParaRPr lang="en-US" i="1" dirty="0">
              <a:solidFill>
                <a:srgbClr val="000000"/>
              </a:solidFill>
              <a:latin typeface="Arial" charset="0"/>
            </a:endParaRPr>
          </a:p>
          <a:p>
            <a:pPr eaLnBrk="0" fontAlgn="base" hangingPunct="0">
              <a:spcBef>
                <a:spcPct val="50000"/>
              </a:spcBef>
              <a:spcAft>
                <a:spcPct val="0"/>
              </a:spcAft>
            </a:pPr>
            <a:endParaRPr lang="en-US" i="1" dirty="0">
              <a:solidFill>
                <a:srgbClr val="000000"/>
              </a:solidFill>
              <a:latin typeface="Arial" charset="0"/>
            </a:endParaRPr>
          </a:p>
          <a:p>
            <a:pPr eaLnBrk="0" fontAlgn="base" hangingPunct="0">
              <a:spcBef>
                <a:spcPct val="50000"/>
              </a:spcBef>
              <a:spcAft>
                <a:spcPct val="0"/>
              </a:spcAft>
            </a:pPr>
            <a:r>
              <a:rPr lang="en-US" i="1" dirty="0">
                <a:solidFill>
                  <a:srgbClr val="000000"/>
                </a:solidFill>
                <a:latin typeface="Arial" charset="0"/>
              </a:rPr>
              <a:t>
</a:t>
            </a:r>
            <a:r>
              <a:rPr lang="en-US" i="1" dirty="0" err="1">
                <a:solidFill>
                  <a:srgbClr val="000000"/>
                </a:solidFill>
                <a:latin typeface="Arial" charset="0"/>
              </a:rPr>
              <a:t>categorical_crossentropy</a:t>
            </a:r>
            <a:r>
              <a:rPr lang="en-US" i="1" dirty="0">
                <a:solidFill>
                  <a:srgbClr val="000000"/>
                </a:solidFill>
                <a:latin typeface="Arial" charset="0"/>
              </a:rPr>
              <a:t>:
</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7" name="Rechteck 6"/>
              <p:cNvSpPr/>
              <p:nvPr/>
            </p:nvSpPr>
            <p:spPr>
              <a:xfrm>
                <a:off x="9509087" y="3264741"/>
                <a:ext cx="1162306" cy="1407373"/>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𝑦</m:t>
                      </m:r>
                      <m:r>
                        <a:rPr lang="de-DE" i="1">
                          <a:solidFill>
                            <a:srgbClr val="000000"/>
                          </a:solidFill>
                          <a:latin typeface="Cambria Math" panose="02040503050406030204" pitchFamily="18" charset="0"/>
                        </a:rPr>
                        <m:t>=</m:t>
                      </m:r>
                      <m:d>
                        <m:dPr>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e>
                            </m:mr>
                            <m:m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0</m:t>
                                      </m:r>
                                    </m:e>
                                  </m:mr>
                                  <m:mr>
                                    <m:e>
                                      <m:r>
                                        <a:rPr lang="de-DE" i="1">
                                          <a:solidFill>
                                            <a:srgbClr val="000000"/>
                                          </a:solidFill>
                                          <a:latin typeface="Cambria Math" panose="02040503050406030204" pitchFamily="18" charset="0"/>
                                        </a:rPr>
                                        <m:t>2</m:t>
                                      </m:r>
                                    </m:e>
                                  </m:mr>
                                  <m:mr>
                                    <m:e>
                                      <m:r>
                                        <a:rPr lang="de-DE" i="1">
                                          <a:solidFill>
                                            <a:srgbClr val="000000"/>
                                          </a:solidFill>
                                          <a:latin typeface="Cambria Math" panose="02040503050406030204" pitchFamily="18" charset="0"/>
                                        </a:rPr>
                                        <m:t>1</m:t>
                                      </m:r>
                                    </m:e>
                                  </m:mr>
                                </m:m>
                              </m:e>
                            </m:mr>
                            <m:mr>
                              <m:e>
                                <m:r>
                                  <a:rPr lang="de-DE" i="1">
                                    <a:solidFill>
                                      <a:srgbClr val="000000"/>
                                    </a:solidFill>
                                    <a:latin typeface="Cambria Math" panose="02040503050406030204" pitchFamily="18" charset="0"/>
                                  </a:rPr>
                                  <m:t>0</m:t>
                                </m:r>
                              </m:e>
                            </m:mr>
                          </m:m>
                        </m:e>
                      </m:d>
                    </m:oMath>
                  </m:oMathPara>
                </a14:m>
                <a:endParaRPr lang="de-DE" dirty="0">
                  <a:solidFill>
                    <a:srgbClr val="000000"/>
                  </a:solidFill>
                  <a:latin typeface="Arial" charset="0"/>
                </a:endParaRPr>
              </a:p>
            </p:txBody>
          </p:sp>
        </mc:Choice>
        <mc:Fallback xmlns="">
          <p:sp>
            <p:nvSpPr>
              <p:cNvPr id="7" name="Rechteck 6"/>
              <p:cNvSpPr>
                <a:spLocks noRot="1" noChangeAspect="1" noMove="1" noResize="1" noEditPoints="1" noAdjustHandles="1" noChangeArrowheads="1" noChangeShapeType="1" noTextEdit="1"/>
              </p:cNvSpPr>
              <p:nvPr/>
            </p:nvSpPr>
            <p:spPr>
              <a:xfrm>
                <a:off x="9509087" y="3264741"/>
                <a:ext cx="1162306" cy="1407373"/>
              </a:xfrm>
              <a:prstGeom prst="rect">
                <a:avLst/>
              </a:prstGeom>
              <a:blipFill>
                <a:blip r:embed="rId3"/>
                <a:stretch>
                  <a:fillRect/>
                </a:stretch>
              </a:blipFill>
            </p:spPr>
            <p:txBody>
              <a:bodyPr/>
              <a:lstStyle/>
              <a:p>
                <a:r>
                  <a:rPr lang="de-DE">
                    <a:noFill/>
                  </a:rPr>
                  <a:t> </a:t>
                </a:r>
              </a:p>
            </p:txBody>
          </p:sp>
        </mc:Fallback>
      </mc:AlternateContent>
      <p:sp>
        <p:nvSpPr>
          <p:cNvPr id="12" name="Textfeld 11"/>
          <p:cNvSpPr txBox="1"/>
          <p:nvPr/>
        </p:nvSpPr>
        <p:spPr>
          <a:xfrm>
            <a:off x="10997339" y="3861048"/>
            <a:ext cx="184731" cy="369332"/>
          </a:xfrm>
          <a:prstGeom prst="rect">
            <a:avLst/>
          </a:prstGeom>
          <a:noFill/>
        </p:spPr>
        <p:txBody>
          <a:bodyPr wrap="none" rtlCol="0">
            <a:spAutoFit/>
          </a:bodyPr>
          <a:lstStyle/>
          <a:p>
            <a:pPr algn="ctr" eaLnBrk="0" fontAlgn="base" hangingPunct="0">
              <a:spcBef>
                <a:spcPct val="50000"/>
              </a:spcBef>
              <a:spcAft>
                <a:spcPct val="0"/>
              </a:spcAft>
            </a:pP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14" name="Textfeld 13"/>
              <p:cNvSpPr txBox="1"/>
              <p:nvPr/>
            </p:nvSpPr>
            <p:spPr>
              <a:xfrm>
                <a:off x="9189969" y="5004225"/>
                <a:ext cx="1747080" cy="1315040"/>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𝑦</m:t>
                      </m:r>
                      <m:r>
                        <a:rPr lang="de-DE" i="1">
                          <a:solidFill>
                            <a:srgbClr val="000000"/>
                          </a:solidFill>
                          <a:latin typeface="Cambria Math" panose="02040503050406030204" pitchFamily="18" charset="0"/>
                        </a:rPr>
                        <m:t>= </m:t>
                      </m:r>
                      <m:d>
                        <m:dPr>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m>
                                  <m:mPr>
                                    <m:mcs>
                                      <m:mc>
                                        <m:mcPr>
                                          <m:count m:val="3"/>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0</m:t>
                                      </m:r>
                                    </m:e>
                                    <m:e>
                                      <m:r>
                                        <a:rPr lang="de-DE" i="1">
                                          <a:solidFill>
                                            <a:srgbClr val="000000"/>
                                          </a:solidFill>
                                          <a:latin typeface="Cambria Math" panose="02040503050406030204" pitchFamily="18" charset="0"/>
                                        </a:rPr>
                                        <m:t>1</m:t>
                                      </m:r>
                                    </m:e>
                                    <m:e>
                                      <m:r>
                                        <a:rPr lang="de-DE" i="1">
                                          <a:solidFill>
                                            <a:srgbClr val="000000"/>
                                          </a:solidFill>
                                          <a:latin typeface="Cambria Math" panose="02040503050406030204" pitchFamily="18" charset="0"/>
                                        </a:rPr>
                                        <m:t>0</m:t>
                                      </m:r>
                                    </m:e>
                                  </m:mr>
                                </m:m>
                              </m:e>
                            </m:mr>
                            <m:mr>
                              <m:e>
                                <m:m>
                                  <m:mPr>
                                    <m:mcs>
                                      <m:mc>
                                        <m:mcPr>
                                          <m:count m:val="3"/>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e>
                                    <m:e>
                                      <m:r>
                                        <a:rPr lang="de-DE" i="1">
                                          <a:solidFill>
                                            <a:srgbClr val="000000"/>
                                          </a:solidFill>
                                          <a:latin typeface="Cambria Math" panose="02040503050406030204" pitchFamily="18" charset="0"/>
                                        </a:rPr>
                                        <m:t>0</m:t>
                                      </m:r>
                                    </m:e>
                                    <m:e>
                                      <m:r>
                                        <a:rPr lang="de-DE" i="1">
                                          <a:solidFill>
                                            <a:srgbClr val="000000"/>
                                          </a:solidFill>
                                          <a:latin typeface="Cambria Math" panose="02040503050406030204" pitchFamily="18" charset="0"/>
                                        </a:rPr>
                                        <m:t>0</m:t>
                                      </m:r>
                                    </m:e>
                                  </m:mr>
                                </m:m>
                              </m:e>
                            </m:mr>
                            <m:mr>
                              <m:e>
                                <m:m>
                                  <m:mPr>
                                    <m:mcs>
                                      <m:mc>
                                        <m:mcPr>
                                          <m:count m:val="1"/>
                                          <m:mcJc m:val="center"/>
                                        </m:mcPr>
                                      </m:mc>
                                    </m:mcs>
                                    <m:ctrlPr>
                                      <a:rPr lang="de-DE" i="1">
                                        <a:solidFill>
                                          <a:srgbClr val="000000"/>
                                        </a:solidFill>
                                        <a:latin typeface="Cambria Math" panose="02040503050406030204" pitchFamily="18" charset="0"/>
                                      </a:rPr>
                                    </m:ctrlPr>
                                  </m:mPr>
                                  <m:mr>
                                    <m:e>
                                      <m:m>
                                        <m:mPr>
                                          <m:mcs>
                                            <m:mc>
                                              <m:mcPr>
                                                <m:count m:val="3"/>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0</m:t>
                                            </m:r>
                                          </m:e>
                                          <m:e>
                                            <m:r>
                                              <a:rPr lang="de-DE" i="1">
                                                <a:solidFill>
                                                  <a:srgbClr val="000000"/>
                                                </a:solidFill>
                                                <a:latin typeface="Cambria Math" panose="02040503050406030204" pitchFamily="18" charset="0"/>
                                              </a:rPr>
                                              <m:t>0</m:t>
                                            </m:r>
                                          </m:e>
                                          <m:e>
                                            <m:r>
                                              <a:rPr lang="de-DE" i="1">
                                                <a:solidFill>
                                                  <a:srgbClr val="000000"/>
                                                </a:solidFill>
                                                <a:latin typeface="Cambria Math" panose="02040503050406030204" pitchFamily="18" charset="0"/>
                                              </a:rPr>
                                              <m:t>1</m:t>
                                            </m:r>
                                          </m:e>
                                        </m:mr>
                                      </m:m>
                                    </m:e>
                                  </m:mr>
                                  <m:mr>
                                    <m:e>
                                      <m:m>
                                        <m:mPr>
                                          <m:mcs>
                                            <m:mc>
                                              <m:mcPr>
                                                <m:count m:val="3"/>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0</m:t>
                                            </m:r>
                                          </m:e>
                                          <m:e>
                                            <m:r>
                                              <a:rPr lang="de-DE" i="1">
                                                <a:solidFill>
                                                  <a:srgbClr val="000000"/>
                                                </a:solidFill>
                                                <a:latin typeface="Cambria Math" panose="02040503050406030204" pitchFamily="18" charset="0"/>
                                              </a:rPr>
                                              <m:t>1</m:t>
                                            </m:r>
                                          </m:e>
                                          <m:e>
                                            <m:r>
                                              <a:rPr lang="de-DE" i="1">
                                                <a:solidFill>
                                                  <a:srgbClr val="000000"/>
                                                </a:solidFill>
                                                <a:latin typeface="Cambria Math" panose="02040503050406030204" pitchFamily="18" charset="0"/>
                                              </a:rPr>
                                              <m:t>0</m:t>
                                            </m:r>
                                          </m:e>
                                        </m:mr>
                                      </m:m>
                                    </m:e>
                                  </m:mr>
                                  <m:mr>
                                    <m:e>
                                      <m:m>
                                        <m:mPr>
                                          <m:mcs>
                                            <m:mc>
                                              <m:mcPr>
                                                <m:count m:val="3"/>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e>
                                          <m:e>
                                            <m:r>
                                              <a:rPr lang="de-DE" i="1">
                                                <a:solidFill>
                                                  <a:srgbClr val="000000"/>
                                                </a:solidFill>
                                                <a:latin typeface="Cambria Math" panose="02040503050406030204" pitchFamily="18" charset="0"/>
                                              </a:rPr>
                                              <m:t>0</m:t>
                                            </m:r>
                                          </m:e>
                                          <m:e>
                                            <m:r>
                                              <a:rPr lang="de-DE" i="1">
                                                <a:solidFill>
                                                  <a:srgbClr val="000000"/>
                                                </a:solidFill>
                                                <a:latin typeface="Cambria Math" panose="02040503050406030204" pitchFamily="18" charset="0"/>
                                              </a:rPr>
                                              <m:t>0</m:t>
                                            </m:r>
                                          </m:e>
                                        </m:mr>
                                      </m:m>
                                    </m:e>
                                  </m:mr>
                                </m:m>
                              </m:e>
                            </m:mr>
                          </m:m>
                        </m:e>
                      </m:d>
                    </m:oMath>
                  </m:oMathPara>
                </a14:m>
                <a:endParaRPr lang="de-DE" dirty="0">
                  <a:solidFill>
                    <a:srgbClr val="000000"/>
                  </a:solidFill>
                  <a:latin typeface="Arial" charset="0"/>
                </a:endParaRPr>
              </a:p>
            </p:txBody>
          </p:sp>
        </mc:Choice>
        <mc:Fallback xmlns="">
          <p:sp>
            <p:nvSpPr>
              <p:cNvPr id="14" name="Textfeld 13"/>
              <p:cNvSpPr txBox="1">
                <a:spLocks noRot="1" noChangeAspect="1" noMove="1" noResize="1" noEditPoints="1" noAdjustHandles="1" noChangeArrowheads="1" noChangeShapeType="1" noTextEdit="1"/>
              </p:cNvSpPr>
              <p:nvPr/>
            </p:nvSpPr>
            <p:spPr>
              <a:xfrm>
                <a:off x="9189969" y="5004225"/>
                <a:ext cx="1747080" cy="1315040"/>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87953706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a:t>
            </a:r>
            <a:br>
              <a:rPr lang="de-DE"/>
            </a:br>
            <a:r>
              <a:rPr lang="de-DE"/>
              <a:t>view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33</a:t>
            </a:fld>
            <a:endParaRPr lang="de-DE" dirty="0">
              <a:solidFill>
                <a:srgbClr val="000000"/>
              </a:solidFill>
              <a:latin typeface="Arial" charset="0"/>
            </a:endParaRPr>
          </a:p>
        </p:txBody>
      </p:sp>
      <p:graphicFrame>
        <p:nvGraphicFramePr>
          <p:cNvPr id="17" name="Diagramm 16"/>
          <p:cNvGraphicFramePr/>
          <p:nvPr/>
        </p:nvGraphicFramePr>
        <p:xfrm>
          <a:off x="-3603" y="1348200"/>
          <a:ext cx="7103318" cy="4735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feld 8"/>
          <p:cNvSpPr txBox="1"/>
          <p:nvPr/>
        </p:nvSpPr>
        <p:spPr>
          <a:xfrm>
            <a:off x="7099716" y="1484784"/>
            <a:ext cx="5091491" cy="3277820"/>
          </a:xfrm>
          <a:prstGeom prst="rect">
            <a:avLst/>
          </a:prstGeom>
          <a:noFill/>
        </p:spPr>
        <p:txBody>
          <a:bodyPr wrap="square" rtlCol="0">
            <a:spAutoFit/>
          </a:bodyPr>
          <a:lstStyle/>
          <a:p>
            <a:pPr eaLnBrk="0" fontAlgn="base" hangingPunct="0">
              <a:spcBef>
                <a:spcPct val="50000"/>
              </a:spcBef>
              <a:spcAft>
                <a:spcPct val="0"/>
              </a:spcAft>
            </a:pPr>
            <a:r>
              <a:rPr lang="en-US" b="1" dirty="0">
                <a:solidFill>
                  <a:srgbClr val="000000"/>
                </a:solidFill>
                <a:latin typeface="Arial" charset="0"/>
              </a:rPr>
              <a:t>Artificial neural networks: Part 1
 </a:t>
            </a:r>
            <a:r>
              <a:rPr lang="en-US" dirty="0">
                <a:solidFill>
                  <a:srgbClr val="000000"/>
                </a:solidFill>
                <a:latin typeface="Arial" charset="0"/>
              </a:rPr>
              <a:t>introduction
Training of neural networks
Optimization algorithm
Activation features
Cost function</a:t>
            </a:r>
            <a:r>
              <a:rPr lang="en-US" b="1" dirty="0">
                <a:solidFill>
                  <a:srgbClr val="000000"/>
                </a:solidFill>
                <a:latin typeface="Arial" charset="0"/>
              </a:rPr>
              <a:t>
Performance metrics
</a:t>
            </a:r>
            <a:endParaRPr lang="de-DE" b="1" dirty="0">
              <a:solidFill>
                <a:srgbClr val="000000"/>
              </a:solidFill>
              <a:latin typeface="Arial" charset="0"/>
            </a:endParaRPr>
          </a:p>
        </p:txBody>
      </p:sp>
      <p:cxnSp>
        <p:nvCxnSpPr>
          <p:cNvPr id="11" name="Gerader Verbinder 10"/>
          <p:cNvCxnSpPr/>
          <p:nvPr/>
        </p:nvCxnSpPr>
        <p:spPr bwMode="auto">
          <a:xfrm flipH="1">
            <a:off x="7099716" y="1754818"/>
            <a:ext cx="4324876"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182762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fik 50"/>
          <p:cNvPicPr>
            <a:picLocks noChangeAspect="1"/>
          </p:cNvPicPr>
          <p:nvPr/>
        </p:nvPicPr>
        <p:blipFill>
          <a:blip r:embed="rId3"/>
          <a:stretch>
            <a:fillRect/>
          </a:stretch>
        </p:blipFill>
        <p:spPr>
          <a:xfrm>
            <a:off x="3058958" y="2450388"/>
            <a:ext cx="387290" cy="437409"/>
          </a:xfrm>
          <a:prstGeom prst="rect">
            <a:avLst/>
          </a:prstGeom>
        </p:spPr>
      </p:pic>
      <p:pic>
        <p:nvPicPr>
          <p:cNvPr id="52" name="Grafik 51"/>
          <p:cNvPicPr>
            <a:picLocks noChangeAspect="1"/>
          </p:cNvPicPr>
          <p:nvPr/>
        </p:nvPicPr>
        <p:blipFill>
          <a:blip r:embed="rId4"/>
          <a:stretch>
            <a:fillRect/>
          </a:stretch>
        </p:blipFill>
        <p:spPr>
          <a:xfrm>
            <a:off x="5114127" y="2468613"/>
            <a:ext cx="373620" cy="419184"/>
          </a:xfrm>
          <a:prstGeom prst="rect">
            <a:avLst/>
          </a:prstGeom>
        </p:spPr>
      </p:pic>
      <p:graphicFrame>
        <p:nvGraphicFramePr>
          <p:cNvPr id="54" name="Tabelle 53"/>
          <p:cNvGraphicFramePr>
            <a:graphicFrameLocks noGrp="1"/>
          </p:cNvGraphicFramePr>
          <p:nvPr/>
        </p:nvGraphicFramePr>
        <p:xfrm>
          <a:off x="2307948" y="2852298"/>
          <a:ext cx="3983950" cy="1632468"/>
        </p:xfrm>
        <a:graphic>
          <a:graphicData uri="http://schemas.openxmlformats.org/drawingml/2006/table">
            <a:tbl>
              <a:tblPr firstRow="1" bandRow="1">
                <a:tableStyleId>{2D5ABB26-0587-4C30-8999-92F81FD0307C}</a:tableStyleId>
              </a:tblPr>
              <a:tblGrid>
                <a:gridCol w="1991975">
                  <a:extLst>
                    <a:ext uri="{9D8B030D-6E8A-4147-A177-3AD203B41FA5}">
                      <a16:colId xmlns:a16="http://schemas.microsoft.com/office/drawing/2014/main" val="2146256163"/>
                    </a:ext>
                  </a:extLst>
                </a:gridCol>
                <a:gridCol w="1991975">
                  <a:extLst>
                    <a:ext uri="{9D8B030D-6E8A-4147-A177-3AD203B41FA5}">
                      <a16:colId xmlns:a16="http://schemas.microsoft.com/office/drawing/2014/main" val="4082472628"/>
                    </a:ext>
                  </a:extLst>
                </a:gridCol>
              </a:tblGrid>
              <a:tr h="816234">
                <a:tc>
                  <a:txBody>
                    <a:bodyPr/>
                    <a:lstStyle/>
                    <a:p>
                      <a:pPr algn="ctr"/>
                      <a:r>
                        <a:rPr lang="de-DE" sz="3200" dirty="0"/>
                        <a:t>100%</a:t>
                      </a:r>
                    </a:p>
                  </a:txBody>
                  <a:tcPr marL="80061" marR="80061" marT="40030" marB="4003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de-DE" sz="3200" dirty="0"/>
                        <a:t>0%</a:t>
                      </a:r>
                    </a:p>
                  </a:txBody>
                  <a:tcPr marL="80061" marR="80061" marT="40030" marB="4003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347044"/>
                  </a:ext>
                </a:extLst>
              </a:tr>
              <a:tr h="816234">
                <a:tc>
                  <a:txBody>
                    <a:bodyPr/>
                    <a:lstStyle/>
                    <a:p>
                      <a:pPr algn="ctr"/>
                      <a:r>
                        <a:rPr lang="de-DE" sz="3200" dirty="0"/>
                        <a:t>0%</a:t>
                      </a:r>
                    </a:p>
                  </a:txBody>
                  <a:tcPr marL="80061" marR="80061" marT="40030" marB="4003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de-DE" sz="3200" dirty="0"/>
                        <a:t>100%</a:t>
                      </a:r>
                    </a:p>
                  </a:txBody>
                  <a:tcPr marL="80061" marR="80061" marT="40030" marB="4003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06598459"/>
                  </a:ext>
                </a:extLst>
              </a:tr>
            </a:tbl>
          </a:graphicData>
        </a:graphic>
      </p:graphicFrame>
      <p:pic>
        <p:nvPicPr>
          <p:cNvPr id="55" name="Grafik 54"/>
          <p:cNvPicPr>
            <a:picLocks noChangeAspect="1"/>
          </p:cNvPicPr>
          <p:nvPr/>
        </p:nvPicPr>
        <p:blipFill>
          <a:blip r:embed="rId3"/>
          <a:stretch>
            <a:fillRect/>
          </a:stretch>
        </p:blipFill>
        <p:spPr>
          <a:xfrm>
            <a:off x="1873661" y="3066329"/>
            <a:ext cx="387290" cy="437409"/>
          </a:xfrm>
          <a:prstGeom prst="rect">
            <a:avLst/>
          </a:prstGeom>
        </p:spPr>
      </p:pic>
      <p:pic>
        <p:nvPicPr>
          <p:cNvPr id="56" name="Grafik 55"/>
          <p:cNvPicPr>
            <a:picLocks noChangeAspect="1"/>
          </p:cNvPicPr>
          <p:nvPr/>
        </p:nvPicPr>
        <p:blipFill>
          <a:blip r:embed="rId4"/>
          <a:stretch>
            <a:fillRect/>
          </a:stretch>
        </p:blipFill>
        <p:spPr>
          <a:xfrm>
            <a:off x="1880171" y="3897077"/>
            <a:ext cx="373620" cy="419184"/>
          </a:xfrm>
          <a:prstGeom prst="rect">
            <a:avLst/>
          </a:prstGeom>
        </p:spPr>
      </p:pic>
      <p:sp>
        <p:nvSpPr>
          <p:cNvPr id="57" name="Textfeld 56"/>
          <p:cNvSpPr txBox="1"/>
          <p:nvPr/>
        </p:nvSpPr>
        <p:spPr>
          <a:xfrm>
            <a:off x="349716" y="3143776"/>
            <a:ext cx="1400421" cy="1615827"/>
          </a:xfrm>
          <a:prstGeom prst="rect">
            <a:avLst/>
          </a:prstGeom>
          <a:noFill/>
        </p:spPr>
        <p:txBody>
          <a:bodyPr wrap="square" rtlCol="0">
            <a:spAutoFit/>
          </a:bodyPr>
          <a:lstStyle/>
          <a:p>
            <a:pPr algn="ctr" eaLnBrk="0" fontAlgn="base" hangingPunct="0">
              <a:spcBef>
                <a:spcPct val="50000"/>
              </a:spcBef>
              <a:spcAft>
                <a:spcPct val="0"/>
              </a:spcAft>
            </a:pPr>
            <a:r>
              <a:rPr lang="en-US" b="1">
                <a:solidFill>
                  <a:srgbClr val="000000"/>
                </a:solidFill>
                <a:latin typeface="Arial" charset="0"/>
              </a:rPr>
              <a:t>Forecast ingenuising the AI model
</a:t>
            </a:r>
            <a:endParaRPr lang="de-DE" b="1" dirty="0">
              <a:solidFill>
                <a:srgbClr val="000000"/>
              </a:solidFill>
              <a:latin typeface="Arial" charset="0"/>
            </a:endParaRPr>
          </a:p>
        </p:txBody>
      </p:sp>
      <p:sp>
        <p:nvSpPr>
          <p:cNvPr id="58" name="Textfeld 57"/>
          <p:cNvSpPr txBox="1"/>
          <p:nvPr/>
        </p:nvSpPr>
        <p:spPr>
          <a:xfrm>
            <a:off x="3679950" y="2163158"/>
            <a:ext cx="1260053" cy="784830"/>
          </a:xfrm>
          <a:prstGeom prst="rect">
            <a:avLst/>
          </a:prstGeom>
          <a:noFill/>
        </p:spPr>
        <p:txBody>
          <a:bodyPr wrap="square" rtlCol="0">
            <a:spAutoFit/>
          </a:bodyPr>
          <a:lstStyle/>
          <a:p>
            <a:pPr algn="ctr" eaLnBrk="0" fontAlgn="base" hangingPunct="0">
              <a:spcBef>
                <a:spcPct val="50000"/>
              </a:spcBef>
              <a:spcAft>
                <a:spcPct val="0"/>
              </a:spcAft>
            </a:pPr>
            <a:r>
              <a:rPr lang="de-DE" b="1">
                <a:solidFill>
                  <a:srgbClr val="000000"/>
                </a:solidFill>
                <a:latin typeface="Arial" charset="0"/>
              </a:rPr>
              <a:t>truth
</a:t>
            </a:r>
            <a:endParaRPr lang="de-DE" b="1" dirty="0">
              <a:solidFill>
                <a:srgbClr val="000000"/>
              </a:solidFill>
              <a:latin typeface="Arial" charset="0"/>
            </a:endParaRPr>
          </a:p>
        </p:txBody>
      </p:sp>
      <p:sp>
        <p:nvSpPr>
          <p:cNvPr id="59" name="Textfeld 58"/>
          <p:cNvSpPr txBox="1"/>
          <p:nvPr/>
        </p:nvSpPr>
        <p:spPr>
          <a:xfrm>
            <a:off x="6903447" y="1631849"/>
            <a:ext cx="3395533" cy="1754326"/>
          </a:xfrm>
          <a:prstGeom prst="rect">
            <a:avLst/>
          </a:prstGeom>
          <a:noFill/>
        </p:spPr>
        <p:txBody>
          <a:bodyPr wrap="square" rtlCol="0">
            <a:spAutoFit/>
          </a:bodyPr>
          <a:lstStyle/>
          <a:p>
            <a:pPr algn="ctr" eaLnBrk="0" fontAlgn="base" hangingPunct="0">
              <a:spcBef>
                <a:spcPct val="50000"/>
              </a:spcBef>
              <a:spcAft>
                <a:spcPct val="0"/>
              </a:spcAft>
            </a:pPr>
            <a:r>
              <a:rPr lang="en-US" b="1">
                <a:solidFill>
                  <a:srgbClr val="000000"/>
                </a:solidFill>
                <a:latin typeface="Arial" charset="0"/>
              </a:rPr>
              <a:t>Reality &gt;0%
If you want to keep the number small, the AI model has a high precision
</a:t>
            </a:r>
            <a:endParaRPr lang="de-DE" sz="1814" dirty="0">
              <a:solidFill>
                <a:srgbClr val="000000"/>
              </a:solidFill>
              <a:latin typeface="Arial" charset="0"/>
            </a:endParaRPr>
          </a:p>
        </p:txBody>
      </p:sp>
      <p:sp>
        <p:nvSpPr>
          <p:cNvPr id="60" name="Textfeld 59"/>
          <p:cNvSpPr txBox="1"/>
          <p:nvPr/>
        </p:nvSpPr>
        <p:spPr>
          <a:xfrm>
            <a:off x="549807" y="4935323"/>
            <a:ext cx="3395533" cy="1754326"/>
          </a:xfrm>
          <a:prstGeom prst="rect">
            <a:avLst/>
          </a:prstGeom>
          <a:noFill/>
        </p:spPr>
        <p:txBody>
          <a:bodyPr wrap="square" rtlCol="0">
            <a:spAutoFit/>
          </a:bodyPr>
          <a:lstStyle/>
          <a:p>
            <a:pPr algn="ctr" eaLnBrk="0" fontAlgn="base" hangingPunct="0">
              <a:spcBef>
                <a:spcPct val="50000"/>
              </a:spcBef>
              <a:spcAft>
                <a:spcPct val="0"/>
              </a:spcAft>
            </a:pPr>
            <a:r>
              <a:rPr lang="en-US" b="1">
                <a:solidFill>
                  <a:srgbClr val="000000"/>
                </a:solidFill>
                <a:latin typeface="Arial" charset="0"/>
              </a:rPr>
              <a:t>Reality &gt;0%
If you want to keep the number small, the AI model has a high sensitivity
</a:t>
            </a:r>
            <a:endParaRPr lang="de-DE" sz="1814" dirty="0">
              <a:solidFill>
                <a:srgbClr val="000000"/>
              </a:solidFill>
              <a:latin typeface="Arial" charset="0"/>
            </a:endParaRPr>
          </a:p>
        </p:txBody>
      </p:sp>
      <p:cxnSp>
        <p:nvCxnSpPr>
          <p:cNvPr id="62" name="Gerade Verbindung mit Pfeil 61"/>
          <p:cNvCxnSpPr/>
          <p:nvPr/>
        </p:nvCxnSpPr>
        <p:spPr>
          <a:xfrm flipH="1">
            <a:off x="5574810" y="1958992"/>
            <a:ext cx="1328637" cy="1107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p:nvPr/>
        </p:nvCxnSpPr>
        <p:spPr>
          <a:xfrm flipV="1">
            <a:off x="1696400" y="4218515"/>
            <a:ext cx="1265263" cy="767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1" name="Rechteck 70"/>
          <p:cNvSpPr/>
          <p:nvPr/>
        </p:nvSpPr>
        <p:spPr>
          <a:xfrm>
            <a:off x="5638910" y="4886677"/>
            <a:ext cx="6333973" cy="1348639"/>
          </a:xfrm>
          <a:prstGeom prst="rect">
            <a:avLst/>
          </a:prstGeom>
        </p:spPr>
        <p:txBody>
          <a:bodyPr wrap="square">
            <a:spAutoFit/>
          </a:bodyPr>
          <a:lstStyle/>
          <a:p>
            <a:pPr marL="453713" lvl="1" algn="ctr" eaLnBrk="0" fontAlgn="base" hangingPunct="0">
              <a:spcBef>
                <a:spcPct val="50000"/>
              </a:spcBef>
              <a:spcAft>
                <a:spcPct val="0"/>
              </a:spcAft>
            </a:pPr>
            <a:r>
              <a:rPr lang="en-US" sz="1814">
                <a:solidFill>
                  <a:srgbClr val="000000"/>
                </a:solidFill>
                <a:latin typeface="Arial" charset="0"/>
              </a:rPr>
              <a:t>What is the consequence if a required filter change is not predicted or a filter change is predicted that is not needed?
</a:t>
            </a:r>
            <a:endParaRPr lang="de-DE" sz="1814" dirty="0">
              <a:solidFill>
                <a:srgbClr val="000000"/>
              </a:solidFill>
              <a:latin typeface="Arial" charset="0"/>
            </a:endParaRPr>
          </a:p>
        </p:txBody>
      </p:sp>
      <p:sp>
        <p:nvSpPr>
          <p:cNvPr id="16" name="Titel 1"/>
          <p:cNvSpPr>
            <a:spLocks noGrp="1"/>
          </p:cNvSpPr>
          <p:nvPr>
            <p:ph type="title"/>
          </p:nvPr>
        </p:nvSpPr>
        <p:spPr>
          <a:xfrm>
            <a:off x="290871" y="298530"/>
            <a:ext cx="9646511" cy="1041400"/>
          </a:xfrm>
        </p:spPr>
        <p:txBody>
          <a:bodyPr/>
          <a:lstStyle/>
          <a:p>
            <a:r>
              <a:rPr lang="en-US" dirty="0"/>
              <a:t>Artificial Neural Networks - KNN</a:t>
            </a:r>
            <a:br>
              <a:rPr lang="en-US" dirty="0"/>
            </a:br>
            <a:r>
              <a:rPr lang="en-US" dirty="0"/>
              <a:t>Performance Metrics - How good is my neural network?
</a:t>
            </a:r>
            <a:endParaRPr lang="de-DE" sz="2000" b="0" dirty="0"/>
          </a:p>
        </p:txBody>
      </p:sp>
    </p:spTree>
    <p:extLst>
      <p:ext uri="{BB962C8B-B14F-4D97-AF65-F5344CB8AC3E}">
        <p14:creationId xmlns:p14="http://schemas.microsoft.com/office/powerpoint/2010/main" val="2933486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9194" y="277825"/>
            <a:ext cx="9647767" cy="1041400"/>
          </a:xfrm>
        </p:spPr>
        <p:txBody>
          <a:bodyPr/>
          <a:lstStyle/>
          <a:p>
            <a:r>
              <a:rPr lang="en-US"/>
              <a:t>Artificial Neural Networks - KNN</a:t>
            </a:r>
            <a:br>
              <a:rPr lang="en-US"/>
            </a:br>
            <a:r>
              <a:rPr lang="en-US"/>
              <a:t>Performance Metrics - How good is my neural network?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35</a:t>
            </a:fld>
            <a:endParaRPr lang="de-DE" dirty="0">
              <a:solidFill>
                <a:srgbClr val="000000"/>
              </a:solidFill>
              <a:latin typeface="Arial" charset="0"/>
            </a:endParaRPr>
          </a:p>
        </p:txBody>
      </p:sp>
      <p:sp>
        <p:nvSpPr>
          <p:cNvPr id="10" name="Textfeld 9"/>
          <p:cNvSpPr txBox="1"/>
          <p:nvPr/>
        </p:nvSpPr>
        <p:spPr>
          <a:xfrm>
            <a:off x="249194" y="1452691"/>
            <a:ext cx="7478506" cy="784830"/>
          </a:xfrm>
          <a:prstGeom prst="rect">
            <a:avLst/>
          </a:prstGeom>
          <a:noFill/>
        </p:spPr>
        <p:txBody>
          <a:bodyPr wrap="square" rtlCol="0">
            <a:spAutoFit/>
          </a:bodyPr>
          <a:lstStyle/>
          <a:p>
            <a:pPr eaLnBrk="0" fontAlgn="base" hangingPunct="0">
              <a:spcBef>
                <a:spcPct val="50000"/>
              </a:spcBef>
              <a:spcAft>
                <a:spcPct val="0"/>
              </a:spcAft>
            </a:pPr>
            <a:r>
              <a:rPr lang="fr-FR" b="1">
                <a:solidFill>
                  <a:srgbClr val="000000"/>
                </a:solidFill>
                <a:latin typeface="Arial" charset="0"/>
              </a:rPr>
              <a:t>Confusion matrix (determination of classification quality)
</a:t>
            </a:r>
            <a:endParaRPr lang="de-DE" b="1" dirty="0">
              <a:solidFill>
                <a:srgbClr val="000000"/>
              </a:solidFill>
              <a:latin typeface="Arial" charset="0"/>
            </a:endParaRPr>
          </a:p>
        </p:txBody>
      </p:sp>
      <mc:AlternateContent xmlns:mc="http://schemas.openxmlformats.org/markup-compatibility/2006" xmlns:a14="http://schemas.microsoft.com/office/drawing/2010/main">
        <mc:Choice Requires="a14">
          <p:graphicFrame>
            <p:nvGraphicFramePr>
              <p:cNvPr id="6" name="Tabelle 5"/>
              <p:cNvGraphicFramePr>
                <a:graphicFrameLocks noGrp="1"/>
              </p:cNvGraphicFramePr>
              <p:nvPr>
                <p:extLst>
                  <p:ext uri="{D42A27DB-BD31-4B8C-83A1-F6EECF244321}">
                    <p14:modId xmlns:p14="http://schemas.microsoft.com/office/powerpoint/2010/main" val="2828272207"/>
                  </p:ext>
                </p:extLst>
              </p:nvPr>
            </p:nvGraphicFramePr>
            <p:xfrm>
              <a:off x="3141329" y="2396332"/>
              <a:ext cx="3962782" cy="1713106"/>
            </p:xfrm>
            <a:graphic>
              <a:graphicData uri="http://schemas.openxmlformats.org/drawingml/2006/table">
                <a:tbl>
                  <a:tblPr firstRow="1" bandRow="1">
                    <a:tableStyleId>{2D5ABB26-0587-4C30-8999-92F81FD0307C}</a:tableStyleId>
                  </a:tblPr>
                  <a:tblGrid>
                    <a:gridCol w="1733166">
                      <a:extLst>
                        <a:ext uri="{9D8B030D-6E8A-4147-A177-3AD203B41FA5}">
                          <a16:colId xmlns:a16="http://schemas.microsoft.com/office/drawing/2014/main" val="2202913190"/>
                        </a:ext>
                      </a:extLst>
                    </a:gridCol>
                    <a:gridCol w="2229616">
                      <a:extLst>
                        <a:ext uri="{9D8B030D-6E8A-4147-A177-3AD203B41FA5}">
                          <a16:colId xmlns:a16="http://schemas.microsoft.com/office/drawing/2014/main" val="2506114548"/>
                        </a:ext>
                      </a:extLst>
                    </a:gridCol>
                  </a:tblGrid>
                  <a:tr h="305316">
                    <a:tc gridSpan="2">
                      <a:txBody>
                        <a:bodyPr/>
                        <a:lstStyle/>
                        <a:p>
                          <a:pPr algn="ctr"/>
                          <a14:m>
                            <m:oMath xmlns:m="http://schemas.openxmlformats.org/officeDocument/2006/math">
                              <m:r>
                                <a:rPr lang="de-DE" sz="1400" b="0" i="1" smtClean="0">
                                  <a:latin typeface="Cambria Math" panose="02040503050406030204" pitchFamily="18" charset="0"/>
                                </a:rPr>
                                <m:t>𝑦</m:t>
                              </m:r>
                              <m:r>
                                <a:rPr lang="de-DE" sz="1400" b="0" i="1" smtClean="0">
                                  <a:latin typeface="Cambria Math" panose="02040503050406030204" pitchFamily="18" charset="0"/>
                                </a:rPr>
                                <m:t>=1/0</m:t>
                              </m:r>
                            </m:oMath>
                          </a14:m>
                          <a:r>
                            <a:rPr lang="de-DE" sz="1400" dirty="0"/>
                            <a:t>:  Patient </a:t>
                          </a:r>
                          <a:r>
                            <a:rPr lang="de-DE" sz="1400" dirty="0" err="1"/>
                            <a:t>is</a:t>
                          </a:r>
                          <a:r>
                            <a:rPr lang="de-DE" sz="1400" dirty="0"/>
                            <a:t> sick / </a:t>
                          </a:r>
                          <a:r>
                            <a:rPr lang="de-DE" sz="1400" dirty="0" err="1"/>
                            <a:t>healthy</a:t>
                          </a:r>
                          <a:endParaRPr lang="de-DE" sz="1400" dirty="0"/>
                        </a:p>
                      </a:txBody>
                      <a:tcPr marL="68199" marR="68199" marT="34099" marB="34099">
                        <a:lnB w="12700" cap="flat" cmpd="sng" algn="ctr">
                          <a:solidFill>
                            <a:schemeClr val="tx1"/>
                          </a:solidFill>
                          <a:prstDash val="solid"/>
                          <a:round/>
                          <a:headEnd type="none" w="med" len="med"/>
                          <a:tailEnd type="none" w="med" len="med"/>
                        </a:lnB>
                        <a:solidFill>
                          <a:srgbClr val="B2B2B2"/>
                        </a:solid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de-DE" sz="1800" dirty="0"/>
                        </a:p>
                      </a:txBody>
                      <a:tcPr marL="68199" marR="68199" marT="34099" marB="34099">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497460"/>
                      </a:ext>
                    </a:extLst>
                  </a:tr>
                  <a:tr h="265289">
                    <a:tc gridSpan="2">
                      <a:txBody>
                        <a:bodyPr/>
                        <a:lstStyle/>
                        <a:p>
                          <a:pPr algn="ctr"/>
                          <a14:m>
                            <m:oMath xmlns:m="http://schemas.openxmlformats.org/officeDocument/2006/math">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r>
                                <a:rPr lang="de-DE" sz="1400" b="0" i="1" smtClean="0">
                                  <a:latin typeface="Cambria Math" panose="02040503050406030204" pitchFamily="18" charset="0"/>
                                </a:rPr>
                                <m:t>=1/0</m:t>
                              </m:r>
                            </m:oMath>
                          </a14:m>
                          <a:r>
                            <a:rPr lang="de-DE" sz="1400" b="0" i="0" dirty="0"/>
                            <a:t>: </a:t>
                          </a:r>
                          <a:r>
                            <a:rPr lang="de-DE" sz="1400" dirty="0" err="1"/>
                            <a:t>classified</a:t>
                          </a:r>
                          <a:r>
                            <a:rPr lang="de-DE" sz="1400" dirty="0"/>
                            <a:t> </a:t>
                          </a:r>
                          <a:r>
                            <a:rPr lang="de-DE" sz="1400" dirty="0" err="1"/>
                            <a:t>as</a:t>
                          </a:r>
                          <a:r>
                            <a:rPr lang="de-DE" sz="1400" dirty="0"/>
                            <a:t> sick / </a:t>
                          </a:r>
                          <a:r>
                            <a:rPr lang="de-DE" sz="1400" dirty="0" err="1"/>
                            <a:t>healthy</a:t>
                          </a:r>
                          <a:endParaRPr lang="de-DE" sz="1400" dirty="0"/>
                        </a:p>
                      </a:txBody>
                      <a:tcPr marL="68199" marR="68199" marT="34099" marB="340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B2B2"/>
                        </a:solidFill>
                      </a:tcPr>
                    </a:tc>
                    <a:tc hMerge="1">
                      <a:txBody>
                        <a:bodyPr/>
                        <a:lstStyle/>
                        <a:p>
                          <a:pPr algn="ctr"/>
                          <a:endParaRPr lang="de-DE" sz="1800" dirty="0"/>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074101"/>
                      </a:ext>
                    </a:extLst>
                  </a:tr>
                  <a:tr h="265289">
                    <a:tc>
                      <a:txBody>
                        <a:bodyPr/>
                        <a:lstStyle/>
                        <a:p>
                          <a:pPr algn="ctr"/>
                          <a:r>
                            <a:rPr lang="de-DE" sz="1400" i="1" dirty="0" err="1"/>
                            <a:t>really</a:t>
                          </a:r>
                          <a:r>
                            <a:rPr lang="de-DE" sz="1400" i="1" dirty="0"/>
                            <a:t> positive (TP)</a:t>
                          </a:r>
                          <a:endParaRPr lang="de-DE" sz="1400" b="0" i="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𝑦</m:t>
                                </m:r>
                                <m:r>
                                  <a:rPr lang="de-DE" sz="1400" b="0" i="1" smtClean="0">
                                    <a:latin typeface="Cambria Math" panose="02040503050406030204" pitchFamily="18" charset="0"/>
                                  </a:rPr>
                                  <m:t>=1, </m:t>
                                </m:r>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r>
                                  <a:rPr lang="de-DE" sz="1400" b="0" i="1" smtClean="0">
                                    <a:latin typeface="Cambria Math" panose="02040503050406030204" pitchFamily="18" charset="0"/>
                                  </a:rPr>
                                  <m:t>=1</m:t>
                                </m:r>
                              </m:oMath>
                            </m:oMathPara>
                          </a14:m>
                          <a:endParaRPr lang="de-DE" sz="1400" dirty="0"/>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791510"/>
                      </a:ext>
                    </a:extLst>
                  </a:tr>
                  <a:tr h="265289">
                    <a:tc>
                      <a:txBody>
                        <a:bodyPr/>
                        <a:lstStyle/>
                        <a:p>
                          <a:pPr algn="ctr"/>
                          <a:r>
                            <a:rPr lang="de-DE" sz="1400" i="1" dirty="0" err="1"/>
                            <a:t>really</a:t>
                          </a:r>
                          <a:r>
                            <a:rPr lang="de-DE" sz="1400" i="1" dirty="0"/>
                            <a:t> negative (TN)</a:t>
                          </a:r>
                          <a:endParaRPr lang="de-DE" sz="140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𝑦</m:t>
                                </m:r>
                                <m:r>
                                  <a:rPr lang="de-DE" sz="1400" b="0" i="1" smtClean="0">
                                    <a:latin typeface="Cambria Math" panose="02040503050406030204" pitchFamily="18" charset="0"/>
                                  </a:rPr>
                                  <m:t>≠1, </m:t>
                                </m:r>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r>
                                  <a:rPr lang="de-DE" sz="1400" b="0" i="1" smtClean="0">
                                    <a:latin typeface="Cambria Math" panose="02040503050406030204" pitchFamily="18" charset="0"/>
                                  </a:rPr>
                                  <m:t>≠1</m:t>
                                </m:r>
                              </m:oMath>
                            </m:oMathPara>
                          </a14:m>
                          <a:endParaRPr lang="de-DE" sz="1400" dirty="0"/>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8710"/>
                      </a:ext>
                    </a:extLst>
                  </a:tr>
                  <a:tr h="265289">
                    <a:tc>
                      <a:txBody>
                        <a:bodyPr/>
                        <a:lstStyle/>
                        <a:p>
                          <a:pPr algn="ctr"/>
                          <a:r>
                            <a:rPr lang="de-DE" sz="1400" i="1" dirty="0" err="1"/>
                            <a:t>false</a:t>
                          </a:r>
                          <a:r>
                            <a:rPr lang="de-DE" sz="1400" i="1" dirty="0"/>
                            <a:t> positive (FP)</a:t>
                          </a:r>
                          <a:endParaRPr lang="de-DE" sz="140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𝑦</m:t>
                                </m:r>
                                <m:r>
                                  <a:rPr lang="de-DE" sz="1400" b="0" i="1" smtClean="0">
                                    <a:latin typeface="Cambria Math" panose="02040503050406030204" pitchFamily="18" charset="0"/>
                                  </a:rPr>
                                  <m:t>≠1, </m:t>
                                </m:r>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r>
                                  <a:rPr lang="de-DE" sz="1400" b="0" i="1" smtClean="0">
                                    <a:latin typeface="Cambria Math" panose="02040503050406030204" pitchFamily="18" charset="0"/>
                                  </a:rPr>
                                  <m:t>=1</m:t>
                                </m:r>
                              </m:oMath>
                            </m:oMathPara>
                          </a14:m>
                          <a:endParaRPr lang="de-DE" sz="1400" dirty="0"/>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774501"/>
                      </a:ext>
                    </a:extLst>
                  </a:tr>
                  <a:tr h="265289">
                    <a:tc>
                      <a:txBody>
                        <a:bodyPr/>
                        <a:lstStyle/>
                        <a:p>
                          <a:pPr algn="ctr"/>
                          <a:r>
                            <a:rPr lang="de-DE" sz="1400" i="1" dirty="0" err="1"/>
                            <a:t>false</a:t>
                          </a:r>
                          <a:r>
                            <a:rPr lang="de-DE" sz="1400" i="1" dirty="0"/>
                            <a:t> negative (FN)</a:t>
                          </a:r>
                          <a:endParaRPr lang="de-DE" sz="140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𝑦</m:t>
                                </m:r>
                                <m:r>
                                  <a:rPr lang="de-DE" sz="1400" b="0" i="1" smtClean="0">
                                    <a:latin typeface="Cambria Math" panose="02040503050406030204" pitchFamily="18" charset="0"/>
                                  </a:rPr>
                                  <m:t>=1, </m:t>
                                </m:r>
                                <m:r>
                                  <a:rPr lang="de-DE" sz="1400" b="0" i="1" smtClean="0">
                                    <a:latin typeface="Cambria Math" panose="02040503050406030204" pitchFamily="18" charset="0"/>
                                  </a:rPr>
                                  <m:t>𝑓</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r>
                                  <a:rPr lang="de-DE" sz="1400" b="0" i="1" smtClean="0">
                                    <a:latin typeface="Cambria Math" panose="02040503050406030204" pitchFamily="18" charset="0"/>
                                  </a:rPr>
                                  <m:t>≠1</m:t>
                                </m:r>
                              </m:oMath>
                            </m:oMathPara>
                          </a14:m>
                          <a:endParaRPr lang="de-DE" sz="1400" dirty="0"/>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1393793"/>
                      </a:ext>
                    </a:extLst>
                  </a:tr>
                </a:tbl>
              </a:graphicData>
            </a:graphic>
          </p:graphicFrame>
        </mc:Choice>
        <mc:Fallback xmlns="">
          <p:graphicFrame>
            <p:nvGraphicFramePr>
              <p:cNvPr id="6" name="Tabelle 5"/>
              <p:cNvGraphicFramePr>
                <a:graphicFrameLocks noGrp="1"/>
              </p:cNvGraphicFramePr>
              <p:nvPr>
                <p:extLst>
                  <p:ext uri="{D42A27DB-BD31-4B8C-83A1-F6EECF244321}">
                    <p14:modId xmlns:p14="http://schemas.microsoft.com/office/powerpoint/2010/main" val="2828272207"/>
                  </p:ext>
                </p:extLst>
              </p:nvPr>
            </p:nvGraphicFramePr>
            <p:xfrm>
              <a:off x="3141329" y="2396332"/>
              <a:ext cx="3962782" cy="1713106"/>
            </p:xfrm>
            <a:graphic>
              <a:graphicData uri="http://schemas.openxmlformats.org/drawingml/2006/table">
                <a:tbl>
                  <a:tblPr firstRow="1" bandRow="1">
                    <a:tableStyleId>{2D5ABB26-0587-4C30-8999-92F81FD0307C}</a:tableStyleId>
                  </a:tblPr>
                  <a:tblGrid>
                    <a:gridCol w="1733166">
                      <a:extLst>
                        <a:ext uri="{9D8B030D-6E8A-4147-A177-3AD203B41FA5}">
                          <a16:colId xmlns:a16="http://schemas.microsoft.com/office/drawing/2014/main" val="2202913190"/>
                        </a:ext>
                      </a:extLst>
                    </a:gridCol>
                    <a:gridCol w="2229616">
                      <a:extLst>
                        <a:ext uri="{9D8B030D-6E8A-4147-A177-3AD203B41FA5}">
                          <a16:colId xmlns:a16="http://schemas.microsoft.com/office/drawing/2014/main" val="2506114548"/>
                        </a:ext>
                      </a:extLst>
                    </a:gridCol>
                  </a:tblGrid>
                  <a:tr h="305316">
                    <a:tc gridSpan="2">
                      <a:txBody>
                        <a:bodyPr/>
                        <a:lstStyle/>
                        <a:p>
                          <a:endParaRPr lang="de-DE"/>
                        </a:p>
                      </a:txBody>
                      <a:tcPr marL="68199" marR="68199" marT="34099" marB="34099">
                        <a:lnB w="12700" cap="flat" cmpd="sng" algn="ctr">
                          <a:solidFill>
                            <a:schemeClr val="tx1"/>
                          </a:solidFill>
                          <a:prstDash val="solid"/>
                          <a:round/>
                          <a:headEnd type="none" w="med" len="med"/>
                          <a:tailEnd type="none" w="med" len="med"/>
                        </a:lnB>
                        <a:blipFill>
                          <a:blip r:embed="rId3"/>
                          <a:stretch>
                            <a:fillRect t="-8000" r="-154" b="-488000"/>
                          </a:stretch>
                        </a:blip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de-DE" sz="1800" dirty="0"/>
                        </a:p>
                      </a:txBody>
                      <a:tcPr marL="68199" marR="68199" marT="34099" marB="34099">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497460"/>
                      </a:ext>
                    </a:extLst>
                  </a:tr>
                  <a:tr h="281558">
                    <a:tc gridSpan="2">
                      <a:txBody>
                        <a:bodyPr/>
                        <a:lstStyle/>
                        <a:p>
                          <a:endParaRPr lang="de-DE"/>
                        </a:p>
                      </a:txBody>
                      <a:tcPr marL="68199" marR="68199" marT="34099" marB="340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14894" r="-154" b="-419149"/>
                          </a:stretch>
                        </a:blipFill>
                      </a:tcPr>
                    </a:tc>
                    <a:tc hMerge="1">
                      <a:txBody>
                        <a:bodyPr/>
                        <a:lstStyle/>
                        <a:p>
                          <a:pPr algn="ctr"/>
                          <a:endParaRPr lang="de-DE" sz="1800" dirty="0"/>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074101"/>
                      </a:ext>
                    </a:extLst>
                  </a:tr>
                  <a:tr h="281558">
                    <a:tc>
                      <a:txBody>
                        <a:bodyPr/>
                        <a:lstStyle/>
                        <a:p>
                          <a:pPr algn="ctr"/>
                          <a:r>
                            <a:rPr lang="de-DE" sz="1400" i="1" dirty="0" err="1"/>
                            <a:t>really</a:t>
                          </a:r>
                          <a:r>
                            <a:rPr lang="de-DE" sz="1400" i="1" dirty="0"/>
                            <a:t> positive (TP)</a:t>
                          </a:r>
                          <a:endParaRPr lang="de-DE" sz="1400" b="0" i="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869" t="-219565" r="-273" b="-328261"/>
                          </a:stretch>
                        </a:blipFill>
                      </a:tcPr>
                    </a:tc>
                    <a:extLst>
                      <a:ext uri="{0D108BD9-81ED-4DB2-BD59-A6C34878D82A}">
                        <a16:rowId xmlns:a16="http://schemas.microsoft.com/office/drawing/2014/main" val="2322791510"/>
                      </a:ext>
                    </a:extLst>
                  </a:tr>
                  <a:tr h="281558">
                    <a:tc>
                      <a:txBody>
                        <a:bodyPr/>
                        <a:lstStyle/>
                        <a:p>
                          <a:pPr algn="ctr"/>
                          <a:r>
                            <a:rPr lang="de-DE" sz="1400" i="1" dirty="0" err="1"/>
                            <a:t>really</a:t>
                          </a:r>
                          <a:r>
                            <a:rPr lang="de-DE" sz="1400" i="1" dirty="0"/>
                            <a:t> negative (TN)</a:t>
                          </a:r>
                          <a:endParaRPr lang="de-DE" sz="140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869" t="-319565" r="-273" b="-228261"/>
                          </a:stretch>
                        </a:blipFill>
                      </a:tcPr>
                    </a:tc>
                    <a:extLst>
                      <a:ext uri="{0D108BD9-81ED-4DB2-BD59-A6C34878D82A}">
                        <a16:rowId xmlns:a16="http://schemas.microsoft.com/office/drawing/2014/main" val="8808710"/>
                      </a:ext>
                    </a:extLst>
                  </a:tr>
                  <a:tr h="281558">
                    <a:tc>
                      <a:txBody>
                        <a:bodyPr/>
                        <a:lstStyle/>
                        <a:p>
                          <a:pPr algn="ctr"/>
                          <a:r>
                            <a:rPr lang="de-DE" sz="1400" i="1" dirty="0" err="1"/>
                            <a:t>false</a:t>
                          </a:r>
                          <a:r>
                            <a:rPr lang="de-DE" sz="1400" i="1" dirty="0"/>
                            <a:t> positive (FP)</a:t>
                          </a:r>
                          <a:endParaRPr lang="de-DE" sz="140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869" t="-410638" r="-273" b="-123404"/>
                          </a:stretch>
                        </a:blipFill>
                      </a:tcPr>
                    </a:tc>
                    <a:extLst>
                      <a:ext uri="{0D108BD9-81ED-4DB2-BD59-A6C34878D82A}">
                        <a16:rowId xmlns:a16="http://schemas.microsoft.com/office/drawing/2014/main" val="2494774501"/>
                      </a:ext>
                    </a:extLst>
                  </a:tr>
                  <a:tr h="281558">
                    <a:tc>
                      <a:txBody>
                        <a:bodyPr/>
                        <a:lstStyle/>
                        <a:p>
                          <a:pPr algn="ctr"/>
                          <a:r>
                            <a:rPr lang="de-DE" sz="1400" i="1" dirty="0" err="1"/>
                            <a:t>false</a:t>
                          </a:r>
                          <a:r>
                            <a:rPr lang="de-DE" sz="1400" i="1" dirty="0"/>
                            <a:t> negative (FN)</a:t>
                          </a:r>
                          <a:endParaRPr lang="de-DE" sz="1400" dirty="0"/>
                        </a:p>
                      </a:txBody>
                      <a:tcPr marL="68199" marR="68199" marT="34099" marB="3409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de-DE"/>
                        </a:p>
                      </a:txBody>
                      <a:tcPr marL="68199" marR="68199" marT="34099" marB="3409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77869" t="-521739" r="-273" b="-26087"/>
                          </a:stretch>
                        </a:blipFill>
                      </a:tcPr>
                    </a:tc>
                    <a:extLst>
                      <a:ext uri="{0D108BD9-81ED-4DB2-BD59-A6C34878D82A}">
                        <a16:rowId xmlns:a16="http://schemas.microsoft.com/office/drawing/2014/main" val="3771393793"/>
                      </a:ext>
                    </a:extLst>
                  </a:tr>
                </a:tbl>
              </a:graphicData>
            </a:graphic>
          </p:graphicFrame>
        </mc:Fallback>
      </mc:AlternateContent>
      <p:grpSp>
        <p:nvGrpSpPr>
          <p:cNvPr id="47" name="Gruppieren 46"/>
          <p:cNvGrpSpPr/>
          <p:nvPr/>
        </p:nvGrpSpPr>
        <p:grpSpPr>
          <a:xfrm>
            <a:off x="-25649" y="1794486"/>
            <a:ext cx="2759039" cy="2718799"/>
            <a:chOff x="231705" y="1792892"/>
            <a:chExt cx="3219169" cy="3172218"/>
          </a:xfrm>
        </p:grpSpPr>
        <p:sp>
          <p:nvSpPr>
            <p:cNvPr id="12" name="Rechteck 11"/>
            <p:cNvSpPr/>
            <p:nvPr/>
          </p:nvSpPr>
          <p:spPr bwMode="auto">
            <a:xfrm>
              <a:off x="1110950" y="2379414"/>
              <a:ext cx="2334841" cy="2334841"/>
            </a:xfrm>
            <a:prstGeom prst="rect">
              <a:avLst/>
            </a:prstGeom>
            <a:noFill/>
            <a:ln w="1270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100">
                <a:solidFill>
                  <a:srgbClr val="000000"/>
                </a:solidFill>
                <a:latin typeface="Arial" charset="0"/>
              </a:endParaRPr>
            </a:p>
          </p:txBody>
        </p:sp>
        <p:cxnSp>
          <p:nvCxnSpPr>
            <p:cNvPr id="13" name="Gerader Verbinder 12"/>
            <p:cNvCxnSpPr>
              <a:endCxn id="12" idx="2"/>
            </p:cNvCxnSpPr>
            <p:nvPr/>
          </p:nvCxnSpPr>
          <p:spPr bwMode="auto">
            <a:xfrm>
              <a:off x="2275830" y="2170564"/>
              <a:ext cx="2541" cy="2543691"/>
            </a:xfrm>
            <a:prstGeom prst="line">
              <a:avLst/>
            </a:prstGeom>
            <a:solidFill>
              <a:schemeClr val="accent1"/>
            </a:solidFill>
            <a:ln w="190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r Verbinder 13"/>
            <p:cNvCxnSpPr>
              <a:stCxn id="12" idx="3"/>
            </p:cNvCxnSpPr>
            <p:nvPr/>
          </p:nvCxnSpPr>
          <p:spPr bwMode="auto">
            <a:xfrm flipH="1">
              <a:off x="580305" y="3546834"/>
              <a:ext cx="2865487" cy="0"/>
            </a:xfrm>
            <a:prstGeom prst="line">
              <a:avLst/>
            </a:prstGeom>
            <a:solidFill>
              <a:schemeClr val="accent1"/>
            </a:solidFill>
            <a:ln w="190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hteck 14"/>
            <p:cNvSpPr/>
            <p:nvPr/>
          </p:nvSpPr>
          <p:spPr bwMode="auto">
            <a:xfrm>
              <a:off x="1110950" y="2379414"/>
              <a:ext cx="1167421" cy="11674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100">
                <a:solidFill>
                  <a:srgbClr val="000000"/>
                </a:solidFill>
                <a:latin typeface="Arial" charset="0"/>
              </a:endParaRPr>
            </a:p>
          </p:txBody>
        </p:sp>
        <p:sp>
          <p:nvSpPr>
            <p:cNvPr id="16" name="Rechteck 15"/>
            <p:cNvSpPr/>
            <p:nvPr/>
          </p:nvSpPr>
          <p:spPr bwMode="auto">
            <a:xfrm>
              <a:off x="2275830" y="3546834"/>
              <a:ext cx="1167421" cy="11674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100">
                <a:solidFill>
                  <a:srgbClr val="000000"/>
                </a:solidFill>
                <a:latin typeface="Arial" charset="0"/>
              </a:endParaRPr>
            </a:p>
          </p:txBody>
        </p:sp>
        <p:sp>
          <p:nvSpPr>
            <p:cNvPr id="17" name="Rechteck 16"/>
            <p:cNvSpPr/>
            <p:nvPr/>
          </p:nvSpPr>
          <p:spPr bwMode="auto">
            <a:xfrm>
              <a:off x="2280912" y="2379414"/>
              <a:ext cx="1167421" cy="116742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100">
                <a:solidFill>
                  <a:srgbClr val="000000"/>
                </a:solidFill>
                <a:latin typeface="Arial" charset="0"/>
              </a:endParaRPr>
            </a:p>
          </p:txBody>
        </p:sp>
        <p:sp>
          <p:nvSpPr>
            <p:cNvPr id="18" name="Rechteck 17"/>
            <p:cNvSpPr/>
            <p:nvPr/>
          </p:nvSpPr>
          <p:spPr bwMode="auto">
            <a:xfrm>
              <a:off x="1112221" y="3546834"/>
              <a:ext cx="1167421" cy="116742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100">
                <a:solidFill>
                  <a:srgbClr val="000000"/>
                </a:solidFill>
                <a:latin typeface="Arial" charset="0"/>
              </a:endParaRPr>
            </a:p>
          </p:txBody>
        </p:sp>
        <p:sp>
          <p:nvSpPr>
            <p:cNvPr id="19" name="Textfeld 18"/>
            <p:cNvSpPr txBox="1"/>
            <p:nvPr/>
          </p:nvSpPr>
          <p:spPr>
            <a:xfrm>
              <a:off x="1079780" y="2381344"/>
              <a:ext cx="1169962" cy="1113225"/>
            </a:xfrm>
            <a:prstGeom prst="rect">
              <a:avLst/>
            </a:prstGeom>
            <a:noFill/>
          </p:spPr>
          <p:txBody>
            <a:bodyPr wrap="square" rtlCol="0">
              <a:spAutoFit/>
            </a:bodyPr>
            <a:lstStyle/>
            <a:p>
              <a:pPr eaLnBrk="0" fontAlgn="base" hangingPunct="0">
                <a:spcAft>
                  <a:spcPct val="0"/>
                </a:spcAft>
              </a:pPr>
              <a:r>
                <a:rPr lang="de-DE" sz="1400">
                  <a:solidFill>
                    <a:srgbClr val="000000"/>
                  </a:solidFill>
                  <a:latin typeface="Arial" charset="0"/>
                </a:rPr>
                <a:t>Tp
correct</a:t>
              </a:r>
              <a:br>
                <a:rPr lang="de-DE" sz="1400">
                  <a:solidFill>
                    <a:srgbClr val="000000"/>
                  </a:solidFill>
                  <a:latin typeface="Arial" charset="0"/>
                </a:rPr>
              </a:br>
              <a:r>
                <a:rPr lang="de-DE" sz="1400">
                  <a:solidFill>
                    <a:srgbClr val="000000"/>
                  </a:solidFill>
                  <a:latin typeface="Arial" charset="0"/>
                </a:rPr>
                <a:t>positive
</a:t>
              </a:r>
              <a:endParaRPr lang="de-DE" sz="1600" i="1" dirty="0">
                <a:solidFill>
                  <a:srgbClr val="000000"/>
                </a:solidFill>
                <a:latin typeface="Arial" charset="0"/>
              </a:endParaRPr>
            </a:p>
          </p:txBody>
        </p:sp>
        <p:sp>
          <p:nvSpPr>
            <p:cNvPr id="20" name="Textfeld 19"/>
            <p:cNvSpPr txBox="1"/>
            <p:nvPr/>
          </p:nvSpPr>
          <p:spPr>
            <a:xfrm>
              <a:off x="2257205" y="2379414"/>
              <a:ext cx="1169962" cy="1113225"/>
            </a:xfrm>
            <a:prstGeom prst="rect">
              <a:avLst/>
            </a:prstGeom>
            <a:noFill/>
          </p:spPr>
          <p:txBody>
            <a:bodyPr wrap="square" rtlCol="0">
              <a:spAutoFit/>
            </a:bodyPr>
            <a:lstStyle/>
            <a:p>
              <a:pPr algn="r" eaLnBrk="0" fontAlgn="base" hangingPunct="0">
                <a:spcAft>
                  <a:spcPct val="0"/>
                </a:spcAft>
              </a:pPr>
              <a:r>
                <a:rPr lang="de-DE" sz="1400">
                  <a:solidFill>
                    <a:srgbClr val="000000"/>
                  </a:solidFill>
                  <a:latin typeface="Arial" charset="0"/>
                </a:rPr>
                <a:t>Fp
false</a:t>
              </a:r>
              <a:br>
                <a:rPr lang="de-DE" sz="1400">
                  <a:solidFill>
                    <a:srgbClr val="000000"/>
                  </a:solidFill>
                  <a:latin typeface="Arial" charset="0"/>
                </a:rPr>
              </a:br>
              <a:r>
                <a:rPr lang="de-DE" sz="1400">
                  <a:solidFill>
                    <a:srgbClr val="000000"/>
                  </a:solidFill>
                  <a:latin typeface="Arial" charset="0"/>
                </a:rPr>
                <a:t>positive
</a:t>
              </a:r>
              <a:endParaRPr lang="de-DE" sz="1600" i="1" dirty="0">
                <a:solidFill>
                  <a:srgbClr val="000000"/>
                </a:solidFill>
                <a:latin typeface="Arial" charset="0"/>
              </a:endParaRPr>
            </a:p>
          </p:txBody>
        </p:sp>
        <p:sp>
          <p:nvSpPr>
            <p:cNvPr id="21" name="Textfeld 20"/>
            <p:cNvSpPr txBox="1"/>
            <p:nvPr/>
          </p:nvSpPr>
          <p:spPr>
            <a:xfrm>
              <a:off x="2280912" y="3708243"/>
              <a:ext cx="1169962" cy="1256867"/>
            </a:xfrm>
            <a:prstGeom prst="rect">
              <a:avLst/>
            </a:prstGeom>
            <a:noFill/>
          </p:spPr>
          <p:txBody>
            <a:bodyPr wrap="square" rtlCol="0">
              <a:spAutoFit/>
            </a:bodyPr>
            <a:lstStyle/>
            <a:p>
              <a:pPr algn="ctr" eaLnBrk="0" fontAlgn="base" hangingPunct="0">
                <a:spcAft>
                  <a:spcPct val="0"/>
                </a:spcAft>
              </a:pPr>
              <a:r>
                <a:rPr lang="de-DE" sz="1600" i="1">
                  <a:solidFill>
                    <a:srgbClr val="000000"/>
                  </a:solidFill>
                  <a:latin typeface="Arial" charset="0"/>
                </a:rPr>
                <a:t>correct
negative
Tn
</a:t>
              </a:r>
              <a:endParaRPr lang="de-DE" sz="1600" i="1" dirty="0">
                <a:solidFill>
                  <a:srgbClr val="000000"/>
                </a:solidFill>
                <a:latin typeface="Arial" charset="0"/>
              </a:endParaRPr>
            </a:p>
          </p:txBody>
        </p:sp>
        <p:sp>
          <p:nvSpPr>
            <p:cNvPr id="22" name="Textfeld 21"/>
            <p:cNvSpPr txBox="1"/>
            <p:nvPr/>
          </p:nvSpPr>
          <p:spPr>
            <a:xfrm>
              <a:off x="1107774" y="3687565"/>
              <a:ext cx="1169962" cy="1256868"/>
            </a:xfrm>
            <a:prstGeom prst="rect">
              <a:avLst/>
            </a:prstGeom>
            <a:noFill/>
          </p:spPr>
          <p:txBody>
            <a:bodyPr wrap="square" rtlCol="0">
              <a:spAutoFit/>
            </a:bodyPr>
            <a:lstStyle/>
            <a:p>
              <a:pPr algn="ctr" eaLnBrk="0" fontAlgn="base" hangingPunct="0">
                <a:spcAft>
                  <a:spcPct val="0"/>
                </a:spcAft>
              </a:pPr>
              <a:r>
                <a:rPr lang="de-DE" sz="1600" i="1">
                  <a:solidFill>
                    <a:srgbClr val="000000"/>
                  </a:solidFill>
                  <a:latin typeface="Arial" charset="0"/>
                </a:rPr>
                <a:t>false
negative
Fn
</a:t>
              </a:r>
              <a:endParaRPr lang="de-DE" sz="1600" i="1" dirty="0">
                <a:solidFill>
                  <a:srgbClr val="000000"/>
                </a:solidFill>
                <a:latin typeface="Arial" charset="0"/>
              </a:endParaRPr>
            </a:p>
          </p:txBody>
        </p:sp>
        <p:sp>
          <p:nvSpPr>
            <p:cNvPr id="23" name="Textfeld 22"/>
            <p:cNvSpPr txBox="1"/>
            <p:nvPr/>
          </p:nvSpPr>
          <p:spPr>
            <a:xfrm>
              <a:off x="604773" y="2795543"/>
              <a:ext cx="475007" cy="987539"/>
            </a:xfrm>
            <a:prstGeom prst="rect">
              <a:avLst/>
            </a:prstGeom>
            <a:noFill/>
          </p:spPr>
          <p:txBody>
            <a:bodyPr wrap="square" rtlCol="0">
              <a:spAutoFit/>
            </a:bodyPr>
            <a:lstStyle/>
            <a:p>
              <a:pPr algn="ctr" eaLnBrk="0" fontAlgn="base" hangingPunct="0">
                <a:spcBef>
                  <a:spcPct val="50000"/>
                </a:spcBef>
                <a:spcAft>
                  <a:spcPct val="0"/>
                </a:spcAft>
              </a:pPr>
              <a:r>
                <a:rPr lang="de-DE" sz="1400">
                  <a:solidFill>
                    <a:srgbClr val="FF0000"/>
                  </a:solidFill>
                  <a:latin typeface="Arial" charset="0"/>
                </a:rPr>
                <a:t>yes
</a:t>
              </a:r>
              <a:endParaRPr lang="de-DE" sz="1400" dirty="0">
                <a:solidFill>
                  <a:srgbClr val="FF0000"/>
                </a:solidFill>
                <a:latin typeface="Arial" charset="0"/>
              </a:endParaRPr>
            </a:p>
          </p:txBody>
        </p:sp>
        <p:sp>
          <p:nvSpPr>
            <p:cNvPr id="24" name="Textfeld 23"/>
            <p:cNvSpPr txBox="1"/>
            <p:nvPr/>
          </p:nvSpPr>
          <p:spPr>
            <a:xfrm>
              <a:off x="1319210" y="1985897"/>
              <a:ext cx="585806" cy="736165"/>
            </a:xfrm>
            <a:prstGeom prst="rect">
              <a:avLst/>
            </a:prstGeom>
            <a:noFill/>
          </p:spPr>
          <p:txBody>
            <a:bodyPr wrap="square" rtlCol="0">
              <a:spAutoFit/>
            </a:bodyPr>
            <a:lstStyle/>
            <a:p>
              <a:pPr algn="ctr" eaLnBrk="0" fontAlgn="base" hangingPunct="0">
                <a:spcBef>
                  <a:spcPct val="50000"/>
                </a:spcBef>
                <a:spcAft>
                  <a:spcPct val="0"/>
                </a:spcAft>
              </a:pPr>
              <a:r>
                <a:rPr lang="de-DE" sz="1400">
                  <a:solidFill>
                    <a:srgbClr val="FF0000"/>
                  </a:solidFill>
                  <a:latin typeface="Arial" charset="0"/>
                </a:rPr>
                <a:t>yes
</a:t>
              </a:r>
              <a:endParaRPr lang="de-DE" sz="1400" dirty="0">
                <a:solidFill>
                  <a:srgbClr val="FF0000"/>
                </a:solidFill>
                <a:latin typeface="Arial" charset="0"/>
              </a:endParaRPr>
            </a:p>
          </p:txBody>
        </p:sp>
        <p:sp>
          <p:nvSpPr>
            <p:cNvPr id="25" name="Textfeld 24"/>
            <p:cNvSpPr txBox="1"/>
            <p:nvPr/>
          </p:nvSpPr>
          <p:spPr>
            <a:xfrm>
              <a:off x="456046" y="3965300"/>
              <a:ext cx="788371" cy="359105"/>
            </a:xfrm>
            <a:prstGeom prst="rect">
              <a:avLst/>
            </a:prstGeom>
            <a:noFill/>
          </p:spPr>
          <p:txBody>
            <a:bodyPr wrap="square" rtlCol="0">
              <a:spAutoFit/>
            </a:bodyPr>
            <a:lstStyle/>
            <a:p>
              <a:pPr algn="ctr" eaLnBrk="0" fontAlgn="base" hangingPunct="0">
                <a:spcBef>
                  <a:spcPct val="50000"/>
                </a:spcBef>
                <a:spcAft>
                  <a:spcPct val="0"/>
                </a:spcAft>
              </a:pPr>
              <a:r>
                <a:rPr lang="de-DE" sz="1400" dirty="0" err="1">
                  <a:solidFill>
                    <a:srgbClr val="FF0000"/>
                  </a:solidFill>
                  <a:latin typeface="Arial" charset="0"/>
                </a:rPr>
                <a:t>No</a:t>
              </a:r>
              <a:endParaRPr lang="de-DE" sz="1400" dirty="0">
                <a:solidFill>
                  <a:srgbClr val="FF0000"/>
                </a:solidFill>
                <a:latin typeface="Arial" charset="0"/>
              </a:endParaRPr>
            </a:p>
          </p:txBody>
        </p:sp>
        <p:sp>
          <p:nvSpPr>
            <p:cNvPr id="26" name="Textfeld 25"/>
            <p:cNvSpPr txBox="1"/>
            <p:nvPr/>
          </p:nvSpPr>
          <p:spPr>
            <a:xfrm>
              <a:off x="2522144" y="1985897"/>
              <a:ext cx="707434" cy="359105"/>
            </a:xfrm>
            <a:prstGeom prst="rect">
              <a:avLst/>
            </a:prstGeom>
            <a:noFill/>
          </p:spPr>
          <p:txBody>
            <a:bodyPr wrap="square" rtlCol="0">
              <a:spAutoFit/>
            </a:bodyPr>
            <a:lstStyle/>
            <a:p>
              <a:pPr algn="ctr" eaLnBrk="0" fontAlgn="base" hangingPunct="0">
                <a:spcBef>
                  <a:spcPct val="50000"/>
                </a:spcBef>
                <a:spcAft>
                  <a:spcPct val="0"/>
                </a:spcAft>
              </a:pPr>
              <a:r>
                <a:rPr lang="de-DE" sz="1400" dirty="0" err="1">
                  <a:solidFill>
                    <a:srgbClr val="FF0000"/>
                  </a:solidFill>
                  <a:latin typeface="Arial" charset="0"/>
                </a:rPr>
                <a:t>No</a:t>
              </a:r>
              <a:endParaRPr lang="de-DE" sz="1400" dirty="0">
                <a:solidFill>
                  <a:srgbClr val="FF0000"/>
                </a:solidFill>
                <a:latin typeface="Arial" charset="0"/>
              </a:endParaRPr>
            </a:p>
          </p:txBody>
        </p:sp>
        <p:sp>
          <p:nvSpPr>
            <p:cNvPr id="27" name="Textfeld 26"/>
            <p:cNvSpPr txBox="1"/>
            <p:nvPr/>
          </p:nvSpPr>
          <p:spPr>
            <a:xfrm>
              <a:off x="1504956" y="1792892"/>
              <a:ext cx="1538873" cy="395015"/>
            </a:xfrm>
            <a:prstGeom prst="rect">
              <a:avLst/>
            </a:prstGeom>
            <a:noFill/>
          </p:spPr>
          <p:txBody>
            <a:bodyPr wrap="square" rtlCol="0">
              <a:spAutoFit/>
            </a:bodyPr>
            <a:lstStyle/>
            <a:p>
              <a:pPr algn="ctr" eaLnBrk="0" fontAlgn="base" hangingPunct="0">
                <a:spcBef>
                  <a:spcPct val="50000"/>
                </a:spcBef>
                <a:spcAft>
                  <a:spcPct val="0"/>
                </a:spcAft>
              </a:pPr>
              <a:r>
                <a:rPr lang="de-DE" sz="1600" dirty="0" err="1">
                  <a:solidFill>
                    <a:srgbClr val="000000"/>
                  </a:solidFill>
                  <a:latin typeface="Arial" charset="0"/>
                </a:rPr>
                <a:t>reality</a:t>
              </a:r>
              <a:endParaRPr lang="de-DE" sz="1600" dirty="0">
                <a:solidFill>
                  <a:srgbClr val="000000"/>
                </a:solidFill>
                <a:latin typeface="Arial" charset="0"/>
              </a:endParaRPr>
            </a:p>
          </p:txBody>
        </p:sp>
        <p:sp>
          <p:nvSpPr>
            <p:cNvPr id="28" name="Textfeld 27"/>
            <p:cNvSpPr txBox="1"/>
            <p:nvPr/>
          </p:nvSpPr>
          <p:spPr>
            <a:xfrm rot="16200000">
              <a:off x="-472885" y="3349327"/>
              <a:ext cx="1804196" cy="395015"/>
            </a:xfrm>
            <a:prstGeom prst="rect">
              <a:avLst/>
            </a:prstGeom>
            <a:noFill/>
          </p:spPr>
          <p:txBody>
            <a:bodyPr wrap="square" rtlCol="0">
              <a:spAutoFit/>
            </a:bodyPr>
            <a:lstStyle/>
            <a:p>
              <a:pPr algn="ctr" eaLnBrk="0" fontAlgn="base" hangingPunct="0">
                <a:spcBef>
                  <a:spcPct val="50000"/>
                </a:spcBef>
                <a:spcAft>
                  <a:spcPct val="0"/>
                </a:spcAft>
              </a:pPr>
              <a:r>
                <a:rPr lang="de-DE" sz="1600" dirty="0" err="1">
                  <a:solidFill>
                    <a:srgbClr val="000000"/>
                  </a:solidFill>
                  <a:latin typeface="Arial" charset="0"/>
                </a:rPr>
                <a:t>Classifiers</a:t>
              </a:r>
              <a:endParaRPr lang="de-DE" sz="1600" dirty="0">
                <a:solidFill>
                  <a:srgbClr val="000000"/>
                </a:solidFill>
                <a:latin typeface="Arial" charset="0"/>
              </a:endParaRPr>
            </a:p>
          </p:txBody>
        </p:sp>
      </p:grpSp>
      <p:grpSp>
        <p:nvGrpSpPr>
          <p:cNvPr id="49" name="Gruppieren 48"/>
          <p:cNvGrpSpPr/>
          <p:nvPr/>
        </p:nvGrpSpPr>
        <p:grpSpPr>
          <a:xfrm>
            <a:off x="928977" y="4621976"/>
            <a:ext cx="1570421" cy="1550360"/>
            <a:chOff x="5767779" y="2568274"/>
            <a:chExt cx="3209350" cy="3168352"/>
          </a:xfrm>
        </p:grpSpPr>
        <p:grpSp>
          <p:nvGrpSpPr>
            <p:cNvPr id="50" name="Gruppieren 49"/>
            <p:cNvGrpSpPr/>
            <p:nvPr/>
          </p:nvGrpSpPr>
          <p:grpSpPr>
            <a:xfrm>
              <a:off x="5801019" y="2568274"/>
              <a:ext cx="3176110" cy="3168352"/>
              <a:chOff x="4208320" y="2365723"/>
              <a:chExt cx="3176110" cy="3168352"/>
            </a:xfrm>
          </p:grpSpPr>
          <p:sp>
            <p:nvSpPr>
              <p:cNvPr id="54" name="Rechteck 53"/>
              <p:cNvSpPr/>
              <p:nvPr/>
            </p:nvSpPr>
            <p:spPr bwMode="auto">
              <a:xfrm>
                <a:off x="4212630" y="2365723"/>
                <a:ext cx="3168352" cy="3168352"/>
              </a:xfrm>
              <a:prstGeom prst="rect">
                <a:avLst/>
              </a:prstGeom>
              <a:noFill/>
              <a:ln w="1270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600">
                  <a:solidFill>
                    <a:srgbClr val="000000"/>
                  </a:solidFill>
                  <a:latin typeface="Arial" charset="0"/>
                </a:endParaRPr>
              </a:p>
            </p:txBody>
          </p:sp>
          <p:cxnSp>
            <p:nvCxnSpPr>
              <p:cNvPr id="55" name="Gerader Verbinder 54"/>
              <p:cNvCxnSpPr>
                <a:endCxn id="54" idx="2"/>
              </p:cNvCxnSpPr>
              <p:nvPr/>
            </p:nvCxnSpPr>
            <p:spPr bwMode="auto">
              <a:xfrm flipH="1">
                <a:off x="5796806" y="2365723"/>
                <a:ext cx="10368" cy="3168352"/>
              </a:xfrm>
              <a:prstGeom prst="line">
                <a:avLst/>
              </a:prstGeom>
              <a:solidFill>
                <a:schemeClr val="accent1"/>
              </a:solidFill>
              <a:ln w="190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Gerader Verbinder 55"/>
              <p:cNvCxnSpPr>
                <a:stCxn id="54" idx="3"/>
              </p:cNvCxnSpPr>
              <p:nvPr/>
            </p:nvCxnSpPr>
            <p:spPr bwMode="auto">
              <a:xfrm flipH="1">
                <a:off x="4208320" y="3949899"/>
                <a:ext cx="3172662" cy="0"/>
              </a:xfrm>
              <a:prstGeom prst="line">
                <a:avLst/>
              </a:prstGeom>
              <a:solidFill>
                <a:schemeClr val="accent1"/>
              </a:solidFill>
              <a:ln w="190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Rechteck 56"/>
              <p:cNvSpPr/>
              <p:nvPr/>
            </p:nvSpPr>
            <p:spPr bwMode="auto">
              <a:xfrm>
                <a:off x="4212630" y="2365723"/>
                <a:ext cx="1584176" cy="15841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600">
                  <a:solidFill>
                    <a:srgbClr val="000000"/>
                  </a:solidFill>
                  <a:latin typeface="Arial" charset="0"/>
                </a:endParaRPr>
              </a:p>
            </p:txBody>
          </p:sp>
          <p:sp>
            <p:nvSpPr>
              <p:cNvPr id="58" name="Rechteck 57"/>
              <p:cNvSpPr/>
              <p:nvPr/>
            </p:nvSpPr>
            <p:spPr bwMode="auto">
              <a:xfrm>
                <a:off x="5793358" y="3949899"/>
                <a:ext cx="1584176" cy="15841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600">
                  <a:solidFill>
                    <a:srgbClr val="000000"/>
                  </a:solidFill>
                  <a:latin typeface="Arial" charset="0"/>
                </a:endParaRPr>
              </a:p>
            </p:txBody>
          </p:sp>
          <p:sp>
            <p:nvSpPr>
              <p:cNvPr id="59" name="Rechteck 58"/>
              <p:cNvSpPr/>
              <p:nvPr/>
            </p:nvSpPr>
            <p:spPr bwMode="auto">
              <a:xfrm>
                <a:off x="5800254" y="2365723"/>
                <a:ext cx="1584176" cy="15841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600">
                  <a:solidFill>
                    <a:srgbClr val="000000"/>
                  </a:solidFill>
                  <a:latin typeface="Arial" charset="0"/>
                </a:endParaRPr>
              </a:p>
            </p:txBody>
          </p:sp>
          <p:sp>
            <p:nvSpPr>
              <p:cNvPr id="60" name="Rechteck 59"/>
              <p:cNvSpPr/>
              <p:nvPr/>
            </p:nvSpPr>
            <p:spPr bwMode="auto">
              <a:xfrm>
                <a:off x="4214354" y="3949899"/>
                <a:ext cx="1584176" cy="15841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sz="1600">
                  <a:solidFill>
                    <a:srgbClr val="000000"/>
                  </a:solidFill>
                  <a:latin typeface="Arial" charset="0"/>
                </a:endParaRPr>
              </a:p>
            </p:txBody>
          </p:sp>
          <p:sp>
            <p:nvSpPr>
              <p:cNvPr id="61" name="Textfeld 60"/>
              <p:cNvSpPr txBox="1"/>
              <p:nvPr/>
            </p:nvSpPr>
            <p:spPr>
              <a:xfrm>
                <a:off x="4212630" y="2365723"/>
                <a:ext cx="1587624" cy="1698245"/>
              </a:xfrm>
              <a:prstGeom prst="rect">
                <a:avLst/>
              </a:prstGeom>
              <a:noFill/>
            </p:spPr>
            <p:txBody>
              <a:bodyPr wrap="square" rtlCol="0">
                <a:spAutoFit/>
              </a:bodyPr>
              <a:lstStyle/>
              <a:p>
                <a:pPr algn="ctr" eaLnBrk="0" fontAlgn="base" hangingPunct="0">
                  <a:spcAft>
                    <a:spcPct val="0"/>
                  </a:spcAft>
                </a:pPr>
                <a:br>
                  <a:rPr lang="de-DE" sz="2400" i="1" dirty="0">
                    <a:solidFill>
                      <a:srgbClr val="000000"/>
                    </a:solidFill>
                    <a:latin typeface="Arial" charset="0"/>
                  </a:rPr>
                </a:br>
                <a:endParaRPr lang="de-DE" sz="2400" i="1" dirty="0">
                  <a:solidFill>
                    <a:srgbClr val="000000"/>
                  </a:solidFill>
                  <a:latin typeface="Arial" charset="0"/>
                </a:endParaRPr>
              </a:p>
            </p:txBody>
          </p:sp>
          <p:sp>
            <p:nvSpPr>
              <p:cNvPr id="62" name="Textfeld 61"/>
              <p:cNvSpPr txBox="1"/>
              <p:nvPr/>
            </p:nvSpPr>
            <p:spPr>
              <a:xfrm>
                <a:off x="5750688" y="2826758"/>
                <a:ext cx="1587624" cy="817674"/>
              </a:xfrm>
              <a:prstGeom prst="rect">
                <a:avLst/>
              </a:prstGeom>
              <a:noFill/>
            </p:spPr>
            <p:txBody>
              <a:bodyPr wrap="square" rtlCol="0">
                <a:spAutoFit/>
              </a:bodyPr>
              <a:lstStyle/>
              <a:p>
                <a:pPr algn="ctr" eaLnBrk="0" fontAlgn="base" hangingPunct="0">
                  <a:spcAft>
                    <a:spcPct val="0"/>
                  </a:spcAft>
                </a:pPr>
                <a:r>
                  <a:rPr lang="de-DE" sz="2000" dirty="0">
                    <a:solidFill>
                      <a:srgbClr val="000000"/>
                    </a:solidFill>
                    <a:latin typeface="Arial" charset="0"/>
                  </a:rPr>
                  <a:t>100</a:t>
                </a:r>
                <a:endParaRPr lang="de-DE" sz="2400" i="1" dirty="0">
                  <a:solidFill>
                    <a:srgbClr val="000000"/>
                  </a:solidFill>
                  <a:latin typeface="Arial" charset="0"/>
                </a:endParaRPr>
              </a:p>
            </p:txBody>
          </p:sp>
        </p:grpSp>
        <p:sp>
          <p:nvSpPr>
            <p:cNvPr id="51" name="Textfeld 50"/>
            <p:cNvSpPr txBox="1"/>
            <p:nvPr/>
          </p:nvSpPr>
          <p:spPr>
            <a:xfrm>
              <a:off x="7311328" y="4618122"/>
              <a:ext cx="1587624" cy="817674"/>
            </a:xfrm>
            <a:prstGeom prst="rect">
              <a:avLst/>
            </a:prstGeom>
            <a:noFill/>
          </p:spPr>
          <p:txBody>
            <a:bodyPr wrap="square" rtlCol="0">
              <a:spAutoFit/>
            </a:bodyPr>
            <a:lstStyle/>
            <a:p>
              <a:pPr algn="ctr" eaLnBrk="0" fontAlgn="base" hangingPunct="0">
                <a:spcAft>
                  <a:spcPct val="0"/>
                </a:spcAft>
              </a:pPr>
              <a:r>
                <a:rPr lang="de-DE" sz="2000" dirty="0">
                  <a:solidFill>
                    <a:srgbClr val="000000"/>
                  </a:solidFill>
                  <a:latin typeface="Arial" charset="0"/>
                </a:rPr>
                <a:t>0</a:t>
              </a:r>
              <a:endParaRPr lang="de-DE" sz="2400" i="1" dirty="0">
                <a:solidFill>
                  <a:srgbClr val="000000"/>
                </a:solidFill>
                <a:latin typeface="Arial" charset="0"/>
              </a:endParaRPr>
            </a:p>
          </p:txBody>
        </p:sp>
        <p:sp>
          <p:nvSpPr>
            <p:cNvPr id="52" name="Textfeld 51"/>
            <p:cNvSpPr txBox="1"/>
            <p:nvPr/>
          </p:nvSpPr>
          <p:spPr>
            <a:xfrm>
              <a:off x="5767779" y="4576900"/>
              <a:ext cx="1587624" cy="817674"/>
            </a:xfrm>
            <a:prstGeom prst="rect">
              <a:avLst/>
            </a:prstGeom>
            <a:noFill/>
          </p:spPr>
          <p:txBody>
            <a:bodyPr wrap="square" rtlCol="0">
              <a:spAutoFit/>
            </a:bodyPr>
            <a:lstStyle/>
            <a:p>
              <a:pPr algn="ctr" eaLnBrk="0" fontAlgn="base" hangingPunct="0">
                <a:spcAft>
                  <a:spcPct val="0"/>
                </a:spcAft>
              </a:pPr>
              <a:r>
                <a:rPr lang="de-DE" sz="2000" dirty="0">
                  <a:solidFill>
                    <a:srgbClr val="000000"/>
                  </a:solidFill>
                  <a:latin typeface="Arial" charset="0"/>
                </a:rPr>
                <a:t>0</a:t>
              </a:r>
              <a:endParaRPr lang="de-DE" sz="2400" i="1" dirty="0">
                <a:solidFill>
                  <a:srgbClr val="000000"/>
                </a:solidFill>
                <a:latin typeface="Arial" charset="0"/>
              </a:endParaRPr>
            </a:p>
          </p:txBody>
        </p:sp>
        <p:sp>
          <p:nvSpPr>
            <p:cNvPr id="53" name="Textfeld 52"/>
            <p:cNvSpPr txBox="1"/>
            <p:nvPr/>
          </p:nvSpPr>
          <p:spPr>
            <a:xfrm>
              <a:off x="5776961" y="3063276"/>
              <a:ext cx="1587624" cy="817674"/>
            </a:xfrm>
            <a:prstGeom prst="rect">
              <a:avLst/>
            </a:prstGeom>
            <a:noFill/>
          </p:spPr>
          <p:txBody>
            <a:bodyPr wrap="square" rtlCol="0">
              <a:spAutoFit/>
            </a:bodyPr>
            <a:lstStyle/>
            <a:p>
              <a:pPr algn="ctr" eaLnBrk="0" fontAlgn="base" hangingPunct="0">
                <a:spcAft>
                  <a:spcPct val="0"/>
                </a:spcAft>
              </a:pPr>
              <a:r>
                <a:rPr lang="de-DE" sz="2000" dirty="0">
                  <a:solidFill>
                    <a:srgbClr val="000000"/>
                  </a:solidFill>
                  <a:latin typeface="Arial" charset="0"/>
                </a:rPr>
                <a:t>100</a:t>
              </a:r>
              <a:endParaRPr lang="de-DE" sz="2400" i="1" dirty="0">
                <a:solidFill>
                  <a:srgbClr val="000000"/>
                </a:solidFill>
                <a:latin typeface="Arial" charset="0"/>
              </a:endParaRPr>
            </a:p>
          </p:txBody>
        </p:sp>
      </p:grpSp>
      <mc:AlternateContent xmlns:mc="http://schemas.openxmlformats.org/markup-compatibility/2006" xmlns:a14="http://schemas.microsoft.com/office/drawing/2010/main">
        <mc:Choice Requires="a14">
          <p:sp>
            <p:nvSpPr>
              <p:cNvPr id="48" name="Textfeld 47"/>
              <p:cNvSpPr txBox="1"/>
              <p:nvPr/>
            </p:nvSpPr>
            <p:spPr>
              <a:xfrm>
                <a:off x="3064085" y="4559788"/>
                <a:ext cx="5311078" cy="2080891"/>
              </a:xfrm>
              <a:prstGeom prst="rect">
                <a:avLst/>
              </a:prstGeom>
              <a:noFill/>
            </p:spPr>
            <p:txBody>
              <a:bodyPr wrap="square" rtlCol="0">
                <a:spAutoFit/>
              </a:bodyPr>
              <a:lstStyle/>
              <a:p>
                <a:pPr eaLnBrk="0" fontAlgn="base" hangingPunct="0">
                  <a:spcBef>
                    <a:spcPct val="50000"/>
                  </a:spcBef>
                  <a:spcAft>
                    <a:spcPct val="0"/>
                  </a:spcAft>
                </a:pPr>
                <a14:m>
                  <m:oMath xmlns:m="http://schemas.openxmlformats.org/officeDocument/2006/math">
                    <m:r>
                      <m:rPr>
                        <m:sty m:val="p"/>
                      </m:rPr>
                      <a:rPr lang="de-DE" i="1">
                        <a:solidFill>
                          <a:srgbClr val="000000"/>
                        </a:solidFill>
                        <a:latin typeface="Cambria Math" panose="02040503050406030204" pitchFamily="18" charset="0"/>
                      </a:rPr>
                      <m:t>precision</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𝑇𝑃</m:t>
                        </m:r>
                      </m:num>
                      <m:den>
                        <m:r>
                          <a:rPr lang="de-DE" i="1">
                            <a:solidFill>
                              <a:srgbClr val="000000"/>
                            </a:solidFill>
                            <a:latin typeface="Cambria Math" panose="02040503050406030204" pitchFamily="18" charset="0"/>
                          </a:rPr>
                          <m:t>𝑇𝑃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𝐹𝑃</m:t>
                        </m:r>
                      </m:den>
                    </m:f>
                    <m:r>
                      <a:rPr lang="de-DE" i="1">
                        <a:solidFill>
                          <a:srgbClr val="000000"/>
                        </a:solidFill>
                        <a:latin typeface="Cambria Math" panose="02040503050406030204" pitchFamily="18" charset="0"/>
                      </a:rPr>
                      <m:t>=50%</m:t>
                    </m:r>
                  </m:oMath>
                </a14:m>
                <a:r>
                  <a:rPr lang="de-DE" i="1" dirty="0">
                    <a:solidFill>
                      <a:srgbClr val="000000"/>
                    </a:solidFill>
                    <a:latin typeface="Cambria Math" panose="02040503050406030204" pitchFamily="18" charset="0"/>
                  </a:rPr>
                  <a:t> </a:t>
                </a:r>
              </a:p>
              <a:p>
                <a:pPr eaLnBrk="0" fontAlgn="base" hangingPunct="0">
                  <a:spcBef>
                    <a:spcPct val="50000"/>
                  </a:spcBef>
                  <a:spcAft>
                    <a:spcPct val="0"/>
                  </a:spcAft>
                </a:pPr>
                <a14:m>
                  <m:oMath xmlns:m="http://schemas.openxmlformats.org/officeDocument/2006/math">
                    <m:r>
                      <m:rPr>
                        <m:sty m:val="p"/>
                      </m:rPr>
                      <a:rPr lang="de-DE" i="1">
                        <a:solidFill>
                          <a:srgbClr val="000000"/>
                        </a:solidFill>
                        <a:latin typeface="Cambria Math" panose="02040503050406030204" pitchFamily="18" charset="0"/>
                      </a:rPr>
                      <m:t>sensitivity</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𝑇𝑃</m:t>
                        </m:r>
                      </m:num>
                      <m:den>
                        <m:r>
                          <a:rPr lang="de-DE" i="1">
                            <a:solidFill>
                              <a:srgbClr val="000000"/>
                            </a:solidFill>
                            <a:latin typeface="Cambria Math" panose="02040503050406030204" pitchFamily="18" charset="0"/>
                          </a:rPr>
                          <m:t>𝑇𝑃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𝐹𝑁</m:t>
                        </m:r>
                      </m:den>
                    </m:f>
                    <m:r>
                      <a:rPr lang="de-DE" i="1">
                        <a:solidFill>
                          <a:srgbClr val="000000"/>
                        </a:solidFill>
                        <a:latin typeface="Cambria Math" panose="02040503050406030204" pitchFamily="18" charset="0"/>
                      </a:rPr>
                      <m:t>=100%</m:t>
                    </m:r>
                  </m:oMath>
                </a14:m>
                <a:r>
                  <a:rPr lang="de-DE" i="1" dirty="0">
                    <a:solidFill>
                      <a:srgbClr val="000000"/>
                    </a:solidFill>
                    <a:latin typeface="Cambria Math" panose="02040503050406030204" pitchFamily="18" charset="0"/>
                  </a:rPr>
                  <a:t> </a:t>
                </a:r>
              </a:p>
              <a:p>
                <a:pPr eaLnBrk="0" fontAlgn="base" hangingPunct="0">
                  <a:spcBef>
                    <a:spcPct val="50000"/>
                  </a:spcBef>
                  <a:spcAft>
                    <a:spcPct val="0"/>
                  </a:spcAft>
                </a:pPr>
                <a:r>
                  <a:rPr lang="de-DE" i="1" dirty="0">
                    <a:solidFill>
                      <a:srgbClr val="000000"/>
                    </a:solidFill>
                    <a:latin typeface="Cambria Math" panose="02040503050406030204" pitchFamily="18" charset="0"/>
                  </a:rPr>
                  <a:t>accuracy</a:t>
                </a:r>
                <a14:m>
                  <m:oMath xmlns:m="http://schemas.openxmlformats.org/officeDocument/2006/math">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𝑇𝑃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𝑇𝑁</m:t>
                        </m:r>
                      </m:num>
                      <m:den>
                        <m:r>
                          <a:rPr lang="de-DE" i="1">
                            <a:solidFill>
                              <a:srgbClr val="000000"/>
                            </a:solidFill>
                            <a:latin typeface="Cambria Math" panose="02040503050406030204" pitchFamily="18" charset="0"/>
                          </a:rPr>
                          <m:t>𝑇𝑃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𝑇𝑁</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𝐹𝑃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𝐹𝑁</m:t>
                        </m:r>
                      </m:den>
                    </m:f>
                    <m:r>
                      <a:rPr lang="de-DE" i="1">
                        <a:solidFill>
                          <a:srgbClr val="000000"/>
                        </a:solidFill>
                        <a:latin typeface="Cambria Math" panose="02040503050406030204" pitchFamily="18" charset="0"/>
                      </a:rPr>
                      <m:t>=50%</m:t>
                    </m:r>
                  </m:oMath>
                </a14:m>
                <a:r>
                  <a:rPr lang="de-DE" dirty="0">
                    <a:solidFill>
                      <a:srgbClr val="000000"/>
                    </a:solidFill>
                    <a:latin typeface="Arial" charset="0"/>
                  </a:rPr>
                  <a:t> </a:t>
                </a:r>
              </a:p>
              <a:p>
                <a:pPr eaLnBrk="0" fontAlgn="base" hangingPunct="0">
                  <a:spcBef>
                    <a:spcPct val="50000"/>
                  </a:spcBef>
                  <a:spcAft>
                    <a:spcPct val="0"/>
                  </a:spcAft>
                </a:pPr>
                <a:endParaRPr lang="de-DE" dirty="0">
                  <a:solidFill>
                    <a:srgbClr val="000000"/>
                  </a:solidFill>
                  <a:latin typeface="Arial" charset="0"/>
                </a:endParaRPr>
              </a:p>
            </p:txBody>
          </p:sp>
        </mc:Choice>
        <mc:Fallback xmlns="">
          <p:sp>
            <p:nvSpPr>
              <p:cNvPr id="48" name="Textfeld 47"/>
              <p:cNvSpPr txBox="1">
                <a:spLocks noRot="1" noChangeAspect="1" noMove="1" noResize="1" noEditPoints="1" noAdjustHandles="1" noChangeArrowheads="1" noChangeShapeType="1" noTextEdit="1"/>
              </p:cNvSpPr>
              <p:nvPr/>
            </p:nvSpPr>
            <p:spPr>
              <a:xfrm>
                <a:off x="3064085" y="4559788"/>
                <a:ext cx="5311078" cy="2080891"/>
              </a:xfrm>
              <a:prstGeom prst="rect">
                <a:avLst/>
              </a:prstGeom>
              <a:blipFill>
                <a:blip r:embed="rId4"/>
                <a:stretch>
                  <a:fillRect l="-1033"/>
                </a:stretch>
              </a:blipFill>
            </p:spPr>
            <p:txBody>
              <a:bodyPr/>
              <a:lstStyle/>
              <a:p>
                <a:r>
                  <a:rPr lang="de-DE">
                    <a:noFill/>
                  </a:rPr>
                  <a:t> </a:t>
                </a:r>
              </a:p>
            </p:txBody>
          </p:sp>
        </mc:Fallback>
      </mc:AlternateContent>
      <p:grpSp>
        <p:nvGrpSpPr>
          <p:cNvPr id="75" name="Gruppieren 74"/>
          <p:cNvGrpSpPr/>
          <p:nvPr/>
        </p:nvGrpSpPr>
        <p:grpSpPr>
          <a:xfrm>
            <a:off x="6023992" y="1816228"/>
            <a:ext cx="6741316" cy="4708473"/>
            <a:chOff x="960804" y="1751709"/>
            <a:chExt cx="6741316" cy="4708473"/>
          </a:xfrm>
        </p:grpSpPr>
        <p:sp>
          <p:nvSpPr>
            <p:cNvPr id="76" name="Textfeld 75"/>
            <p:cNvSpPr txBox="1"/>
            <p:nvPr/>
          </p:nvSpPr>
          <p:spPr>
            <a:xfrm>
              <a:off x="4533768" y="5613796"/>
              <a:ext cx="3168352" cy="846386"/>
            </a:xfrm>
            <a:prstGeom prst="rect">
              <a:avLst/>
            </a:prstGeom>
            <a:noFill/>
          </p:spPr>
          <p:txBody>
            <a:bodyPr wrap="square" rtlCol="0">
              <a:spAutoFit/>
            </a:bodyPr>
            <a:lstStyle/>
            <a:p>
              <a:pPr algn="ctr" eaLnBrk="0" fontAlgn="base" hangingPunct="0">
                <a:spcBef>
                  <a:spcPct val="50000"/>
                </a:spcBef>
                <a:spcAft>
                  <a:spcPct val="0"/>
                </a:spcAft>
              </a:pPr>
              <a:r>
                <a:rPr lang="de-DE" sz="1400">
                  <a:solidFill>
                    <a:srgbClr val="C00000"/>
                  </a:solidFill>
                  <a:latin typeface="Arial" charset="0"/>
                </a:rPr>
                <a:t>always wrong</a:t>
              </a:r>
              <a:br>
                <a:rPr lang="de-DE" sz="1400">
                  <a:solidFill>
                    <a:srgbClr val="C00000"/>
                  </a:solidFill>
                  <a:latin typeface="Arial" charset="0"/>
                </a:rPr>
              </a:br>
              <a:r>
                <a:rPr lang="de-DE" sz="1400">
                  <a:solidFill>
                    <a:srgbClr val="C00000"/>
                  </a:solidFill>
                  <a:latin typeface="Arial" charset="0"/>
                </a:rPr>
                <a:t>result
</a:t>
              </a:r>
              <a:endParaRPr lang="de-DE" sz="1400" dirty="0">
                <a:solidFill>
                  <a:srgbClr val="C00000"/>
                </a:solidFill>
                <a:latin typeface="Arial" charset="0"/>
              </a:endParaRPr>
            </a:p>
          </p:txBody>
        </p:sp>
        <p:sp>
          <p:nvSpPr>
            <p:cNvPr id="77" name="Textfeld 76"/>
            <p:cNvSpPr txBox="1"/>
            <p:nvPr/>
          </p:nvSpPr>
          <p:spPr>
            <a:xfrm>
              <a:off x="960804" y="5533598"/>
              <a:ext cx="3168352" cy="846386"/>
            </a:xfrm>
            <a:prstGeom prst="rect">
              <a:avLst/>
            </a:prstGeom>
            <a:noFill/>
          </p:spPr>
          <p:txBody>
            <a:bodyPr wrap="square" rtlCol="0">
              <a:spAutoFit/>
            </a:bodyPr>
            <a:lstStyle/>
            <a:p>
              <a:pPr algn="ctr" eaLnBrk="0" fontAlgn="base" hangingPunct="0">
                <a:spcBef>
                  <a:spcPct val="50000"/>
                </a:spcBef>
                <a:spcAft>
                  <a:spcPct val="0"/>
                </a:spcAft>
              </a:pPr>
              <a:r>
                <a:rPr lang="de-DE" sz="1400">
                  <a:solidFill>
                    <a:srgbClr val="0070C0"/>
                  </a:solidFill>
                  <a:latin typeface="Arial" charset="0"/>
                </a:rPr>
                <a:t>always negative</a:t>
              </a:r>
              <a:br>
                <a:rPr lang="de-DE" sz="1400">
                  <a:solidFill>
                    <a:srgbClr val="0070C0"/>
                  </a:solidFill>
                  <a:latin typeface="Arial" charset="0"/>
                </a:rPr>
              </a:br>
              <a:r>
                <a:rPr lang="de-DE" sz="1400">
                  <a:solidFill>
                    <a:srgbClr val="0070C0"/>
                  </a:solidFill>
                  <a:latin typeface="Arial" charset="0"/>
                </a:rPr>
                <a:t>result
</a:t>
              </a:r>
              <a:endParaRPr lang="de-DE" sz="1400" dirty="0">
                <a:solidFill>
                  <a:srgbClr val="0070C0"/>
                </a:solidFill>
                <a:latin typeface="Arial" charset="0"/>
              </a:endParaRPr>
            </a:p>
          </p:txBody>
        </p:sp>
        <p:grpSp>
          <p:nvGrpSpPr>
            <p:cNvPr id="78" name="Gruppieren 77"/>
            <p:cNvGrpSpPr/>
            <p:nvPr/>
          </p:nvGrpSpPr>
          <p:grpSpPr>
            <a:xfrm>
              <a:off x="1902771" y="1751709"/>
              <a:ext cx="5560587" cy="4385244"/>
              <a:chOff x="1902771" y="1751709"/>
              <a:chExt cx="5560587" cy="4385244"/>
            </a:xfrm>
          </p:grpSpPr>
          <p:pic>
            <p:nvPicPr>
              <p:cNvPr id="79" name="Grafik 78"/>
              <p:cNvPicPr>
                <a:picLocks noChangeAspect="1"/>
              </p:cNvPicPr>
              <p:nvPr/>
            </p:nvPicPr>
            <p:blipFill>
              <a:blip r:embed="rId5"/>
              <a:stretch>
                <a:fillRect/>
              </a:stretch>
            </p:blipFill>
            <p:spPr>
              <a:xfrm>
                <a:off x="2854846" y="2276872"/>
                <a:ext cx="3357845" cy="3336924"/>
              </a:xfrm>
              <a:prstGeom prst="rect">
                <a:avLst/>
              </a:prstGeom>
            </p:spPr>
          </p:pic>
          <mc:AlternateContent xmlns:mc="http://schemas.openxmlformats.org/markup-compatibility/2006" xmlns:a14="http://schemas.microsoft.com/office/drawing/2010/main">
            <mc:Choice Requires="a14">
              <p:sp>
                <p:nvSpPr>
                  <p:cNvPr id="80" name="Textfeld 79"/>
                  <p:cNvSpPr txBox="1"/>
                  <p:nvPr/>
                </p:nvSpPr>
                <p:spPr>
                  <a:xfrm>
                    <a:off x="3486947" y="5613796"/>
                    <a:ext cx="1680332" cy="523157"/>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𝐹𝑃𝑅</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𝐹𝑃</m:t>
                              </m:r>
                            </m:num>
                            <m:den>
                              <m:r>
                                <a:rPr lang="de-DE" i="1">
                                  <a:solidFill>
                                    <a:srgbClr val="000000"/>
                                  </a:solidFill>
                                  <a:latin typeface="Cambria Math" panose="02040503050406030204" pitchFamily="18" charset="0"/>
                                </a:rPr>
                                <m:t>𝐹𝑃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𝑇𝑁</m:t>
                              </m:r>
                            </m:den>
                          </m:f>
                        </m:oMath>
                      </m:oMathPara>
                    </a14:m>
                    <a:endParaRPr lang="de-DE" dirty="0">
                      <a:solidFill>
                        <a:srgbClr val="000000"/>
                      </a:solidFill>
                      <a:latin typeface="Arial" charset="0"/>
                    </a:endParaRPr>
                  </a:p>
                </p:txBody>
              </p:sp>
            </mc:Choice>
            <mc:Fallback xmlns="">
              <p:sp>
                <p:nvSpPr>
                  <p:cNvPr id="80" name="Textfeld 79"/>
                  <p:cNvSpPr txBox="1">
                    <a:spLocks noRot="1" noChangeAspect="1" noMove="1" noResize="1" noEditPoints="1" noAdjustHandles="1" noChangeArrowheads="1" noChangeShapeType="1" noTextEdit="1"/>
                  </p:cNvSpPr>
                  <p:nvPr/>
                </p:nvSpPr>
                <p:spPr>
                  <a:xfrm>
                    <a:off x="3486947" y="5613796"/>
                    <a:ext cx="1680332" cy="523157"/>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1" name="Textfeld 80"/>
                  <p:cNvSpPr txBox="1"/>
                  <p:nvPr/>
                </p:nvSpPr>
                <p:spPr>
                  <a:xfrm rot="16200000">
                    <a:off x="1635035" y="3561112"/>
                    <a:ext cx="1677126" cy="523157"/>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𝑇𝑃𝑅</m:t>
                          </m:r>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𝑇𝑃</m:t>
                              </m:r>
                            </m:num>
                            <m:den>
                              <m:r>
                                <a:rPr lang="de-DE" i="1">
                                  <a:solidFill>
                                    <a:srgbClr val="000000"/>
                                  </a:solidFill>
                                  <a:latin typeface="Cambria Math" panose="02040503050406030204" pitchFamily="18" charset="0"/>
                                </a:rPr>
                                <m:t>𝑇𝑃</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𝐹𝑁</m:t>
                              </m:r>
                            </m:den>
                          </m:f>
                        </m:oMath>
                      </m:oMathPara>
                    </a14:m>
                    <a:endParaRPr lang="de-DE" dirty="0">
                      <a:solidFill>
                        <a:srgbClr val="000000"/>
                      </a:solidFill>
                      <a:latin typeface="Arial" charset="0"/>
                    </a:endParaRPr>
                  </a:p>
                </p:txBody>
              </p:sp>
            </mc:Choice>
            <mc:Fallback xmlns="">
              <p:sp>
                <p:nvSpPr>
                  <p:cNvPr id="81" name="Textfeld 80"/>
                  <p:cNvSpPr txBox="1">
                    <a:spLocks noRot="1" noChangeAspect="1" noMove="1" noResize="1" noEditPoints="1" noAdjustHandles="1" noChangeArrowheads="1" noChangeShapeType="1" noTextEdit="1"/>
                  </p:cNvSpPr>
                  <p:nvPr/>
                </p:nvSpPr>
                <p:spPr>
                  <a:xfrm rot="16200000">
                    <a:off x="1635035" y="3561112"/>
                    <a:ext cx="1677126" cy="523157"/>
                  </a:xfrm>
                  <a:prstGeom prst="rect">
                    <a:avLst/>
                  </a:prstGeom>
                  <a:blipFill>
                    <a:blip r:embed="rId7"/>
                    <a:stretch>
                      <a:fillRect/>
                    </a:stretch>
                  </a:blipFill>
                </p:spPr>
                <p:txBody>
                  <a:bodyPr/>
                  <a:lstStyle/>
                  <a:p>
                    <a:r>
                      <a:rPr lang="de-DE">
                        <a:noFill/>
                      </a:rPr>
                      <a:t> </a:t>
                    </a:r>
                  </a:p>
                </p:txBody>
              </p:sp>
            </mc:Fallback>
          </mc:AlternateContent>
          <p:sp>
            <p:nvSpPr>
              <p:cNvPr id="82" name="Textfeld 81"/>
              <p:cNvSpPr txBox="1"/>
              <p:nvPr/>
            </p:nvSpPr>
            <p:spPr>
              <a:xfrm>
                <a:off x="1902771" y="1802274"/>
                <a:ext cx="3168352" cy="307777"/>
              </a:xfrm>
              <a:prstGeom prst="rect">
                <a:avLst/>
              </a:prstGeom>
              <a:noFill/>
            </p:spPr>
            <p:txBody>
              <a:bodyPr wrap="square" rtlCol="0">
                <a:spAutoFit/>
              </a:bodyPr>
              <a:lstStyle/>
              <a:p>
                <a:pPr algn="ctr" eaLnBrk="0" fontAlgn="base" hangingPunct="0">
                  <a:spcBef>
                    <a:spcPct val="50000"/>
                  </a:spcBef>
                  <a:spcAft>
                    <a:spcPct val="0"/>
                  </a:spcAft>
                </a:pPr>
                <a:r>
                  <a:rPr lang="de-DE" sz="1400" dirty="0">
                    <a:solidFill>
                      <a:srgbClr val="00B050"/>
                    </a:solidFill>
                    <a:latin typeface="Arial" charset="0"/>
                  </a:rPr>
                  <a:t>ideal </a:t>
                </a:r>
                <a:r>
                  <a:rPr lang="de-DE" sz="1400" dirty="0" err="1">
                    <a:solidFill>
                      <a:srgbClr val="00B050"/>
                    </a:solidFill>
                    <a:latin typeface="Arial" charset="0"/>
                  </a:rPr>
                  <a:t>classifier</a:t>
                </a:r>
                <a:endParaRPr lang="de-DE" sz="1400" dirty="0">
                  <a:solidFill>
                    <a:srgbClr val="00B050"/>
                  </a:solidFill>
                  <a:latin typeface="Arial" charset="0"/>
                </a:endParaRPr>
              </a:p>
            </p:txBody>
          </p:sp>
          <p:cxnSp>
            <p:nvCxnSpPr>
              <p:cNvPr id="83" name="Gerade Verbindung mit Pfeil 82"/>
              <p:cNvCxnSpPr>
                <a:stCxn id="82" idx="2"/>
              </p:cNvCxnSpPr>
              <p:nvPr/>
            </p:nvCxnSpPr>
            <p:spPr bwMode="auto">
              <a:xfrm flipH="1">
                <a:off x="3070871" y="2110051"/>
                <a:ext cx="416076" cy="253443"/>
              </a:xfrm>
              <a:prstGeom prst="straightConnector1">
                <a:avLst/>
              </a:prstGeom>
              <a:solidFill>
                <a:schemeClr val="accent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Gerade Verbindung mit Pfeil 83"/>
              <p:cNvCxnSpPr>
                <a:stCxn id="76" idx="0"/>
              </p:cNvCxnSpPr>
              <p:nvPr/>
            </p:nvCxnSpPr>
            <p:spPr bwMode="auto">
              <a:xfrm flipV="1">
                <a:off x="6117944" y="5445224"/>
                <a:ext cx="0" cy="168572"/>
              </a:xfrm>
              <a:prstGeom prst="straightConnector1">
                <a:avLst/>
              </a:prstGeom>
              <a:ln w="38100">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5" name="Textfeld 84"/>
              <p:cNvSpPr txBox="1"/>
              <p:nvPr/>
            </p:nvSpPr>
            <p:spPr>
              <a:xfrm>
                <a:off x="4295006" y="1751709"/>
                <a:ext cx="3168352" cy="523220"/>
              </a:xfrm>
              <a:prstGeom prst="rect">
                <a:avLst/>
              </a:prstGeom>
              <a:noFill/>
            </p:spPr>
            <p:txBody>
              <a:bodyPr wrap="square" rtlCol="0">
                <a:spAutoFit/>
              </a:bodyPr>
              <a:lstStyle/>
              <a:p>
                <a:pPr algn="ctr" eaLnBrk="0" fontAlgn="base" hangingPunct="0">
                  <a:spcBef>
                    <a:spcPct val="50000"/>
                  </a:spcBef>
                  <a:spcAft>
                    <a:spcPct val="0"/>
                  </a:spcAft>
                </a:pPr>
                <a:r>
                  <a:rPr lang="de-DE" sz="1400" dirty="0" err="1">
                    <a:solidFill>
                      <a:srgbClr val="0070C0"/>
                    </a:solidFill>
                    <a:latin typeface="Arial" charset="0"/>
                  </a:rPr>
                  <a:t>always</a:t>
                </a:r>
                <a:r>
                  <a:rPr lang="de-DE" sz="1400" dirty="0">
                    <a:solidFill>
                      <a:srgbClr val="0070C0"/>
                    </a:solidFill>
                    <a:latin typeface="Arial" charset="0"/>
                  </a:rPr>
                  <a:t> positive</a:t>
                </a:r>
                <a:br>
                  <a:rPr lang="de-DE" sz="1400" dirty="0">
                    <a:solidFill>
                      <a:srgbClr val="0070C0"/>
                    </a:solidFill>
                    <a:latin typeface="Arial" charset="0"/>
                  </a:rPr>
                </a:br>
                <a:r>
                  <a:rPr lang="de-DE" sz="1400" dirty="0" err="1">
                    <a:solidFill>
                      <a:srgbClr val="0070C0"/>
                    </a:solidFill>
                    <a:latin typeface="Arial" charset="0"/>
                  </a:rPr>
                  <a:t>result</a:t>
                </a:r>
                <a:endParaRPr lang="de-DE" sz="1400" dirty="0">
                  <a:solidFill>
                    <a:srgbClr val="0070C0"/>
                  </a:solidFill>
                  <a:latin typeface="Arial" charset="0"/>
                </a:endParaRPr>
              </a:p>
            </p:txBody>
          </p:sp>
          <p:cxnSp>
            <p:nvCxnSpPr>
              <p:cNvPr id="86" name="Gerade Verbindung mit Pfeil 85"/>
              <p:cNvCxnSpPr/>
              <p:nvPr/>
            </p:nvCxnSpPr>
            <p:spPr bwMode="auto">
              <a:xfrm>
                <a:off x="5879182" y="2252254"/>
                <a:ext cx="238762" cy="168634"/>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Gerade Verbindung mit Pfeil 86"/>
              <p:cNvCxnSpPr>
                <a:stCxn id="77" idx="0"/>
              </p:cNvCxnSpPr>
              <p:nvPr/>
            </p:nvCxnSpPr>
            <p:spPr bwMode="auto">
              <a:xfrm flipV="1">
                <a:off x="2544980" y="5445224"/>
                <a:ext cx="453882" cy="88374"/>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88" name="Textfeld 87"/>
          <p:cNvSpPr txBox="1"/>
          <p:nvPr/>
        </p:nvSpPr>
        <p:spPr>
          <a:xfrm>
            <a:off x="8775233" y="1451807"/>
            <a:ext cx="1405396" cy="784830"/>
          </a:xfrm>
          <a:prstGeom prst="rect">
            <a:avLst/>
          </a:prstGeom>
          <a:noFill/>
        </p:spPr>
        <p:txBody>
          <a:bodyPr wrap="square" rtlCol="0">
            <a:spAutoFit/>
          </a:bodyPr>
          <a:lstStyle/>
          <a:p>
            <a:pPr eaLnBrk="0" fontAlgn="base" hangingPunct="0">
              <a:spcBef>
                <a:spcPct val="50000"/>
              </a:spcBef>
              <a:spcAft>
                <a:spcPct val="0"/>
              </a:spcAft>
            </a:pPr>
            <a:r>
              <a:rPr lang="de-DE" b="1">
                <a:solidFill>
                  <a:srgbClr val="000000"/>
                </a:solidFill>
                <a:latin typeface="Arial" charset="0"/>
              </a:rPr>
              <a:t>ROC Chart
</a:t>
            </a:r>
            <a:endParaRPr lang="de-DE" b="1" dirty="0">
              <a:solidFill>
                <a:srgbClr val="000000"/>
              </a:solidFill>
              <a:latin typeface="Arial" charset="0"/>
            </a:endParaRPr>
          </a:p>
        </p:txBody>
      </p:sp>
    </p:spTree>
    <p:extLst>
      <p:ext uri="{BB962C8B-B14F-4D97-AF65-F5344CB8AC3E}">
        <p14:creationId xmlns:p14="http://schemas.microsoft.com/office/powerpoint/2010/main" val="3867350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2594" y="306412"/>
            <a:ext cx="9647767" cy="1041400"/>
          </a:xfrm>
        </p:spPr>
        <p:txBody>
          <a:bodyPr/>
          <a:lstStyle/>
          <a:p>
            <a:r>
              <a:rPr lang="en-US" dirty="0"/>
              <a:t>Artificial Neural Networks - KNN</a:t>
            </a:r>
            <a:br>
              <a:rPr lang="en-US" dirty="0"/>
            </a:br>
            <a:r>
              <a:rPr lang="en-US" dirty="0"/>
              <a:t>Example Binary Image Classifier: Precision Vs. Recall &amp; ROC Curve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36</a:t>
            </a:fld>
            <a:endParaRPr lang="de-DE" dirty="0">
              <a:solidFill>
                <a:srgbClr val="000000"/>
              </a:solidFill>
              <a:latin typeface="Arial" charset="0"/>
            </a:endParaRPr>
          </a:p>
        </p:txBody>
      </p:sp>
      <p:pic>
        <p:nvPicPr>
          <p:cNvPr id="6" name="Grafik 5"/>
          <p:cNvPicPr>
            <a:picLocks noChangeAspect="1"/>
          </p:cNvPicPr>
          <p:nvPr/>
        </p:nvPicPr>
        <p:blipFill>
          <a:blip r:embed="rId3"/>
          <a:stretch>
            <a:fillRect/>
          </a:stretch>
        </p:blipFill>
        <p:spPr>
          <a:xfrm>
            <a:off x="479377" y="1484784"/>
            <a:ext cx="4314825" cy="2305050"/>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76" y="1758728"/>
            <a:ext cx="5852172" cy="4389129"/>
          </a:xfrm>
          <a:prstGeom prst="rect">
            <a:avLst/>
          </a:prstGeom>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952" y="1758727"/>
            <a:ext cx="5852172" cy="4389129"/>
          </a:xfrm>
          <a:prstGeom prst="rect">
            <a:avLst/>
          </a:prstGeom>
        </p:spPr>
      </p:pic>
    </p:spTree>
    <p:extLst>
      <p:ext uri="{BB962C8B-B14F-4D97-AF65-F5344CB8AC3E}">
        <p14:creationId xmlns:p14="http://schemas.microsoft.com/office/powerpoint/2010/main" val="211170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0" presetClass="exit" presetSubtype="0" fill="hold" nodeType="with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2594" y="161727"/>
            <a:ext cx="9647767" cy="1041400"/>
          </a:xfrm>
        </p:spPr>
        <p:txBody>
          <a:bodyPr/>
          <a:lstStyle/>
          <a:p>
            <a:r>
              <a:rPr lang="fr-FR"/>
              <a:t>Artificial Neural Networks - KNN</a:t>
            </a:r>
            <a:br>
              <a:rPr lang="fr-FR"/>
            </a:br>
            <a:r>
              <a:rPr lang="fr-FR"/>
              <a:t>Example image classifier: confusion matrix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37</a:t>
            </a:fld>
            <a:endParaRPr lang="de-DE" dirty="0">
              <a:solidFill>
                <a:srgbClr val="000000"/>
              </a:solidFill>
              <a:latin typeface="Arial" charset="0"/>
            </a:endParaRPr>
          </a:p>
        </p:txBody>
      </p:sp>
      <p:pic>
        <p:nvPicPr>
          <p:cNvPr id="3" name="Grafik 2"/>
          <p:cNvPicPr>
            <a:picLocks noChangeAspect="1"/>
          </p:cNvPicPr>
          <p:nvPr/>
        </p:nvPicPr>
        <p:blipFill>
          <a:blip r:embed="rId3"/>
          <a:stretch>
            <a:fillRect/>
          </a:stretch>
        </p:blipFill>
        <p:spPr>
          <a:xfrm>
            <a:off x="460095" y="3933057"/>
            <a:ext cx="5847338" cy="2011987"/>
          </a:xfrm>
          <a:prstGeom prst="rect">
            <a:avLst/>
          </a:prstGeom>
        </p:spPr>
      </p:pic>
      <p:pic>
        <p:nvPicPr>
          <p:cNvPr id="8" name="Grafik 7"/>
          <p:cNvPicPr>
            <a:picLocks noChangeAspect="1"/>
          </p:cNvPicPr>
          <p:nvPr/>
        </p:nvPicPr>
        <p:blipFill>
          <a:blip r:embed="rId4"/>
          <a:stretch>
            <a:fillRect/>
          </a:stretch>
        </p:blipFill>
        <p:spPr>
          <a:xfrm>
            <a:off x="767409" y="1578559"/>
            <a:ext cx="5391099" cy="2060344"/>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420" y="1578560"/>
            <a:ext cx="5244094" cy="4517145"/>
          </a:xfrm>
          <a:prstGeom prst="rect">
            <a:avLst/>
          </a:prstGeom>
        </p:spPr>
      </p:pic>
    </p:spTree>
    <p:extLst>
      <p:ext uri="{BB962C8B-B14F-4D97-AF65-F5344CB8AC3E}">
        <p14:creationId xmlns:p14="http://schemas.microsoft.com/office/powerpoint/2010/main" val="46157902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a:t>
            </a:r>
            <a:br>
              <a:rPr lang="de-DE"/>
            </a:br>
            <a:r>
              <a:rPr lang="de-DE"/>
              <a:t>view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38</a:t>
            </a:fld>
            <a:endParaRPr lang="de-DE" dirty="0">
              <a:solidFill>
                <a:srgbClr val="000000"/>
              </a:solidFill>
              <a:latin typeface="Arial" charset="0"/>
            </a:endParaRPr>
          </a:p>
        </p:txBody>
      </p:sp>
      <p:graphicFrame>
        <p:nvGraphicFramePr>
          <p:cNvPr id="17" name="Diagramm 16"/>
          <p:cNvGraphicFramePr/>
          <p:nvPr/>
        </p:nvGraphicFramePr>
        <p:xfrm>
          <a:off x="-3603" y="1348200"/>
          <a:ext cx="7103318" cy="4735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8" name="Textfeld 7"/>
              <p:cNvSpPr txBox="1"/>
              <p:nvPr/>
            </p:nvSpPr>
            <p:spPr>
              <a:xfrm>
                <a:off x="7099716" y="1484785"/>
                <a:ext cx="5091491" cy="4108817"/>
              </a:xfrm>
              <a:prstGeom prst="rect">
                <a:avLst/>
              </a:prstGeom>
              <a:noFill/>
            </p:spPr>
            <p:txBody>
              <a:bodyPr wrap="square" rtlCol="0">
                <a:spAutoFit/>
              </a:bodyPr>
              <a:lstStyle/>
              <a:p>
                <a:pPr eaLnBrk="0" fontAlgn="base" hangingPunct="0">
                  <a:spcBef>
                    <a:spcPct val="50000"/>
                  </a:spcBef>
                  <a:spcAft>
                    <a:spcPct val="0"/>
                  </a:spcAft>
                </a:pPr>
                <a:r>
                  <a:rPr lang="de-DE" b="1" dirty="0">
                    <a:solidFill>
                      <a:srgbClr val="000000"/>
                    </a:solidFill>
                    <a:latin typeface="Arial" charset="0"/>
                  </a:rPr>
                  <a:t>Künstliche neuronale Netze: Part 2</a:t>
                </a:r>
              </a:p>
              <a:p>
                <a:pPr marL="342900" indent="-342900" eaLnBrk="0" fontAlgn="base" hangingPunct="0">
                  <a:spcBef>
                    <a:spcPct val="50000"/>
                  </a:spcBef>
                  <a:spcAft>
                    <a:spcPct val="0"/>
                  </a:spcAft>
                  <a:buFont typeface="Courier New" panose="02070309020205020404" pitchFamily="49" charset="0"/>
                  <a:buChar char="o"/>
                </a:pPr>
                <a:r>
                  <a:rPr lang="en-US" dirty="0">
                    <a:solidFill>
                      <a:srgbClr val="000000"/>
                    </a:solidFill>
                    <a:latin typeface="Arial" charset="0"/>
                  </a:rPr>
                  <a:t>Training, test and validation data</a:t>
                </a:r>
                <a:endParaRPr lang="de-DE" dirty="0">
                  <a:solidFill>
                    <a:srgbClr val="000000"/>
                  </a:solidFill>
                  <a:latin typeface="Arial" charset="0"/>
                </a:endParaRPr>
              </a:p>
              <a:p>
                <a:pPr marL="342900" indent="-342900" eaLnBrk="0" fontAlgn="base" hangingPunct="0">
                  <a:spcBef>
                    <a:spcPct val="50000"/>
                  </a:spcBef>
                  <a:spcAft>
                    <a:spcPct val="0"/>
                  </a:spcAft>
                  <a:buFont typeface="Courier New" panose="02070309020205020404" pitchFamily="49" charset="0"/>
                  <a:buChar char="o"/>
                </a:pPr>
                <a:r>
                  <a:rPr lang="de-DE" dirty="0" err="1">
                    <a:solidFill>
                      <a:srgbClr val="000000"/>
                    </a:solidFill>
                    <a:latin typeface="Arial" charset="0"/>
                  </a:rPr>
                  <a:t>Regularization</a:t>
                </a:r>
                <a:endParaRPr lang="de-DE"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r>
                  <a:rPr lang="de-DE" b="1" dirty="0">
                    <a:solidFill>
                      <a:srgbClr val="000000"/>
                    </a:solidFill>
                    <a:latin typeface="Arial" charset="0"/>
                  </a:rPr>
                  <a:t>Early </a:t>
                </a:r>
                <a:r>
                  <a:rPr lang="de-DE" b="1" dirty="0" err="1">
                    <a:solidFill>
                      <a:srgbClr val="000000"/>
                    </a:solidFill>
                    <a:latin typeface="Arial" charset="0"/>
                  </a:rPr>
                  <a:t>Stopping</a:t>
                </a:r>
                <a:endParaRPr lang="de-DE" b="1"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14:m>
                  <m:oMath xmlns:m="http://schemas.openxmlformats.org/officeDocument/2006/math">
                    <m:sSub>
                      <m:sSubPr>
                        <m:ctrlPr>
                          <a:rPr lang="de-DE" b="1" i="1">
                            <a:solidFill>
                              <a:srgbClr val="000000"/>
                            </a:solidFill>
                            <a:latin typeface="Cambria Math" panose="02040503050406030204" pitchFamily="18" charset="0"/>
                          </a:rPr>
                        </m:ctrlPr>
                      </m:sSubPr>
                      <m:e>
                        <m:r>
                          <a:rPr lang="de-DE" b="1" i="1">
                            <a:solidFill>
                              <a:srgbClr val="000000"/>
                            </a:solidFill>
                            <a:latin typeface="Cambria Math" panose="02040503050406030204" pitchFamily="18" charset="0"/>
                          </a:rPr>
                          <m:t>ℓ</m:t>
                        </m:r>
                      </m:e>
                      <m:sub>
                        <m:r>
                          <a:rPr lang="de-DE" b="1" i="1">
                            <a:solidFill>
                              <a:srgbClr val="000000"/>
                            </a:solidFill>
                            <a:latin typeface="Cambria Math" panose="02040503050406030204" pitchFamily="18" charset="0"/>
                          </a:rPr>
                          <m:t>𝟏</m:t>
                        </m:r>
                      </m:sub>
                    </m:sSub>
                    <m:r>
                      <a:rPr lang="de-DE" b="1" i="1">
                        <a:solidFill>
                          <a:srgbClr val="000000"/>
                        </a:solidFill>
                        <a:latin typeface="Cambria Math" panose="02040503050406030204" pitchFamily="18" charset="0"/>
                      </a:rPr>
                      <m:t> &amp; </m:t>
                    </m:r>
                    <m:sSub>
                      <m:sSubPr>
                        <m:ctrlPr>
                          <a:rPr lang="de-DE" b="1" i="1">
                            <a:solidFill>
                              <a:srgbClr val="000000"/>
                            </a:solidFill>
                            <a:latin typeface="Cambria Math" panose="02040503050406030204" pitchFamily="18" charset="0"/>
                          </a:rPr>
                        </m:ctrlPr>
                      </m:sSubPr>
                      <m:e>
                        <m:r>
                          <a:rPr lang="de-DE" b="1" i="1">
                            <a:solidFill>
                              <a:srgbClr val="000000"/>
                            </a:solidFill>
                            <a:latin typeface="Cambria Math" panose="02040503050406030204" pitchFamily="18" charset="0"/>
                          </a:rPr>
                          <m:t>ℓ</m:t>
                        </m:r>
                      </m:e>
                      <m:sub>
                        <m:r>
                          <a:rPr lang="de-DE" b="1" i="1">
                            <a:solidFill>
                              <a:srgbClr val="000000"/>
                            </a:solidFill>
                            <a:latin typeface="Cambria Math" panose="02040503050406030204" pitchFamily="18" charset="0"/>
                          </a:rPr>
                          <m:t>𝟐</m:t>
                        </m:r>
                      </m:sub>
                    </m:sSub>
                  </m:oMath>
                </a14:m>
                <a:r>
                  <a:rPr lang="de-DE" b="1" dirty="0">
                    <a:solidFill>
                      <a:srgbClr val="000000"/>
                    </a:solidFill>
                    <a:latin typeface="Arial" charset="0"/>
                  </a:rPr>
                  <a:t>-</a:t>
                </a:r>
                <a:r>
                  <a:rPr lang="de-DE" b="1" dirty="0" err="1">
                    <a:solidFill>
                      <a:srgbClr val="000000"/>
                    </a:solidFill>
                    <a:latin typeface="Arial" charset="0"/>
                  </a:rPr>
                  <a:t>Regularisierung</a:t>
                </a:r>
                <a:endParaRPr lang="de-DE" b="1"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r>
                  <a:rPr lang="de-DE" b="1" dirty="0">
                    <a:solidFill>
                      <a:srgbClr val="000000"/>
                    </a:solidFill>
                    <a:latin typeface="Arial" charset="0"/>
                  </a:rPr>
                  <a:t>Dropout</a:t>
                </a:r>
              </a:p>
              <a:p>
                <a:pPr marL="796613" lvl="1" indent="-342900" eaLnBrk="0" fontAlgn="base" hangingPunct="0">
                  <a:spcBef>
                    <a:spcPct val="50000"/>
                  </a:spcBef>
                  <a:spcAft>
                    <a:spcPct val="0"/>
                  </a:spcAft>
                  <a:buFont typeface="Symbol" panose="05050102010706020507" pitchFamily="18" charset="2"/>
                  <a:buChar char="-"/>
                </a:pPr>
                <a:r>
                  <a:rPr lang="de-DE" dirty="0" err="1">
                    <a:solidFill>
                      <a:srgbClr val="000000"/>
                    </a:solidFill>
                    <a:latin typeface="Arial" charset="0"/>
                  </a:rPr>
                  <a:t>Weight</a:t>
                </a:r>
                <a:r>
                  <a:rPr lang="de-DE" dirty="0">
                    <a:solidFill>
                      <a:srgbClr val="000000"/>
                    </a:solidFill>
                    <a:latin typeface="Arial" charset="0"/>
                  </a:rPr>
                  <a:t> </a:t>
                </a:r>
                <a:r>
                  <a:rPr lang="de-DE" dirty="0" err="1">
                    <a:solidFill>
                      <a:srgbClr val="000000"/>
                    </a:solidFill>
                    <a:latin typeface="Arial" charset="0"/>
                  </a:rPr>
                  <a:t>initialization</a:t>
                </a:r>
                <a:endParaRPr lang="de-DE"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r>
                  <a:rPr lang="de-DE" dirty="0">
                    <a:solidFill>
                      <a:srgbClr val="000000"/>
                    </a:solidFill>
                    <a:latin typeface="Arial" charset="0"/>
                  </a:rPr>
                  <a:t>Batch Normalisierung</a:t>
                </a:r>
              </a:p>
              <a:p>
                <a:pPr marL="342900" indent="-342900" eaLnBrk="0" fontAlgn="base" hangingPunct="0">
                  <a:spcBef>
                    <a:spcPct val="50000"/>
                  </a:spcBef>
                  <a:spcAft>
                    <a:spcPct val="0"/>
                  </a:spcAft>
                  <a:buFont typeface="Courier New" panose="02070309020205020404" pitchFamily="49" charset="0"/>
                  <a:buChar char="o"/>
                </a:pPr>
                <a:r>
                  <a:rPr lang="de-DE" dirty="0" err="1">
                    <a:solidFill>
                      <a:srgbClr val="000000"/>
                    </a:solidFill>
                    <a:latin typeface="Arial" charset="0"/>
                  </a:rPr>
                  <a:t>Optimization</a:t>
                </a:r>
                <a:r>
                  <a:rPr lang="de-DE" dirty="0">
                    <a:solidFill>
                      <a:srgbClr val="000000"/>
                    </a:solidFill>
                    <a:latin typeface="Arial" charset="0"/>
                  </a:rPr>
                  <a:t> </a:t>
                </a:r>
                <a:r>
                  <a:rPr lang="de-DE" dirty="0" err="1">
                    <a:solidFill>
                      <a:srgbClr val="000000"/>
                    </a:solidFill>
                    <a:latin typeface="Arial" charset="0"/>
                  </a:rPr>
                  <a:t>algorithms</a:t>
                </a:r>
                <a:endParaRPr lang="de-DE" dirty="0">
                  <a:solidFill>
                    <a:srgbClr val="000000"/>
                  </a:solidFill>
                  <a:latin typeface="Arial" charset="0"/>
                </a:endParaRPr>
              </a:p>
              <a:p>
                <a:pPr marL="342900" indent="-342900" eaLnBrk="0" fontAlgn="base" hangingPunct="0">
                  <a:spcBef>
                    <a:spcPct val="50000"/>
                  </a:spcBef>
                  <a:spcAft>
                    <a:spcPct val="0"/>
                  </a:spcAft>
                  <a:buFont typeface="Courier New" panose="02070309020205020404" pitchFamily="49" charset="0"/>
                  <a:buChar char="o"/>
                </a:pPr>
                <a:endParaRPr lang="de-DE" dirty="0">
                  <a:solidFill>
                    <a:srgbClr val="000000"/>
                  </a:solidFill>
                  <a:latin typeface="Arial"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7099716" y="1484785"/>
                <a:ext cx="5091491" cy="4108817"/>
              </a:xfrm>
              <a:prstGeom prst="rect">
                <a:avLst/>
              </a:prstGeom>
              <a:blipFill>
                <a:blip r:embed="rId8"/>
                <a:stretch>
                  <a:fillRect l="-1078" t="-890"/>
                </a:stretch>
              </a:blipFill>
            </p:spPr>
            <p:txBody>
              <a:bodyPr/>
              <a:lstStyle/>
              <a:p>
                <a:r>
                  <a:rPr lang="de-DE">
                    <a:noFill/>
                  </a:rPr>
                  <a:t> </a:t>
                </a:r>
              </a:p>
            </p:txBody>
          </p:sp>
        </mc:Fallback>
      </mc:AlternateContent>
      <p:cxnSp>
        <p:nvCxnSpPr>
          <p:cNvPr id="10" name="Gerader Verbinder 9"/>
          <p:cNvCxnSpPr/>
          <p:nvPr/>
        </p:nvCxnSpPr>
        <p:spPr bwMode="auto">
          <a:xfrm flipH="1">
            <a:off x="7099716" y="1754818"/>
            <a:ext cx="4324876"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2944413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Training, validation and test data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defRPr/>
            </a:pPr>
            <a:fld id="{0625EBFC-0345-4FA4-A801-51797D94B198}" type="slidenum">
              <a:rPr lang="de-DE">
                <a:solidFill>
                  <a:srgbClr val="000000"/>
                </a:solidFill>
                <a:latin typeface="Arial" charset="0"/>
              </a:rPr>
              <a:pPr eaLnBrk="0" fontAlgn="base" hangingPunct="0">
                <a:spcBef>
                  <a:spcPct val="50000"/>
                </a:spcBef>
                <a:spcAft>
                  <a:spcPct val="0"/>
                </a:spcAft>
                <a:defRPr/>
              </a:pPr>
              <a:t>39</a:t>
            </a:fld>
            <a:endParaRPr lang="de-DE" dirty="0">
              <a:solidFill>
                <a:srgbClr val="000000"/>
              </a:solidFill>
              <a:latin typeface="Arial" charset="0"/>
            </a:endParaRPr>
          </a:p>
        </p:txBody>
      </p:sp>
      <p:sp>
        <p:nvSpPr>
          <p:cNvPr id="10" name="Textfeld 9"/>
          <p:cNvSpPr txBox="1"/>
          <p:nvPr/>
        </p:nvSpPr>
        <p:spPr>
          <a:xfrm>
            <a:off x="249194" y="1452691"/>
            <a:ext cx="10095279" cy="4801314"/>
          </a:xfrm>
          <a:prstGeom prst="rect">
            <a:avLst/>
          </a:prstGeom>
          <a:noFill/>
        </p:spPr>
        <p:txBody>
          <a:bodyPr wrap="square" rtlCol="0">
            <a:spAutoFit/>
          </a:bodyPr>
          <a:lstStyle/>
          <a:p>
            <a:pPr eaLnBrk="0" fontAlgn="base" hangingPunct="0">
              <a:spcBef>
                <a:spcPct val="50000"/>
              </a:spcBef>
              <a:spcAft>
                <a:spcPct val="0"/>
              </a:spcAft>
              <a:defRPr/>
            </a:pPr>
            <a:r>
              <a:rPr lang="en-US" dirty="0">
                <a:solidFill>
                  <a:srgbClr val="000000"/>
                </a:solidFill>
                <a:latin typeface="Arial" charset="0"/>
              </a:rPr>
              <a:t>Split of the data set in training, validation and test data:
</a:t>
            </a:r>
            <a:r>
              <a:rPr lang="en-US" dirty="0" err="1">
                <a:solidFill>
                  <a:srgbClr val="000000"/>
                </a:solidFill>
                <a:latin typeface="Arial" charset="0"/>
              </a:rPr>
              <a:t>z.B.</a:t>
            </a:r>
            <a:r>
              <a:rPr lang="en-US" dirty="0">
                <a:solidFill>
                  <a:srgbClr val="000000"/>
                </a:solidFill>
                <a:latin typeface="Arial" charset="0"/>
              </a:rPr>
              <a:t> with a ratio of 75:10:15 (There must be </a:t>
            </a:r>
            <a:r>
              <a:rPr lang="en-US" dirty="0" err="1">
                <a:solidFill>
                  <a:srgbClr val="000000"/>
                </a:solidFill>
                <a:latin typeface="Arial" charset="0"/>
              </a:rPr>
              <a:t>disjuncent</a:t>
            </a:r>
            <a:r>
              <a:rPr lang="en-US" dirty="0">
                <a:solidFill>
                  <a:srgbClr val="000000"/>
                </a:solidFill>
                <a:latin typeface="Arial" charset="0"/>
              </a:rPr>
              <a:t> sets)
Train the neural network with the training data
Validate the neural network with the validation data
Final check on the test data (test may only be carried out once)</a:t>
            </a:r>
          </a:p>
          <a:p>
            <a:pPr eaLnBrk="0" fontAlgn="base" hangingPunct="0">
              <a:spcBef>
                <a:spcPct val="50000"/>
              </a:spcBef>
              <a:spcAft>
                <a:spcPct val="0"/>
              </a:spcAft>
              <a:defRPr/>
            </a:pPr>
            <a:endParaRPr lang="en-US" dirty="0">
              <a:solidFill>
                <a:srgbClr val="000000"/>
              </a:solidFill>
              <a:latin typeface="Arial" charset="0"/>
            </a:endParaRPr>
          </a:p>
          <a:p>
            <a:pPr eaLnBrk="0" fontAlgn="base" hangingPunct="0">
              <a:spcBef>
                <a:spcPct val="50000"/>
              </a:spcBef>
              <a:spcAft>
                <a:spcPct val="0"/>
              </a:spcAft>
              <a:defRPr/>
            </a:pPr>
            <a:r>
              <a:rPr lang="en-US" dirty="0">
                <a:solidFill>
                  <a:srgbClr val="000000"/>
                </a:solidFill>
                <a:latin typeface="Arial" charset="0"/>
              </a:rPr>
              <a:t>
What does validation mean?
Neural networks have hyperparameters (number of layers and neurons, initialization of weights, data preprocessing, ...) which need to be adjusted
When should I end the iterative training? (see next slide)
</a:t>
            </a:r>
            <a:endParaRPr lang="de-DE" dirty="0">
              <a:solidFill>
                <a:srgbClr val="000000"/>
              </a:solidFill>
              <a:latin typeface="Arial" charset="0"/>
            </a:endParaRPr>
          </a:p>
        </p:txBody>
      </p:sp>
      <p:pic>
        <p:nvPicPr>
          <p:cNvPr id="6" name="Grafik 5"/>
          <p:cNvPicPr>
            <a:picLocks noChangeAspect="1"/>
          </p:cNvPicPr>
          <p:nvPr/>
        </p:nvPicPr>
        <p:blipFill rotWithShape="1">
          <a:blip r:embed="rId3"/>
          <a:srcRect r="21190" b="66770"/>
          <a:stretch/>
        </p:blipFill>
        <p:spPr>
          <a:xfrm>
            <a:off x="6168008" y="3789040"/>
            <a:ext cx="5832648" cy="576064"/>
          </a:xfrm>
          <a:prstGeom prst="rect">
            <a:avLst/>
          </a:prstGeom>
        </p:spPr>
      </p:pic>
    </p:spTree>
    <p:extLst>
      <p:ext uri="{BB962C8B-B14F-4D97-AF65-F5344CB8AC3E}">
        <p14:creationId xmlns:p14="http://schemas.microsoft.com/office/powerpoint/2010/main" val="14473101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The Artificial Neuron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a:t>
            </a:fld>
            <a:endParaRPr lang="de-DE" dirty="0">
              <a:solidFill>
                <a:srgbClr val="000000"/>
              </a:solidFill>
              <a:latin typeface="Arial" charset="0"/>
            </a:endParaRPr>
          </a:p>
        </p:txBody>
      </p:sp>
      <p:sp>
        <p:nvSpPr>
          <p:cNvPr id="11" name="Textfeld 10"/>
          <p:cNvSpPr txBox="1"/>
          <p:nvPr/>
        </p:nvSpPr>
        <p:spPr>
          <a:xfrm>
            <a:off x="6600056" y="1914457"/>
            <a:ext cx="5400600" cy="3693319"/>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b="1" dirty="0">
                <a:solidFill>
                  <a:srgbClr val="000000"/>
                </a:solidFill>
                <a:latin typeface="Arial" charset="0"/>
              </a:rPr>
              <a:t>The Artificial Neuron - </a:t>
            </a:r>
            <a:r>
              <a:rPr lang="en-US" b="1" dirty="0" err="1">
                <a:solidFill>
                  <a:srgbClr val="000000"/>
                </a:solidFill>
                <a:latin typeface="Arial" charset="0"/>
              </a:rPr>
              <a:t>Perzeptron</a:t>
            </a:r>
            <a:r>
              <a:rPr lang="en-US" b="1" dirty="0">
                <a:solidFill>
                  <a:srgbClr val="000000"/>
                </a:solidFill>
                <a:latin typeface="Arial" charset="0"/>
              </a:rPr>
              <a:t>
</a:t>
            </a:r>
            <a:r>
              <a:rPr lang="en-US" dirty="0">
                <a:solidFill>
                  <a:srgbClr val="000000"/>
                </a:solidFill>
                <a:latin typeface="Arial" charset="0"/>
              </a:rPr>
              <a:t>Basic unit of a neural network
Inputs and outputs are numbers (instead of binary on/off values)
Each input connection is connected with a weight
Calculation of the weighted sum of all inputs
Applying an activation function
Linking these building blocks form artificial neural networks</a:t>
            </a:r>
            <a:endParaRPr lang="de-DE" dirty="0">
              <a:solidFill>
                <a:srgbClr val="000000"/>
              </a:solidFill>
              <a:latin typeface="Arial" charset="0"/>
            </a:endParaRPr>
          </a:p>
        </p:txBody>
      </p:sp>
      <p:grpSp>
        <p:nvGrpSpPr>
          <p:cNvPr id="8" name="Gruppieren 7"/>
          <p:cNvGrpSpPr/>
          <p:nvPr/>
        </p:nvGrpSpPr>
        <p:grpSpPr>
          <a:xfrm>
            <a:off x="86220" y="1359606"/>
            <a:ext cx="6180726" cy="2175251"/>
            <a:chOff x="365346" y="1631712"/>
            <a:chExt cx="10301899" cy="3703275"/>
          </a:xfrm>
          <a:noFill/>
        </p:grpSpPr>
        <p:pic>
          <p:nvPicPr>
            <p:cNvPr id="12" name="Grafik 11"/>
            <p:cNvPicPr>
              <a:picLocks noChangeAspect="1"/>
            </p:cNvPicPr>
            <p:nvPr/>
          </p:nvPicPr>
          <p:blipFill>
            <a:blip r:embed="rId3"/>
            <a:stretch>
              <a:fillRect/>
            </a:stretch>
          </p:blipFill>
          <p:spPr>
            <a:xfrm>
              <a:off x="2062758" y="1844824"/>
              <a:ext cx="7591425" cy="3486150"/>
            </a:xfrm>
            <a:prstGeom prst="rect">
              <a:avLst/>
            </a:prstGeom>
            <a:solidFill>
              <a:schemeClr val="bg1"/>
            </a:solidFill>
          </p:spPr>
        </p:pic>
        <p:sp>
          <p:nvSpPr>
            <p:cNvPr id="13" name="Textfeld 12"/>
            <p:cNvSpPr txBox="1"/>
            <p:nvPr/>
          </p:nvSpPr>
          <p:spPr>
            <a:xfrm>
              <a:off x="365346" y="1631712"/>
              <a:ext cx="1495453" cy="523978"/>
            </a:xfrm>
            <a:prstGeom prst="rect">
              <a:avLst/>
            </a:prstGeom>
            <a:solidFill>
              <a:schemeClr val="bg1"/>
            </a:solidFill>
          </p:spPr>
          <p:txBody>
            <a:bodyPr wrap="square" rtlCol="0">
              <a:spAutoFit/>
            </a:bodyPr>
            <a:lstStyle/>
            <a:p>
              <a:pPr algn="ctr" eaLnBrk="0" fontAlgn="base" hangingPunct="0">
                <a:spcBef>
                  <a:spcPct val="50000"/>
                </a:spcBef>
                <a:spcAft>
                  <a:spcPct val="0"/>
                </a:spcAft>
              </a:pPr>
              <a:r>
                <a:rPr lang="de-DE" sz="1400" b="1" dirty="0">
                  <a:solidFill>
                    <a:srgbClr val="000000"/>
                  </a:solidFill>
                  <a:latin typeface="Arial" charset="0"/>
                </a:rPr>
                <a:t>Dendrit</a:t>
              </a:r>
            </a:p>
          </p:txBody>
        </p:sp>
        <p:sp>
          <p:nvSpPr>
            <p:cNvPr id="14" name="Textfeld 13"/>
            <p:cNvSpPr txBox="1"/>
            <p:nvPr/>
          </p:nvSpPr>
          <p:spPr>
            <a:xfrm>
              <a:off x="432030" y="3585574"/>
              <a:ext cx="1630727" cy="523978"/>
            </a:xfrm>
            <a:prstGeom prst="rect">
              <a:avLst/>
            </a:prstGeom>
            <a:solidFill>
              <a:schemeClr val="bg1"/>
            </a:solidFill>
          </p:spPr>
          <p:txBody>
            <a:bodyPr wrap="square" rtlCol="0">
              <a:spAutoFit/>
            </a:bodyPr>
            <a:lstStyle/>
            <a:p>
              <a:pPr algn="ctr" eaLnBrk="0" fontAlgn="base" hangingPunct="0">
                <a:spcBef>
                  <a:spcPct val="50000"/>
                </a:spcBef>
                <a:spcAft>
                  <a:spcPct val="0"/>
                </a:spcAft>
              </a:pPr>
              <a:r>
                <a:rPr lang="de-DE" sz="1400" b="1" dirty="0">
                  <a:solidFill>
                    <a:srgbClr val="000000"/>
                  </a:solidFill>
                  <a:latin typeface="Arial" charset="0"/>
                </a:rPr>
                <a:t>Zellkern</a:t>
              </a:r>
            </a:p>
          </p:txBody>
        </p:sp>
        <p:sp>
          <p:nvSpPr>
            <p:cNvPr id="15" name="Textfeld 14"/>
            <p:cNvSpPr txBox="1"/>
            <p:nvPr/>
          </p:nvSpPr>
          <p:spPr>
            <a:xfrm>
              <a:off x="5071123" y="4811009"/>
              <a:ext cx="1110444" cy="523978"/>
            </a:xfrm>
            <a:prstGeom prst="rect">
              <a:avLst/>
            </a:prstGeom>
            <a:solidFill>
              <a:schemeClr val="bg1"/>
            </a:solidFill>
          </p:spPr>
          <p:txBody>
            <a:bodyPr wrap="square" rtlCol="0">
              <a:spAutoFit/>
            </a:bodyPr>
            <a:lstStyle/>
            <a:p>
              <a:pPr algn="ctr" eaLnBrk="0" fontAlgn="base" hangingPunct="0">
                <a:spcBef>
                  <a:spcPct val="50000"/>
                </a:spcBef>
                <a:spcAft>
                  <a:spcPct val="0"/>
                </a:spcAft>
              </a:pPr>
              <a:r>
                <a:rPr lang="de-DE" sz="1400" b="1" dirty="0">
                  <a:solidFill>
                    <a:srgbClr val="000000"/>
                  </a:solidFill>
                  <a:latin typeface="Arial" charset="0"/>
                </a:rPr>
                <a:t>Axon</a:t>
              </a:r>
            </a:p>
          </p:txBody>
        </p:sp>
        <p:sp>
          <p:nvSpPr>
            <p:cNvPr id="16" name="Textfeld 15"/>
            <p:cNvSpPr txBox="1"/>
            <p:nvPr/>
          </p:nvSpPr>
          <p:spPr>
            <a:xfrm>
              <a:off x="8264344" y="4084354"/>
              <a:ext cx="2402901" cy="523978"/>
            </a:xfrm>
            <a:prstGeom prst="rect">
              <a:avLst/>
            </a:prstGeom>
            <a:solidFill>
              <a:schemeClr val="bg1"/>
            </a:solidFill>
          </p:spPr>
          <p:txBody>
            <a:bodyPr wrap="square" rtlCol="0">
              <a:spAutoFit/>
            </a:bodyPr>
            <a:lstStyle/>
            <a:p>
              <a:pPr algn="ctr" eaLnBrk="0" fontAlgn="base" hangingPunct="0">
                <a:spcBef>
                  <a:spcPct val="50000"/>
                </a:spcBef>
                <a:spcAft>
                  <a:spcPct val="0"/>
                </a:spcAft>
              </a:pPr>
              <a:r>
                <a:rPr lang="de-DE" sz="1400" b="1" dirty="0" err="1">
                  <a:solidFill>
                    <a:srgbClr val="000000"/>
                  </a:solidFill>
                  <a:latin typeface="Arial" charset="0"/>
                </a:rPr>
                <a:t>Axonterminale</a:t>
              </a:r>
              <a:endParaRPr lang="de-DE" sz="1400" b="1" dirty="0">
                <a:solidFill>
                  <a:srgbClr val="000000"/>
                </a:solidFill>
                <a:latin typeface="Arial" charset="0"/>
              </a:endParaRPr>
            </a:p>
          </p:txBody>
        </p:sp>
        <p:cxnSp>
          <p:nvCxnSpPr>
            <p:cNvPr id="17" name="Gerade Verbindung mit Pfeil 16"/>
            <p:cNvCxnSpPr>
              <a:stCxn id="13" idx="3"/>
            </p:cNvCxnSpPr>
            <p:nvPr/>
          </p:nvCxnSpPr>
          <p:spPr bwMode="auto">
            <a:xfrm>
              <a:off x="1860799" y="1893702"/>
              <a:ext cx="480085" cy="266127"/>
            </a:xfrm>
            <a:prstGeom prst="straightConnector1">
              <a:avLst/>
            </a:prstGeom>
            <a:grp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Gerade Verbindung mit Pfeil 17"/>
            <p:cNvCxnSpPr>
              <a:stCxn id="14" idx="3"/>
            </p:cNvCxnSpPr>
            <p:nvPr/>
          </p:nvCxnSpPr>
          <p:spPr bwMode="auto">
            <a:xfrm>
              <a:off x="2062758" y="3847564"/>
              <a:ext cx="1561968" cy="236790"/>
            </a:xfrm>
            <a:prstGeom prst="straightConnector1">
              <a:avLst/>
            </a:prstGeom>
            <a:grp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p:cNvCxnSpPr>
              <a:stCxn id="15" idx="0"/>
            </p:cNvCxnSpPr>
            <p:nvPr/>
          </p:nvCxnSpPr>
          <p:spPr bwMode="auto">
            <a:xfrm flipH="1" flipV="1">
              <a:off x="4583043" y="4005065"/>
              <a:ext cx="1043303" cy="805944"/>
            </a:xfrm>
            <a:prstGeom prst="straightConnector1">
              <a:avLst/>
            </a:prstGeom>
            <a:grp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Gerade Verbindung mit Pfeil 19"/>
            <p:cNvCxnSpPr>
              <a:stCxn id="16" idx="0"/>
            </p:cNvCxnSpPr>
            <p:nvPr/>
          </p:nvCxnSpPr>
          <p:spPr bwMode="auto">
            <a:xfrm flipH="1" flipV="1">
              <a:off x="9224042" y="3585574"/>
              <a:ext cx="241753" cy="498780"/>
            </a:xfrm>
            <a:prstGeom prst="straightConnector1">
              <a:avLst/>
            </a:prstGeom>
            <a:grp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Rechteck 2"/>
          <p:cNvSpPr/>
          <p:nvPr/>
        </p:nvSpPr>
        <p:spPr bwMode="auto">
          <a:xfrm>
            <a:off x="86220" y="1268760"/>
            <a:ext cx="6297812" cy="2301288"/>
          </a:xfrm>
          <a:prstGeom prst="rect">
            <a:avLst/>
          </a:prstGeom>
          <a:solidFill>
            <a:schemeClr val="bg1">
              <a:alpha val="86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pic>
        <p:nvPicPr>
          <p:cNvPr id="22" name="Grafik 21"/>
          <p:cNvPicPr>
            <a:picLocks noChangeAspect="1"/>
          </p:cNvPicPr>
          <p:nvPr/>
        </p:nvPicPr>
        <p:blipFill>
          <a:blip r:embed="rId4"/>
          <a:stretch>
            <a:fillRect/>
          </a:stretch>
        </p:blipFill>
        <p:spPr>
          <a:xfrm>
            <a:off x="795837" y="3502798"/>
            <a:ext cx="5172075" cy="2895600"/>
          </a:xfrm>
          <a:prstGeom prst="rect">
            <a:avLst/>
          </a:prstGeom>
        </p:spPr>
      </p:pic>
    </p:spTree>
    <p:extLst>
      <p:ext uri="{BB962C8B-B14F-4D97-AF65-F5344CB8AC3E}">
        <p14:creationId xmlns:p14="http://schemas.microsoft.com/office/powerpoint/2010/main" val="385931598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Regularization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40</a:t>
            </a:fld>
            <a:endParaRPr lang="de-DE" dirty="0">
              <a:solidFill>
                <a:srgbClr val="000000"/>
              </a:solidFill>
              <a:latin typeface="Arial" charset="0"/>
            </a:endParaRPr>
          </a:p>
        </p:txBody>
      </p:sp>
      <p:sp>
        <p:nvSpPr>
          <p:cNvPr id="6" name="Textfeld 5"/>
          <p:cNvSpPr txBox="1"/>
          <p:nvPr/>
        </p:nvSpPr>
        <p:spPr>
          <a:xfrm>
            <a:off x="249195" y="1556792"/>
            <a:ext cx="5256583" cy="1200329"/>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problem: 
Overfitting on training data
</a:t>
            </a:r>
            <a:endParaRPr lang="de-DE" dirty="0">
              <a:solidFill>
                <a:srgbClr val="000000"/>
              </a:solidFill>
              <a:latin typeface="Arial" charset="0"/>
            </a:endParaRPr>
          </a:p>
        </p:txBody>
      </p:sp>
      <p:sp>
        <p:nvSpPr>
          <p:cNvPr id="8" name="Rechteck 7"/>
          <p:cNvSpPr/>
          <p:nvPr/>
        </p:nvSpPr>
        <p:spPr>
          <a:xfrm>
            <a:off x="4658499" y="1972290"/>
            <a:ext cx="1774845" cy="784830"/>
          </a:xfrm>
          <a:prstGeom prst="rect">
            <a:avLst/>
          </a:prstGeom>
        </p:spPr>
        <p:txBody>
          <a:bodyPr wrap="none">
            <a:spAutoFit/>
          </a:bodyPr>
          <a:lstStyle/>
          <a:p>
            <a:pPr eaLnBrk="0" fontAlgn="base" hangingPunct="0">
              <a:spcBef>
                <a:spcPct val="50000"/>
              </a:spcBef>
              <a:spcAft>
                <a:spcPct val="0"/>
              </a:spcAft>
            </a:pPr>
            <a:r>
              <a:rPr lang="de-DE" b="1">
                <a:solidFill>
                  <a:srgbClr val="000000"/>
                </a:solidFill>
                <a:latin typeface="Arial" charset="0"/>
              </a:rPr>
              <a:t>Regularization
</a:t>
            </a:r>
            <a:endParaRPr lang="de-DE" b="1" dirty="0">
              <a:solidFill>
                <a:srgbClr val="000000"/>
              </a:solidFill>
              <a:latin typeface="Arial" charset="0"/>
            </a:endParaRPr>
          </a:p>
        </p:txBody>
      </p:sp>
      <p:cxnSp>
        <p:nvCxnSpPr>
          <p:cNvPr id="10" name="Gerade Verbindung mit Pfeil 9"/>
          <p:cNvCxnSpPr/>
          <p:nvPr/>
        </p:nvCxnSpPr>
        <p:spPr bwMode="auto">
          <a:xfrm>
            <a:off x="3863752" y="2156956"/>
            <a:ext cx="576064"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feld 10"/>
          <p:cNvSpPr txBox="1"/>
          <p:nvPr/>
        </p:nvSpPr>
        <p:spPr>
          <a:xfrm>
            <a:off x="249194" y="2560539"/>
            <a:ext cx="7272808" cy="646331"/>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Early Stopping</a:t>
            </a:r>
            <a:br>
              <a:rPr lang="en-US" dirty="0">
                <a:solidFill>
                  <a:srgbClr val="000000"/>
                </a:solidFill>
                <a:latin typeface="Arial" charset="0"/>
              </a:rPr>
            </a:br>
            <a:r>
              <a:rPr lang="en-US" dirty="0">
                <a:solidFill>
                  <a:srgbClr val="000000"/>
                </a:solidFill>
                <a:latin typeface="Arial" charset="0"/>
              </a:rPr>
              <a:t>Determines the best model based on the validation error </a:t>
            </a:r>
            <a:endParaRPr lang="de-DE" dirty="0">
              <a:solidFill>
                <a:srgbClr val="000000"/>
              </a:solidFill>
              <a:latin typeface="Arial" charset="0"/>
            </a:endParaRPr>
          </a:p>
        </p:txBody>
      </p:sp>
      <p:pic>
        <p:nvPicPr>
          <p:cNvPr id="26" name="Grafik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538" y="1434393"/>
            <a:ext cx="4571622" cy="1828649"/>
          </a:xfrm>
          <a:prstGeom prst="rect">
            <a:avLst/>
          </a:prstGeom>
        </p:spPr>
      </p:pic>
      <p:pic>
        <p:nvPicPr>
          <p:cNvPr id="7" name="Grafik 6"/>
          <p:cNvPicPr>
            <a:picLocks noChangeAspect="1"/>
          </p:cNvPicPr>
          <p:nvPr/>
        </p:nvPicPr>
        <p:blipFill rotWithShape="1">
          <a:blip r:embed="rId4">
            <a:extLst>
              <a:ext uri="{28A0092B-C50C-407E-A947-70E740481C1C}">
                <a14:useLocalDpi xmlns:a14="http://schemas.microsoft.com/office/drawing/2010/main" val="0"/>
              </a:ext>
            </a:extLst>
          </a:blip>
          <a:srcRect t="10237"/>
          <a:stretch/>
        </p:blipFill>
        <p:spPr>
          <a:xfrm>
            <a:off x="623392" y="3341125"/>
            <a:ext cx="5373244" cy="3617372"/>
          </a:xfrm>
          <a:prstGeom prst="rect">
            <a:avLst/>
          </a:prstGeom>
        </p:spPr>
      </p:pic>
      <p:sp>
        <p:nvSpPr>
          <p:cNvPr id="12" name="Pfeil nach rechts 11"/>
          <p:cNvSpPr/>
          <p:nvPr/>
        </p:nvSpPr>
        <p:spPr bwMode="auto">
          <a:xfrm rot="5400000">
            <a:off x="2198255" y="4493282"/>
            <a:ext cx="816245" cy="470174"/>
          </a:xfrm>
          <a:prstGeom prst="rightArrow">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FF0000"/>
              </a:solidFill>
              <a:latin typeface="Arial" charset="0"/>
            </a:endParaRPr>
          </a:p>
        </p:txBody>
      </p:sp>
      <p:pic>
        <p:nvPicPr>
          <p:cNvPr id="3" name="Grafik 2"/>
          <p:cNvPicPr>
            <a:picLocks noChangeAspect="1"/>
          </p:cNvPicPr>
          <p:nvPr/>
        </p:nvPicPr>
        <p:blipFill>
          <a:blip r:embed="rId5"/>
          <a:stretch>
            <a:fillRect/>
          </a:stretch>
        </p:blipFill>
        <p:spPr>
          <a:xfrm>
            <a:off x="5879977" y="3678539"/>
            <a:ext cx="5482243" cy="2326832"/>
          </a:xfrm>
          <a:prstGeom prst="rect">
            <a:avLst/>
          </a:prstGeom>
        </p:spPr>
      </p:pic>
    </p:spTree>
    <p:extLst>
      <p:ext uri="{BB962C8B-B14F-4D97-AF65-F5344CB8AC3E}">
        <p14:creationId xmlns:p14="http://schemas.microsoft.com/office/powerpoint/2010/main" val="3707175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Regularization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41</a:t>
            </a:fld>
            <a:endParaRPr lang="de-DE" dirty="0">
              <a:solidFill>
                <a:srgbClr val="000000"/>
              </a:solidFill>
              <a:latin typeface="Arial" charset="0"/>
            </a:endParaRPr>
          </a:p>
        </p:txBody>
      </p:sp>
      <p:sp>
        <p:nvSpPr>
          <p:cNvPr id="6" name="Textfeld 5"/>
          <p:cNvSpPr txBox="1"/>
          <p:nvPr/>
        </p:nvSpPr>
        <p:spPr>
          <a:xfrm>
            <a:off x="249195" y="1556792"/>
            <a:ext cx="5256583" cy="1200329"/>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problem: 
Overfitting on training data
</a:t>
            </a:r>
            <a:endParaRPr lang="de-DE" dirty="0">
              <a:solidFill>
                <a:srgbClr val="000000"/>
              </a:solidFill>
              <a:latin typeface="Arial" charset="0"/>
            </a:endParaRPr>
          </a:p>
        </p:txBody>
      </p:sp>
      <p:sp>
        <p:nvSpPr>
          <p:cNvPr id="8" name="Rechteck 7"/>
          <p:cNvSpPr/>
          <p:nvPr/>
        </p:nvSpPr>
        <p:spPr>
          <a:xfrm>
            <a:off x="4658499" y="1972290"/>
            <a:ext cx="1774845" cy="784830"/>
          </a:xfrm>
          <a:prstGeom prst="rect">
            <a:avLst/>
          </a:prstGeom>
        </p:spPr>
        <p:txBody>
          <a:bodyPr wrap="none">
            <a:spAutoFit/>
          </a:bodyPr>
          <a:lstStyle/>
          <a:p>
            <a:pPr eaLnBrk="0" fontAlgn="base" hangingPunct="0">
              <a:spcBef>
                <a:spcPct val="50000"/>
              </a:spcBef>
              <a:spcAft>
                <a:spcPct val="0"/>
              </a:spcAft>
            </a:pPr>
            <a:r>
              <a:rPr lang="de-DE" b="1">
                <a:solidFill>
                  <a:srgbClr val="000000"/>
                </a:solidFill>
                <a:latin typeface="Arial" charset="0"/>
              </a:rPr>
              <a:t>Regularization
</a:t>
            </a:r>
            <a:endParaRPr lang="de-DE" b="1" dirty="0">
              <a:solidFill>
                <a:srgbClr val="000000"/>
              </a:solidFill>
              <a:latin typeface="Arial" charset="0"/>
            </a:endParaRPr>
          </a:p>
        </p:txBody>
      </p:sp>
      <p:cxnSp>
        <p:nvCxnSpPr>
          <p:cNvPr id="10" name="Gerade Verbindung mit Pfeil 9"/>
          <p:cNvCxnSpPr/>
          <p:nvPr/>
        </p:nvCxnSpPr>
        <p:spPr bwMode="auto">
          <a:xfrm>
            <a:off x="3863752" y="2156956"/>
            <a:ext cx="576064"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feld 10"/>
              <p:cNvSpPr txBox="1"/>
              <p:nvPr/>
            </p:nvSpPr>
            <p:spPr>
              <a:xfrm>
                <a:off x="249194" y="2560539"/>
                <a:ext cx="7272808" cy="784830"/>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ℓ</m:t>
                        </m:r>
                      </m:e>
                      <m:sub>
                        <m:r>
                          <a:rPr lang="de-DE" i="1">
                            <a:solidFill>
                              <a:srgbClr val="000000"/>
                            </a:solidFill>
                            <a:latin typeface="Cambria Math" panose="02040503050406030204" pitchFamily="18" charset="0"/>
                          </a:rPr>
                          <m:t>1</m:t>
                        </m:r>
                      </m:sub>
                    </m:sSub>
                    <m:r>
                      <a:rPr lang="de-DE" i="1">
                        <a:solidFill>
                          <a:srgbClr val="000000"/>
                        </a:solidFill>
                        <a:latin typeface="Cambria Math" panose="02040503050406030204" pitchFamily="18" charset="0"/>
                      </a:rPr>
                      <m:t>&amp; </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ℓ</m:t>
                        </m:r>
                      </m:e>
                      <m:sub>
                        <m:r>
                          <a:rPr lang="de-DE" i="1">
                            <a:solidFill>
                              <a:srgbClr val="000000"/>
                            </a:solidFill>
                            <a:latin typeface="Cambria Math" panose="02040503050406030204" pitchFamily="18" charset="0"/>
                          </a:rPr>
                          <m:t>2</m:t>
                        </m:r>
                      </m:sub>
                    </m:sSub>
                  </m:oMath>
                </a14:m>
                <a:r>
                  <a:rPr lang="de-DE" dirty="0">
                    <a:solidFill>
                      <a:srgbClr val="000000"/>
                    </a:solidFill>
                    <a:latin typeface="Arial" charset="0"/>
                  </a:rPr>
                  <a:t> - </a:t>
                </a:r>
                <a:r>
                  <a:rPr lang="de-DE" dirty="0" err="1">
                    <a:solidFill>
                      <a:srgbClr val="000000"/>
                    </a:solidFill>
                    <a:latin typeface="Arial" charset="0"/>
                  </a:rPr>
                  <a:t>Regularization</a:t>
                </a:r>
                <a:endParaRPr lang="de-DE" dirty="0">
                  <a:solidFill>
                    <a:srgbClr val="000000"/>
                  </a:solidFill>
                  <a:latin typeface="Arial" charset="0"/>
                </a:endParaRP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Extend the cost function with a regularization term </a:t>
                </a:r>
                <a:endParaRPr lang="de-DE" dirty="0">
                  <a:solidFill>
                    <a:srgbClr val="000000"/>
                  </a:solidFill>
                  <a:latin typeface="Arial"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249194" y="2560539"/>
                <a:ext cx="7272808" cy="784830"/>
              </a:xfrm>
              <a:prstGeom prst="rect">
                <a:avLst/>
              </a:prstGeom>
              <a:blipFill>
                <a:blip r:embed="rId3"/>
                <a:stretch>
                  <a:fillRect l="-587" t="-3876" b="-11628"/>
                </a:stretch>
              </a:blipFill>
            </p:spPr>
            <p:txBody>
              <a:bodyPr/>
              <a:lstStyle/>
              <a:p>
                <a:r>
                  <a:rPr lang="de-DE">
                    <a:noFill/>
                  </a:rPr>
                  <a:t> </a:t>
                </a:r>
              </a:p>
            </p:txBody>
          </p:sp>
        </mc:Fallback>
      </mc:AlternateContent>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652" y="3284985"/>
            <a:ext cx="754140" cy="326969"/>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029" y="4005064"/>
            <a:ext cx="4000234" cy="651622"/>
          </a:xfrm>
          <a:prstGeom prst="rect">
            <a:avLst/>
          </a:prstGeom>
        </p:spPr>
      </p:pic>
      <p:pic>
        <p:nvPicPr>
          <p:cNvPr id="15" name="Grafik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3993" y="4043138"/>
            <a:ext cx="4045483" cy="633520"/>
          </a:xfrm>
          <a:prstGeom prst="rect">
            <a:avLst/>
          </a:prstGeom>
        </p:spPr>
      </p:pic>
      <p:pic>
        <p:nvPicPr>
          <p:cNvPr id="26" name="Grafik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2538" y="1434393"/>
            <a:ext cx="4571622" cy="1828649"/>
          </a:xfrm>
          <a:prstGeom prst="rect">
            <a:avLst/>
          </a:prstGeom>
        </p:spPr>
      </p:pic>
      <mc:AlternateContent xmlns:mc="http://schemas.openxmlformats.org/markup-compatibility/2006" xmlns:a14="http://schemas.microsoft.com/office/drawing/2010/main">
        <mc:Choice Requires="a14">
          <p:sp>
            <p:nvSpPr>
              <p:cNvPr id="16" name="Textfeld 15"/>
              <p:cNvSpPr txBox="1"/>
              <p:nvPr/>
            </p:nvSpPr>
            <p:spPr>
              <a:xfrm>
                <a:off x="852202" y="4963801"/>
                <a:ext cx="11131959" cy="1179554"/>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example</a:t>
                </a:r>
                <a:r>
                  <a:rPr lang="de-DE" dirty="0">
                    <a:solidFill>
                      <a:srgbClr val="000000"/>
                    </a:solidFill>
                    <a:latin typeface="Arial" charset="0"/>
                  </a:rPr>
                  <a:t>: </a:t>
                </a:r>
                <a:r>
                  <a:rPr lang="de-DE" dirty="0" err="1">
                    <a:solidFill>
                      <a:srgbClr val="000000"/>
                    </a:solidFill>
                    <a:latin typeface="Arial" charset="0"/>
                  </a:rPr>
                  <a:t>binary</a:t>
                </a:r>
                <a:r>
                  <a:rPr lang="de-DE" dirty="0">
                    <a:solidFill>
                      <a:srgbClr val="000000"/>
                    </a:solidFill>
                    <a:latin typeface="Arial" charset="0"/>
                  </a:rPr>
                  <a:t> </a:t>
                </a:r>
                <a:r>
                  <a:rPr lang="de-DE" dirty="0" err="1">
                    <a:solidFill>
                      <a:srgbClr val="000000"/>
                    </a:solidFill>
                    <a:latin typeface="Arial" charset="0"/>
                  </a:rPr>
                  <a:t>cross</a:t>
                </a:r>
                <a:r>
                  <a:rPr lang="de-DE" dirty="0">
                    <a:solidFill>
                      <a:srgbClr val="000000"/>
                    </a:solidFill>
                    <a:latin typeface="Arial" charset="0"/>
                  </a:rPr>
                  <a:t> </a:t>
                </a:r>
                <a:r>
                  <a:rPr lang="de-DE" dirty="0" err="1">
                    <a:solidFill>
                      <a:srgbClr val="000000"/>
                    </a:solidFill>
                    <a:latin typeface="Arial" charset="0"/>
                  </a:rPr>
                  <a:t>entropy</a:t>
                </a:r>
                <a:r>
                  <a:rPr lang="de-DE" dirty="0">
                    <a:solidFill>
                      <a:srgbClr val="000000"/>
                    </a:solidFill>
                    <a:latin typeface="Arial" charset="0"/>
                  </a:rPr>
                  <a:t> </a:t>
                </a:r>
                <a:r>
                  <a:rPr lang="de-DE" dirty="0" err="1">
                    <a:solidFill>
                      <a:srgbClr val="000000"/>
                    </a:solidFill>
                    <a:latin typeface="Arial" charset="0"/>
                  </a:rPr>
                  <a:t>with</a:t>
                </a:r>
                <a:r>
                  <a:rPr lang="de-DE" dirty="0">
                    <a:solidFill>
                      <a:srgbClr val="000000"/>
                    </a:solidFill>
                    <a:latin typeface="Arial" charset="0"/>
                  </a:rPr>
                  <a:t> </a:t>
                </a: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ℓ</m:t>
                        </m:r>
                      </m:e>
                      <m:sub>
                        <m:r>
                          <a:rPr lang="de-DE" i="1">
                            <a:solidFill>
                              <a:srgbClr val="000000"/>
                            </a:solidFill>
                            <a:latin typeface="Cambria Math" panose="02040503050406030204" pitchFamily="18" charset="0"/>
                          </a:rPr>
                          <m:t>2</m:t>
                        </m:r>
                      </m:sub>
                    </m:sSub>
                  </m:oMath>
                </a14:m>
                <a:r>
                  <a:rPr lang="de-DE" dirty="0">
                    <a:solidFill>
                      <a:srgbClr val="000000"/>
                    </a:solidFill>
                    <a:latin typeface="Arial" charset="0"/>
                  </a:rPr>
                  <a:t>-Regularization:</a:t>
                </a:r>
              </a:p>
              <a:p>
                <a:pP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𝐽</m:t>
                          </m:r>
                        </m:e>
                        <m:sub>
                          <m:r>
                            <m:rPr>
                              <m:sty m:val="p"/>
                            </m:rPr>
                            <a:rPr lang="de-DE">
                              <a:solidFill>
                                <a:srgbClr val="000000"/>
                              </a:solidFill>
                              <a:latin typeface="Cambria Math" panose="02040503050406030204" pitchFamily="18" charset="0"/>
                            </a:rPr>
                            <m:t>reg</m:t>
                          </m:r>
                        </m:sub>
                      </m:sSub>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r>
                        <a:rPr lang="de-DE">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a:solidFill>
                                <a:srgbClr val="000000"/>
                              </a:solidFill>
                              <a:latin typeface="Cambria Math" panose="02040503050406030204" pitchFamily="18" charset="0"/>
                            </a:rPr>
                            <m:t>𝐗</m:t>
                          </m:r>
                        </m:e>
                      </m:d>
                      <m:r>
                        <a:rPr lang="de-DE" i="1">
                          <a:solidFill>
                            <a:srgbClr val="000000"/>
                          </a:solidFill>
                          <a:latin typeface="Cambria Math" panose="02040503050406030204" pitchFamily="18" charset="0"/>
                        </a:rPr>
                        <m:t>+</m:t>
                      </m:r>
                      <m:r>
                        <m:rPr>
                          <m:sty m:val="p"/>
                        </m:rPr>
                        <a:rPr lang="de-DE">
                          <a:solidFill>
                            <a:srgbClr val="000000"/>
                          </a:solidFill>
                          <a:latin typeface="Cambria Math" panose="02040503050406030204" pitchFamily="18" charset="0"/>
                        </a:rPr>
                        <m:t>Ω</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=0</m:t>
                          </m:r>
                        </m:sub>
                        <m:sup>
                          <m:r>
                            <a:rPr lang="de-DE" i="1">
                              <a:solidFill>
                                <a:srgbClr val="000000"/>
                              </a:solidFill>
                              <a:latin typeface="Cambria Math" panose="02040503050406030204" pitchFamily="18" charset="0"/>
                            </a:rPr>
                            <m:t>𝑁</m:t>
                          </m:r>
                        </m:sup>
                        <m:e>
                          <m:d>
                            <m:dPr>
                              <m:ctrlPr>
                                <a:rPr lang="de-DE" i="1">
                                  <a:solidFill>
                                    <a:srgbClr val="000000"/>
                                  </a:solidFill>
                                  <a:latin typeface="Cambria Math" panose="02040503050406030204" pitchFamily="18" charset="0"/>
                                </a:rPr>
                              </m:ctrlPr>
                            </m:dPr>
                            <m:e>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𝑦</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func>
                                <m:funcPr>
                                  <m:ctrlPr>
                                    <a:rPr lang="de-DE" i="1">
                                      <a:solidFill>
                                        <a:srgbClr val="000000"/>
                                      </a:solidFill>
                                      <a:latin typeface="Cambria Math" panose="02040503050406030204" pitchFamily="18" charset="0"/>
                                    </a:rPr>
                                  </m:ctrlPr>
                                </m:funcPr>
                                <m:fName>
                                  <m:r>
                                    <m:rPr>
                                      <m:sty m:val="p"/>
                                    </m:rPr>
                                    <a:rPr lang="de-DE">
                                      <a:solidFill>
                                        <a:srgbClr val="000000"/>
                                      </a:solidFill>
                                      <a:latin typeface="Cambria Math" panose="02040503050406030204" pitchFamily="18" charset="0"/>
                                    </a:rPr>
                                    <m:t>log</m:t>
                                  </m:r>
                                </m:fName>
                                <m:e>
                                  <m:d>
                                    <m:dPr>
                                      <m:ctrlPr>
                                        <a:rPr lang="de-DE" i="1">
                                          <a:solidFill>
                                            <a:srgbClr val="000000"/>
                                          </a:solidFill>
                                          <a:latin typeface="Cambria Math" panose="02040503050406030204" pitchFamily="18" charset="0"/>
                                        </a:rPr>
                                      </m:ctrlPr>
                                    </m:dPr>
                                    <m:e>
                                      <m:sSup>
                                        <m:sSupPr>
                                          <m:ctrlPr>
                                            <a:rPr lang="de-DE" i="1" dirty="0">
                                              <a:solidFill>
                                                <a:srgbClr val="000000"/>
                                              </a:solidFill>
                                              <a:latin typeface="Cambria Math" panose="02040503050406030204" pitchFamily="18" charset="0"/>
                                            </a:rPr>
                                          </m:ctrlPr>
                                        </m:sSupPr>
                                        <m:e>
                                          <m:acc>
                                            <m:accPr>
                                              <m:chr m:val="̂"/>
                                              <m:ctrlPr>
                                                <a:rPr lang="de-DE" i="1" dirty="0">
                                                  <a:solidFill>
                                                    <a:srgbClr val="000000"/>
                                                  </a:solidFill>
                                                  <a:latin typeface="Cambria Math" panose="02040503050406030204" pitchFamily="18" charset="0"/>
                                                </a:rPr>
                                              </m:ctrlPr>
                                            </m:accPr>
                                            <m:e>
                                              <m:r>
                                                <a:rPr lang="de-DE" i="1" dirty="0">
                                                  <a:solidFill>
                                                    <a:srgbClr val="000000"/>
                                                  </a:solidFill>
                                                  <a:latin typeface="Cambria Math" panose="02040503050406030204" pitchFamily="18" charset="0"/>
                                                </a:rPr>
                                                <m:t>𝑝</m:t>
                                              </m:r>
                                            </m:e>
                                          </m:acc>
                                        </m:e>
                                        <m:sup>
                                          <m:d>
                                            <m:dPr>
                                              <m:ctrlPr>
                                                <a:rPr lang="de-DE" i="1" dirty="0">
                                                  <a:solidFill>
                                                    <a:srgbClr val="000000"/>
                                                  </a:solidFill>
                                                  <a:latin typeface="Cambria Math" panose="02040503050406030204" pitchFamily="18" charset="0"/>
                                                </a:rPr>
                                              </m:ctrlPr>
                                            </m:dPr>
                                            <m:e>
                                              <m:r>
                                                <a:rPr lang="de-DE" i="1" dirty="0">
                                                  <a:solidFill>
                                                    <a:srgbClr val="000000"/>
                                                  </a:solidFill>
                                                  <a:latin typeface="Cambria Math" panose="02040503050406030204" pitchFamily="18" charset="0"/>
                                                </a:rPr>
                                                <m:t>𝑖</m:t>
                                              </m:r>
                                            </m:e>
                                          </m:d>
                                        </m:sup>
                                      </m:sSup>
                                    </m:e>
                                  </m:d>
                                </m:e>
                              </m:func>
                              <m:r>
                                <a:rPr lang="de-DE" i="1">
                                  <a:solidFill>
                                    <a:srgbClr val="000000"/>
                                  </a:solidFill>
                                  <a:latin typeface="Cambria Math" panose="02040503050406030204" pitchFamily="18" charset="0"/>
                                </a:rPr>
                                <m:t>+</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𝑦</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e>
                              </m:d>
                              <m:func>
                                <m:funcPr>
                                  <m:ctrlPr>
                                    <a:rPr lang="de-DE" i="1">
                                      <a:solidFill>
                                        <a:srgbClr val="000000"/>
                                      </a:solidFill>
                                      <a:latin typeface="Cambria Math" panose="02040503050406030204" pitchFamily="18" charset="0"/>
                                    </a:rPr>
                                  </m:ctrlPr>
                                </m:funcPr>
                                <m:fName>
                                  <m:r>
                                    <m:rPr>
                                      <m:sty m:val="p"/>
                                    </m:rPr>
                                    <a:rPr lang="de-DE">
                                      <a:solidFill>
                                        <a:srgbClr val="000000"/>
                                      </a:solidFill>
                                      <a:latin typeface="Cambria Math" panose="02040503050406030204" pitchFamily="18" charset="0"/>
                                    </a:rPr>
                                    <m:t>log</m:t>
                                  </m:r>
                                </m:fName>
                                <m:e>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sSup>
                                        <m:sSupPr>
                                          <m:ctrlPr>
                                            <a:rPr lang="de-DE" i="1">
                                              <a:solidFill>
                                                <a:srgbClr val="000000"/>
                                              </a:solidFill>
                                              <a:latin typeface="Cambria Math" panose="02040503050406030204" pitchFamily="18" charset="0"/>
                                            </a:rPr>
                                          </m:ctrlPr>
                                        </m:sSup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𝑝</m:t>
                                              </m:r>
                                            </m:e>
                                          </m:acc>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e>
                                  </m:d>
                                </m:e>
                              </m:func>
                            </m:e>
                          </m:d>
                        </m:e>
                      </m:nary>
                      <m:r>
                        <a:rPr lang="de-DE" i="1">
                          <a:solidFill>
                            <a:srgbClr val="000000"/>
                          </a:solidFill>
                          <a:latin typeface="Cambria Math" panose="02040503050406030204" pitchFamily="18" charset="0"/>
                        </a:rPr>
                        <m:t>+ </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𝛼</m:t>
                          </m:r>
                        </m:num>
                        <m:den>
                          <m:r>
                            <a:rPr lang="de-DE" i="1">
                              <a:solidFill>
                                <a:srgbClr val="000000"/>
                              </a:solidFill>
                              <a:latin typeface="Cambria Math" panose="02040503050406030204" pitchFamily="18" charset="0"/>
                            </a:rPr>
                            <m:t>2</m:t>
                          </m:r>
                        </m:den>
                      </m:f>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𝑁</m:t>
                          </m:r>
                        </m:den>
                      </m:f>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𝑙</m:t>
                          </m:r>
                        </m:sub>
                        <m:sup/>
                        <m:e>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𝑖</m:t>
                              </m:r>
                            </m:sub>
                            <m:sup/>
                            <m:e>
                              <m:nary>
                                <m:naryPr>
                                  <m:chr m:val="∑"/>
                                  <m:supHide m:val="on"/>
                                  <m:ctrlPr>
                                    <a:rPr lang="de-DE" i="1">
                                      <a:solidFill>
                                        <a:srgbClr val="000000"/>
                                      </a:solidFill>
                                      <a:latin typeface="Cambria Math" panose="02040503050406030204" pitchFamily="18" charset="0"/>
                                    </a:rPr>
                                  </m:ctrlPr>
                                </m:naryPr>
                                <m:sub>
                                  <m:r>
                                    <m:rPr>
                                      <m:brk m:alnAt="7"/>
                                    </m:rPr>
                                    <a:rPr lang="de-DE" i="1">
                                      <a:solidFill>
                                        <a:srgbClr val="000000"/>
                                      </a:solidFill>
                                      <a:latin typeface="Cambria Math" panose="02040503050406030204" pitchFamily="18" charset="0"/>
                                    </a:rPr>
                                    <m:t>𝑗</m:t>
                                  </m:r>
                                </m:sub>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bSup>
                                            <m:sSubSupPr>
                                              <m:ctrlPr>
                                                <a:rPr lang="de-DE" i="1">
                                                  <a:solidFill>
                                                    <a:srgbClr val="000000"/>
                                                  </a:solidFill>
                                                  <a:latin typeface="Cambria Math" panose="02040503050406030204" pitchFamily="18" charset="0"/>
                                                </a:rPr>
                                              </m:ctrlPr>
                                            </m:sSubSup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𝑗</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sub>
                                            <m:sup>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𝑙</m:t>
                                                  </m:r>
                                                </m:e>
                                              </m:d>
                                            </m:sup>
                                          </m:sSubSup>
                                        </m:e>
                                      </m:d>
                                    </m:e>
                                    <m:sup>
                                      <m:r>
                                        <a:rPr lang="de-DE" i="1">
                                          <a:solidFill>
                                            <a:srgbClr val="000000"/>
                                          </a:solidFill>
                                          <a:latin typeface="Cambria Math" panose="02040503050406030204" pitchFamily="18" charset="0"/>
                                        </a:rPr>
                                        <m:t>2</m:t>
                                      </m:r>
                                    </m:sup>
                                  </m:sSup>
                                  <m:r>
                                    <a:rPr lang="de-DE" i="1">
                                      <a:solidFill>
                                        <a:srgbClr val="000000"/>
                                      </a:solidFill>
                                      <a:latin typeface="Cambria Math" panose="02040503050406030204" pitchFamily="18" charset="0"/>
                                    </a:rPr>
                                    <m:t> </m:t>
                                  </m:r>
                                </m:e>
                              </m:nary>
                            </m:e>
                          </m:nary>
                        </m:e>
                      </m:nary>
                    </m:oMath>
                  </m:oMathPara>
                </a14:m>
                <a:endParaRPr lang="de-DE" dirty="0">
                  <a:solidFill>
                    <a:srgbClr val="000000"/>
                  </a:solidFill>
                  <a:latin typeface="Arial" charset="0"/>
                </a:endParaRPr>
              </a:p>
            </p:txBody>
          </p:sp>
        </mc:Choice>
        <mc:Fallback xmlns="">
          <p:sp>
            <p:nvSpPr>
              <p:cNvPr id="16" name="Textfeld 15"/>
              <p:cNvSpPr txBox="1">
                <a:spLocks noRot="1" noChangeAspect="1" noMove="1" noResize="1" noEditPoints="1" noAdjustHandles="1" noChangeArrowheads="1" noChangeShapeType="1" noTextEdit="1"/>
              </p:cNvSpPr>
              <p:nvPr/>
            </p:nvSpPr>
            <p:spPr>
              <a:xfrm>
                <a:off x="852202" y="4963801"/>
                <a:ext cx="11131959" cy="1179554"/>
              </a:xfrm>
              <a:prstGeom prst="rect">
                <a:avLst/>
              </a:prstGeom>
              <a:blipFill>
                <a:blip r:embed="rId8"/>
                <a:stretch>
                  <a:fillRect l="-493" t="-2577"/>
                </a:stretch>
              </a:blipFill>
            </p:spPr>
            <p:txBody>
              <a:bodyPr/>
              <a:lstStyle/>
              <a:p>
                <a:r>
                  <a:rPr lang="de-DE">
                    <a:noFill/>
                  </a:rPr>
                  <a:t> </a:t>
                </a:r>
              </a:p>
            </p:txBody>
          </p:sp>
        </mc:Fallback>
      </mc:AlternateContent>
    </p:spTree>
    <p:extLst>
      <p:ext uri="{BB962C8B-B14F-4D97-AF65-F5344CB8AC3E}">
        <p14:creationId xmlns:p14="http://schemas.microsoft.com/office/powerpoint/2010/main" val="4128143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Example image classifier: regularization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42</a:t>
            </a:fld>
            <a:endParaRPr lang="de-DE" dirty="0">
              <a:solidFill>
                <a:srgbClr val="000000"/>
              </a:solidFill>
              <a:latin typeface="Arial" charset="0"/>
            </a:endParaRPr>
          </a:p>
        </p:txBody>
      </p:sp>
      <p:sp>
        <p:nvSpPr>
          <p:cNvPr id="11" name="Textfeld 10"/>
          <p:cNvSpPr txBox="1"/>
          <p:nvPr/>
        </p:nvSpPr>
        <p:spPr>
          <a:xfrm>
            <a:off x="249194" y="1556792"/>
            <a:ext cx="7272808" cy="784830"/>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Comparison of two models, one with regularization of one without
</a:t>
            </a:r>
            <a:endParaRPr lang="de-DE" dirty="0">
              <a:solidFill>
                <a:srgbClr val="000000"/>
              </a:solidFill>
              <a:latin typeface="Arial" charset="0"/>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 y="1948591"/>
            <a:ext cx="5852172" cy="4389129"/>
          </a:xfrm>
          <a:prstGeom prst="rect">
            <a:avLst/>
          </a:prstGeom>
        </p:spPr>
      </p:pic>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069" y="1973092"/>
            <a:ext cx="5852172" cy="4389129"/>
          </a:xfrm>
          <a:prstGeom prst="rect">
            <a:avLst/>
          </a:prstGeom>
        </p:spPr>
      </p:pic>
      <p:pic>
        <p:nvPicPr>
          <p:cNvPr id="7" name="Grafik 6"/>
          <p:cNvPicPr>
            <a:picLocks noChangeAspect="1"/>
          </p:cNvPicPr>
          <p:nvPr/>
        </p:nvPicPr>
        <p:blipFill>
          <a:blip r:embed="rId5"/>
          <a:stretch>
            <a:fillRect/>
          </a:stretch>
        </p:blipFill>
        <p:spPr>
          <a:xfrm>
            <a:off x="2427573" y="2492897"/>
            <a:ext cx="7467600" cy="2124075"/>
          </a:xfrm>
          <a:prstGeom prst="rect">
            <a:avLst/>
          </a:prstGeom>
        </p:spPr>
      </p:pic>
    </p:spTree>
    <p:extLst>
      <p:ext uri="{BB962C8B-B14F-4D97-AF65-F5344CB8AC3E}">
        <p14:creationId xmlns:p14="http://schemas.microsoft.com/office/powerpoint/2010/main" val="4208163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336" y="1700808"/>
            <a:ext cx="2736304" cy="2922326"/>
          </a:xfrm>
          <a:prstGeom prst="rect">
            <a:avLst/>
          </a:prstGeom>
        </p:spPr>
      </p:pic>
      <p:sp>
        <p:nvSpPr>
          <p:cNvPr id="2" name="Titel 1"/>
          <p:cNvSpPr>
            <a:spLocks noGrp="1"/>
          </p:cNvSpPr>
          <p:nvPr>
            <p:ph type="title"/>
          </p:nvPr>
        </p:nvSpPr>
        <p:spPr/>
        <p:txBody>
          <a:bodyPr/>
          <a:lstStyle/>
          <a:p>
            <a:r>
              <a:rPr lang="en-US"/>
              <a:t>Artificial Neural Networks - KNN</a:t>
            </a:r>
            <a:br>
              <a:rPr lang="en-US"/>
            </a:br>
            <a:r>
              <a:rPr lang="en-US"/>
              <a:t>Regularization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43</a:t>
            </a:fld>
            <a:endParaRPr lang="de-DE" dirty="0">
              <a:solidFill>
                <a:srgbClr val="000000"/>
              </a:solidFill>
              <a:latin typeface="Arial" charset="0"/>
            </a:endParaRPr>
          </a:p>
        </p:txBody>
      </p:sp>
      <p:sp>
        <p:nvSpPr>
          <p:cNvPr id="6" name="Textfeld 5"/>
          <p:cNvSpPr txBox="1"/>
          <p:nvPr/>
        </p:nvSpPr>
        <p:spPr>
          <a:xfrm>
            <a:off x="249195" y="1556792"/>
            <a:ext cx="5256583" cy="1200329"/>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problem: 
Overfitting on training data
</a:t>
            </a:r>
            <a:endParaRPr lang="de-DE" dirty="0">
              <a:solidFill>
                <a:srgbClr val="000000"/>
              </a:solidFill>
              <a:latin typeface="Arial" charset="0"/>
            </a:endParaRPr>
          </a:p>
        </p:txBody>
      </p:sp>
      <p:sp>
        <p:nvSpPr>
          <p:cNvPr id="8" name="Rechteck 7"/>
          <p:cNvSpPr/>
          <p:nvPr/>
        </p:nvSpPr>
        <p:spPr>
          <a:xfrm>
            <a:off x="4658499" y="1972290"/>
            <a:ext cx="1774845" cy="784830"/>
          </a:xfrm>
          <a:prstGeom prst="rect">
            <a:avLst/>
          </a:prstGeom>
        </p:spPr>
        <p:txBody>
          <a:bodyPr wrap="none">
            <a:spAutoFit/>
          </a:bodyPr>
          <a:lstStyle/>
          <a:p>
            <a:pPr eaLnBrk="0" fontAlgn="base" hangingPunct="0">
              <a:spcBef>
                <a:spcPct val="50000"/>
              </a:spcBef>
              <a:spcAft>
                <a:spcPct val="0"/>
              </a:spcAft>
            </a:pPr>
            <a:r>
              <a:rPr lang="de-DE" b="1">
                <a:solidFill>
                  <a:srgbClr val="000000"/>
                </a:solidFill>
                <a:latin typeface="Arial" charset="0"/>
              </a:rPr>
              <a:t>Regularization
</a:t>
            </a:r>
            <a:endParaRPr lang="de-DE" b="1" dirty="0">
              <a:solidFill>
                <a:srgbClr val="000000"/>
              </a:solidFill>
              <a:latin typeface="Arial" charset="0"/>
            </a:endParaRPr>
          </a:p>
        </p:txBody>
      </p:sp>
      <p:cxnSp>
        <p:nvCxnSpPr>
          <p:cNvPr id="10" name="Gerade Verbindung mit Pfeil 9"/>
          <p:cNvCxnSpPr/>
          <p:nvPr/>
        </p:nvCxnSpPr>
        <p:spPr bwMode="auto">
          <a:xfrm>
            <a:off x="3863752" y="2156956"/>
            <a:ext cx="576064"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feld 17"/>
          <p:cNvSpPr txBox="1"/>
          <p:nvPr/>
        </p:nvSpPr>
        <p:spPr>
          <a:xfrm>
            <a:off x="249194" y="2564905"/>
            <a:ext cx="6869448" cy="1061829"/>
          </a:xfrm>
          <a:prstGeom prst="rect">
            <a:avLst/>
          </a:prstGeom>
          <a:noFill/>
        </p:spPr>
        <p:txBody>
          <a:bodyPr wrap="square" rtlCol="0">
            <a:spAutoFit/>
          </a:bodyPr>
          <a:lstStyle/>
          <a:p>
            <a:pPr eaLnBrk="0" fontAlgn="base" hangingPunct="0">
              <a:spcBef>
                <a:spcPct val="50000"/>
              </a:spcBef>
              <a:spcAft>
                <a:spcPct val="0"/>
              </a:spcAft>
            </a:pPr>
            <a:r>
              <a:rPr lang="en-US" b="1">
                <a:solidFill>
                  <a:srgbClr val="000000"/>
                </a:solidFill>
                <a:latin typeface="Arial" charset="0"/>
              </a:rPr>
              <a:t>Dropout: Random disable of neurons during training. Reduces the complexity of the neural network.
</a:t>
            </a:r>
            <a:endParaRPr lang="de-DE" dirty="0">
              <a:solidFill>
                <a:srgbClr val="000000"/>
              </a:solidFill>
              <a:latin typeface="Arial" charset="0"/>
            </a:endParaRPr>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890" y="3266724"/>
            <a:ext cx="4029439" cy="3022079"/>
          </a:xfrm>
          <a:prstGeom prst="rect">
            <a:avLst/>
          </a:prstGeom>
        </p:spPr>
      </p:pic>
      <p:pic>
        <p:nvPicPr>
          <p:cNvPr id="3" name="Grafik 2"/>
          <p:cNvPicPr>
            <a:picLocks noChangeAspect="1"/>
          </p:cNvPicPr>
          <p:nvPr/>
        </p:nvPicPr>
        <p:blipFill>
          <a:blip r:embed="rId5"/>
          <a:stretch>
            <a:fillRect/>
          </a:stretch>
        </p:blipFill>
        <p:spPr>
          <a:xfrm>
            <a:off x="119336" y="3842189"/>
            <a:ext cx="4817082" cy="1995985"/>
          </a:xfrm>
          <a:prstGeom prst="rect">
            <a:avLst/>
          </a:prstGeom>
        </p:spPr>
      </p:pic>
    </p:spTree>
    <p:extLst>
      <p:ext uri="{BB962C8B-B14F-4D97-AF65-F5344CB8AC3E}">
        <p14:creationId xmlns:p14="http://schemas.microsoft.com/office/powerpoint/2010/main" val="839655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Deep</a:t>
            </a:r>
            <a:r>
              <a:rPr lang="de-DE" dirty="0"/>
              <a:t> Learning</a:t>
            </a:r>
            <a:br>
              <a:rPr lang="de-DE" dirty="0"/>
            </a:br>
            <a:r>
              <a:rPr lang="de-DE" sz="2000" b="0" dirty="0"/>
              <a:t>Ausblick</a:t>
            </a: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44</a:t>
            </a:fld>
            <a:endParaRPr lang="de-DE" dirty="0">
              <a:solidFill>
                <a:srgbClr val="000000"/>
              </a:solidFill>
              <a:latin typeface="Arial" charset="0"/>
            </a:endParaRPr>
          </a:p>
        </p:txBody>
      </p:sp>
      <p:graphicFrame>
        <p:nvGraphicFramePr>
          <p:cNvPr id="17" name="Diagramm 16"/>
          <p:cNvGraphicFramePr/>
          <p:nvPr/>
        </p:nvGraphicFramePr>
        <p:xfrm>
          <a:off x="-3603" y="1348200"/>
          <a:ext cx="7103318" cy="4735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8" name="Textfeld 7"/>
              <p:cNvSpPr txBox="1"/>
              <p:nvPr/>
            </p:nvSpPr>
            <p:spPr>
              <a:xfrm>
                <a:off x="7099716" y="1484785"/>
                <a:ext cx="5091491" cy="4108817"/>
              </a:xfrm>
              <a:prstGeom prst="rect">
                <a:avLst/>
              </a:prstGeom>
              <a:noFill/>
            </p:spPr>
            <p:txBody>
              <a:bodyPr wrap="square" rtlCol="0">
                <a:spAutoFit/>
              </a:bodyPr>
              <a:lstStyle/>
              <a:p>
                <a:pPr eaLnBrk="0" fontAlgn="base" hangingPunct="0">
                  <a:spcBef>
                    <a:spcPct val="50000"/>
                  </a:spcBef>
                  <a:spcAft>
                    <a:spcPct val="0"/>
                  </a:spcAft>
                </a:pPr>
                <a:r>
                  <a:rPr lang="de-DE" b="1" dirty="0">
                    <a:solidFill>
                      <a:srgbClr val="000000"/>
                    </a:solidFill>
                    <a:latin typeface="Arial" charset="0"/>
                  </a:rPr>
                  <a:t>Künstliche neuronale Netze: Part 2</a:t>
                </a:r>
              </a:p>
              <a:p>
                <a:pPr marL="342900" indent="-342900" eaLnBrk="0" fontAlgn="base" hangingPunct="0">
                  <a:spcBef>
                    <a:spcPct val="50000"/>
                  </a:spcBef>
                  <a:spcAft>
                    <a:spcPct val="0"/>
                  </a:spcAft>
                  <a:buFont typeface="Courier New" panose="02070309020205020404" pitchFamily="49" charset="0"/>
                  <a:buChar char="o"/>
                </a:pPr>
                <a:r>
                  <a:rPr lang="en-US" dirty="0">
                    <a:solidFill>
                      <a:srgbClr val="000000"/>
                    </a:solidFill>
                    <a:latin typeface="Arial" charset="0"/>
                  </a:rPr>
                  <a:t>Training, test and validation data
</a:t>
                </a:r>
                <a:r>
                  <a:rPr lang="de-DE" dirty="0" err="1">
                    <a:solidFill>
                      <a:srgbClr val="000000"/>
                    </a:solidFill>
                    <a:latin typeface="Arial" charset="0"/>
                  </a:rPr>
                  <a:t>Regularization</a:t>
                </a:r>
                <a:endParaRPr lang="de-DE"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r>
                  <a:rPr lang="de-DE" dirty="0">
                    <a:solidFill>
                      <a:srgbClr val="000000"/>
                    </a:solidFill>
                    <a:latin typeface="Arial" charset="0"/>
                  </a:rPr>
                  <a:t>Early </a:t>
                </a:r>
                <a:r>
                  <a:rPr lang="de-DE" dirty="0" err="1">
                    <a:solidFill>
                      <a:srgbClr val="000000"/>
                    </a:solidFill>
                    <a:latin typeface="Arial" charset="0"/>
                  </a:rPr>
                  <a:t>Stopping</a:t>
                </a:r>
                <a:endParaRPr lang="de-DE"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ℓ</m:t>
                        </m:r>
                      </m:e>
                      <m:sub>
                        <m:r>
                          <a:rPr lang="de-DE" i="1">
                            <a:solidFill>
                              <a:srgbClr val="000000"/>
                            </a:solidFill>
                            <a:latin typeface="Cambria Math" panose="02040503050406030204" pitchFamily="18" charset="0"/>
                          </a:rPr>
                          <m:t>1</m:t>
                        </m:r>
                      </m:sub>
                    </m:sSub>
                    <m:r>
                      <a:rPr lang="de-DE" i="1">
                        <a:solidFill>
                          <a:srgbClr val="000000"/>
                        </a:solidFill>
                        <a:latin typeface="Cambria Math" panose="02040503050406030204" pitchFamily="18" charset="0"/>
                      </a:rPr>
                      <m:t> &amp; </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ℓ</m:t>
                        </m:r>
                      </m:e>
                      <m:sub>
                        <m:r>
                          <a:rPr lang="de-DE" i="1">
                            <a:solidFill>
                              <a:srgbClr val="000000"/>
                            </a:solidFill>
                            <a:latin typeface="Cambria Math" panose="02040503050406030204" pitchFamily="18" charset="0"/>
                          </a:rPr>
                          <m:t>2</m:t>
                        </m:r>
                      </m:sub>
                    </m:sSub>
                  </m:oMath>
                </a14:m>
                <a:r>
                  <a:rPr lang="de-DE" dirty="0">
                    <a:solidFill>
                      <a:srgbClr val="000000"/>
                    </a:solidFill>
                    <a:latin typeface="Arial" charset="0"/>
                  </a:rPr>
                  <a:t>-Regularization</a:t>
                </a:r>
              </a:p>
              <a:p>
                <a:pPr marL="796613" lvl="1" indent="-342900" eaLnBrk="0" fontAlgn="base" hangingPunct="0">
                  <a:spcBef>
                    <a:spcPct val="50000"/>
                  </a:spcBef>
                  <a:spcAft>
                    <a:spcPct val="0"/>
                  </a:spcAft>
                  <a:buFont typeface="Symbol" panose="05050102010706020507" pitchFamily="18" charset="2"/>
                  <a:buChar char="-"/>
                </a:pPr>
                <a:r>
                  <a:rPr lang="de-DE" dirty="0">
                    <a:solidFill>
                      <a:srgbClr val="000000"/>
                    </a:solidFill>
                    <a:latin typeface="Arial" charset="0"/>
                  </a:rPr>
                  <a:t>Dropout</a:t>
                </a:r>
              </a:p>
              <a:p>
                <a:pPr marL="796613" lvl="1" indent="-342900" eaLnBrk="0" fontAlgn="base" hangingPunct="0">
                  <a:spcBef>
                    <a:spcPct val="50000"/>
                  </a:spcBef>
                  <a:spcAft>
                    <a:spcPct val="0"/>
                  </a:spcAft>
                  <a:buFont typeface="Symbol" panose="05050102010706020507" pitchFamily="18" charset="2"/>
                  <a:buChar char="-"/>
                </a:pPr>
                <a:r>
                  <a:rPr lang="de-DE" b="1" dirty="0" err="1">
                    <a:solidFill>
                      <a:srgbClr val="000000"/>
                    </a:solidFill>
                    <a:latin typeface="Arial" charset="0"/>
                  </a:rPr>
                  <a:t>Weight</a:t>
                </a:r>
                <a:r>
                  <a:rPr lang="de-DE" b="1" dirty="0">
                    <a:solidFill>
                      <a:srgbClr val="000000"/>
                    </a:solidFill>
                    <a:latin typeface="Arial" charset="0"/>
                  </a:rPr>
                  <a:t> </a:t>
                </a:r>
                <a:r>
                  <a:rPr lang="de-DE" b="1" dirty="0" err="1">
                    <a:solidFill>
                      <a:srgbClr val="000000"/>
                    </a:solidFill>
                    <a:latin typeface="Arial" charset="0"/>
                  </a:rPr>
                  <a:t>initialization</a:t>
                </a:r>
                <a:endParaRPr lang="de-DE" b="1" dirty="0">
                  <a:solidFill>
                    <a:srgbClr val="000000"/>
                  </a:solidFill>
                  <a:latin typeface="Arial" charset="0"/>
                </a:endParaRPr>
              </a:p>
              <a:p>
                <a:pPr marL="796613" lvl="1" indent="-342900" eaLnBrk="0" fontAlgn="base" hangingPunct="0">
                  <a:spcBef>
                    <a:spcPct val="50000"/>
                  </a:spcBef>
                  <a:spcAft>
                    <a:spcPct val="0"/>
                  </a:spcAft>
                  <a:buFont typeface="Symbol" panose="05050102010706020507" pitchFamily="18" charset="2"/>
                  <a:buChar char="-"/>
                </a:pPr>
                <a:r>
                  <a:rPr lang="de-DE" b="1" dirty="0">
                    <a:solidFill>
                      <a:srgbClr val="000000"/>
                    </a:solidFill>
                    <a:latin typeface="Arial" charset="0"/>
                  </a:rPr>
                  <a:t>Batch </a:t>
                </a:r>
                <a:r>
                  <a:rPr lang="de-DE" b="1" dirty="0" err="1">
                    <a:solidFill>
                      <a:srgbClr val="000000"/>
                    </a:solidFill>
                    <a:latin typeface="Arial" charset="0"/>
                  </a:rPr>
                  <a:t>normalization</a:t>
                </a:r>
                <a:endParaRPr lang="de-DE" b="1" dirty="0">
                  <a:solidFill>
                    <a:srgbClr val="000000"/>
                  </a:solidFill>
                  <a:latin typeface="Arial" charset="0"/>
                </a:endParaRPr>
              </a:p>
              <a:p>
                <a:pPr marL="342900" indent="-342900" eaLnBrk="0" fontAlgn="base" hangingPunct="0">
                  <a:spcBef>
                    <a:spcPct val="50000"/>
                  </a:spcBef>
                  <a:spcAft>
                    <a:spcPct val="0"/>
                  </a:spcAft>
                  <a:buFont typeface="Courier New" panose="02070309020205020404" pitchFamily="49" charset="0"/>
                  <a:buChar char="o"/>
                </a:pPr>
                <a:r>
                  <a:rPr lang="de-DE" dirty="0" err="1">
                    <a:solidFill>
                      <a:srgbClr val="000000"/>
                    </a:solidFill>
                    <a:latin typeface="Arial" charset="0"/>
                  </a:rPr>
                  <a:t>Optimization</a:t>
                </a:r>
                <a:r>
                  <a:rPr lang="de-DE" dirty="0">
                    <a:solidFill>
                      <a:srgbClr val="000000"/>
                    </a:solidFill>
                    <a:latin typeface="Arial" charset="0"/>
                  </a:rPr>
                  <a:t> </a:t>
                </a:r>
                <a:r>
                  <a:rPr lang="de-DE" dirty="0" err="1">
                    <a:solidFill>
                      <a:srgbClr val="000000"/>
                    </a:solidFill>
                    <a:latin typeface="Arial" charset="0"/>
                  </a:rPr>
                  <a:t>algorithms</a:t>
                </a:r>
                <a:endParaRPr lang="de-DE" dirty="0">
                  <a:solidFill>
                    <a:srgbClr val="000000"/>
                  </a:solidFill>
                  <a:latin typeface="Arial" charset="0"/>
                </a:endParaRPr>
              </a:p>
              <a:p>
                <a:pPr marL="342900" indent="-342900" eaLnBrk="0" fontAlgn="base" hangingPunct="0">
                  <a:spcBef>
                    <a:spcPct val="50000"/>
                  </a:spcBef>
                  <a:spcAft>
                    <a:spcPct val="0"/>
                  </a:spcAft>
                  <a:buFont typeface="Courier New" panose="02070309020205020404" pitchFamily="49" charset="0"/>
                  <a:buChar char="o"/>
                </a:pPr>
                <a:endParaRPr lang="de-DE" dirty="0">
                  <a:solidFill>
                    <a:srgbClr val="000000"/>
                  </a:solidFill>
                  <a:latin typeface="Arial"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7099716" y="1484785"/>
                <a:ext cx="5091491" cy="4108817"/>
              </a:xfrm>
              <a:prstGeom prst="rect">
                <a:avLst/>
              </a:prstGeom>
              <a:blipFill>
                <a:blip r:embed="rId8"/>
                <a:stretch>
                  <a:fillRect l="-1078" t="-890"/>
                </a:stretch>
              </a:blipFill>
            </p:spPr>
            <p:txBody>
              <a:bodyPr/>
              <a:lstStyle/>
              <a:p>
                <a:r>
                  <a:rPr lang="de-DE">
                    <a:noFill/>
                  </a:rPr>
                  <a:t> </a:t>
                </a:r>
              </a:p>
            </p:txBody>
          </p:sp>
        </mc:Fallback>
      </mc:AlternateContent>
      <p:cxnSp>
        <p:nvCxnSpPr>
          <p:cNvPr id="10" name="Gerader Verbinder 9"/>
          <p:cNvCxnSpPr/>
          <p:nvPr/>
        </p:nvCxnSpPr>
        <p:spPr bwMode="auto">
          <a:xfrm flipH="1">
            <a:off x="7099716" y="1754818"/>
            <a:ext cx="4324876"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8342067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m 12"/>
          <p:cNvGraphicFramePr/>
          <p:nvPr/>
        </p:nvGraphicFramePr>
        <p:xfrm>
          <a:off x="2032529" y="720020"/>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fik 7"/>
          <p:cNvPicPr>
            <a:picLocks noChangeAspect="1"/>
          </p:cNvPicPr>
          <p:nvPr/>
        </p:nvPicPr>
        <p:blipFill>
          <a:blip r:embed="rId8"/>
          <a:stretch>
            <a:fillRect/>
          </a:stretch>
        </p:blipFill>
        <p:spPr>
          <a:xfrm>
            <a:off x="1927089" y="1268760"/>
            <a:ext cx="7128792" cy="4525660"/>
          </a:xfrm>
          <a:prstGeom prst="rect">
            <a:avLst/>
          </a:prstGeom>
        </p:spPr>
      </p:pic>
      <p:sp>
        <p:nvSpPr>
          <p:cNvPr id="2" name="Titel 1"/>
          <p:cNvSpPr>
            <a:spLocks noGrp="1"/>
          </p:cNvSpPr>
          <p:nvPr>
            <p:ph type="title"/>
          </p:nvPr>
        </p:nvSpPr>
        <p:spPr>
          <a:xfrm>
            <a:off x="248661" y="310562"/>
            <a:ext cx="9647767" cy="1041400"/>
          </a:xfrm>
        </p:spPr>
        <p:txBody>
          <a:bodyPr/>
          <a:lstStyle/>
          <a:p>
            <a:r>
              <a:rPr lang="en-US"/>
              <a:t>Artificial Neural Networks - KNN</a:t>
            </a:r>
            <a:br>
              <a:rPr lang="en-US"/>
            </a:br>
            <a:r>
              <a:rPr lang="en-US"/>
              <a:t>Problems during training - motivation weight initialization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45</a:t>
            </a:fld>
            <a:endParaRPr lang="de-DE" dirty="0">
              <a:solidFill>
                <a:srgbClr val="000000"/>
              </a:solidFill>
              <a:latin typeface="Arial" charset="0"/>
            </a:endParaRPr>
          </a:p>
        </p:txBody>
      </p:sp>
      <p:sp>
        <p:nvSpPr>
          <p:cNvPr id="14" name="Textfeld 13"/>
          <p:cNvSpPr txBox="1"/>
          <p:nvPr/>
        </p:nvSpPr>
        <p:spPr>
          <a:xfrm>
            <a:off x="839417" y="-1971600"/>
            <a:ext cx="10996043" cy="369332"/>
          </a:xfrm>
          <a:prstGeom prst="rect">
            <a:avLst/>
          </a:prstGeom>
          <a:noFill/>
        </p:spPr>
        <p:txBody>
          <a:bodyPr wrap="square" rtlCol="0">
            <a:spAutoFit/>
          </a:bodyPr>
          <a:lstStyle/>
          <a:p>
            <a:pPr eaLnBrk="0" fontAlgn="base" hangingPunct="0">
              <a:spcBef>
                <a:spcPct val="50000"/>
              </a:spcBef>
              <a:spcAft>
                <a:spcPct val="0"/>
              </a:spcAft>
            </a:pPr>
            <a:r>
              <a:rPr lang="de-DE" dirty="0">
                <a:solidFill>
                  <a:srgbClr val="000000"/>
                </a:solidFill>
                <a:latin typeface="Arial" charset="0"/>
              </a:rPr>
              <a:t>Wie verändern sich die Gradienten beider Modelle über 100 Epochen der 6 verdeckten Schichten?</a:t>
            </a:r>
          </a:p>
        </p:txBody>
      </p:sp>
      <p:sp>
        <p:nvSpPr>
          <p:cNvPr id="9" name="Textfeld 8"/>
          <p:cNvSpPr txBox="1"/>
          <p:nvPr/>
        </p:nvSpPr>
        <p:spPr>
          <a:xfrm>
            <a:off x="794" y="1484784"/>
            <a:ext cx="2293888" cy="1200329"/>
          </a:xfrm>
          <a:prstGeom prst="rect">
            <a:avLst/>
          </a:prstGeom>
          <a:noFill/>
        </p:spPr>
        <p:txBody>
          <a:bodyPr wrap="square" rtlCol="0">
            <a:spAutoFit/>
          </a:bodyPr>
          <a:lstStyle/>
          <a:p>
            <a:pPr eaLnBrk="0" fontAlgn="base" hangingPunct="0">
              <a:spcAft>
                <a:spcPct val="0"/>
              </a:spcAft>
            </a:pPr>
            <a:r>
              <a:rPr lang="de-DE" b="1">
                <a:solidFill>
                  <a:srgbClr val="00FF00"/>
                </a:solidFill>
                <a:latin typeface="Arial" charset="0"/>
              </a:rPr>
              <a:t>Input layer:
28×28=784 neurons
</a:t>
            </a:r>
            <a:endParaRPr lang="de-DE" b="1" dirty="0">
              <a:solidFill>
                <a:srgbClr val="00FF00"/>
              </a:solidFill>
              <a:latin typeface="Arial" charset="0"/>
            </a:endParaRPr>
          </a:p>
        </p:txBody>
      </p:sp>
      <p:sp>
        <p:nvSpPr>
          <p:cNvPr id="11" name="Textfeld 10"/>
          <p:cNvSpPr txBox="1"/>
          <p:nvPr/>
        </p:nvSpPr>
        <p:spPr>
          <a:xfrm>
            <a:off x="4307974" y="5596951"/>
            <a:ext cx="3528392" cy="1200329"/>
          </a:xfrm>
          <a:prstGeom prst="rect">
            <a:avLst/>
          </a:prstGeom>
          <a:noFill/>
        </p:spPr>
        <p:txBody>
          <a:bodyPr wrap="square" rtlCol="0">
            <a:spAutoFit/>
          </a:bodyPr>
          <a:lstStyle/>
          <a:p>
            <a:pPr eaLnBrk="0" fontAlgn="base" hangingPunct="0">
              <a:spcAft>
                <a:spcPct val="0"/>
              </a:spcAft>
            </a:pPr>
            <a:r>
              <a:rPr lang="de-DE" b="1" dirty="0">
                <a:solidFill>
                  <a:srgbClr val="0083FF"/>
                </a:solidFill>
                <a:latin typeface="Arial" charset="0"/>
              </a:rPr>
              <a:t>Hidden </a:t>
            </a:r>
            <a:r>
              <a:rPr lang="de-DE" b="1" dirty="0" err="1">
                <a:solidFill>
                  <a:srgbClr val="0083FF"/>
                </a:solidFill>
                <a:latin typeface="Arial" charset="0"/>
              </a:rPr>
              <a:t>layers</a:t>
            </a:r>
            <a:r>
              <a:rPr lang="de-DE" b="1" dirty="0">
                <a:solidFill>
                  <a:srgbClr val="0083FF"/>
                </a:solidFill>
                <a:latin typeface="Arial" charset="0"/>
              </a:rPr>
              <a:t>: 6
30, 30, 20, 20, 20, 10 </a:t>
            </a:r>
            <a:r>
              <a:rPr lang="de-DE" b="1" dirty="0" err="1">
                <a:solidFill>
                  <a:srgbClr val="0083FF"/>
                </a:solidFill>
                <a:latin typeface="Arial" charset="0"/>
              </a:rPr>
              <a:t>neurons</a:t>
            </a:r>
            <a:r>
              <a:rPr lang="de-DE" b="1" dirty="0">
                <a:solidFill>
                  <a:srgbClr val="0083FF"/>
                </a:solidFill>
                <a:latin typeface="Arial" charset="0"/>
              </a:rPr>
              <a:t>
+ </a:t>
            </a:r>
            <a:r>
              <a:rPr lang="de-DE" b="1" dirty="0">
                <a:solidFill>
                  <a:srgbClr val="FFC000"/>
                </a:solidFill>
                <a:latin typeface="Arial" charset="0"/>
              </a:rPr>
              <a:t>Bias</a:t>
            </a:r>
            <a:r>
              <a:rPr lang="de-DE" b="1" dirty="0">
                <a:solidFill>
                  <a:srgbClr val="0083FF"/>
                </a:solidFill>
                <a:latin typeface="Arial" charset="0"/>
              </a:rPr>
              <a:t>
</a:t>
            </a:r>
            <a:endParaRPr lang="de-DE" b="1" dirty="0">
              <a:solidFill>
                <a:srgbClr val="FF8040"/>
              </a:solidFill>
              <a:latin typeface="Arial" charset="0"/>
            </a:endParaRPr>
          </a:p>
        </p:txBody>
      </p:sp>
      <p:sp>
        <p:nvSpPr>
          <p:cNvPr id="12" name="Textfeld 11"/>
          <p:cNvSpPr txBox="1"/>
          <p:nvPr/>
        </p:nvSpPr>
        <p:spPr>
          <a:xfrm>
            <a:off x="7167915" y="1534404"/>
            <a:ext cx="3024336" cy="923330"/>
          </a:xfrm>
          <a:prstGeom prst="rect">
            <a:avLst/>
          </a:prstGeom>
          <a:noFill/>
        </p:spPr>
        <p:txBody>
          <a:bodyPr wrap="square" rtlCol="0">
            <a:spAutoFit/>
          </a:bodyPr>
          <a:lstStyle/>
          <a:p>
            <a:pPr eaLnBrk="0" fontAlgn="base" hangingPunct="0">
              <a:spcAft>
                <a:spcPct val="0"/>
              </a:spcAft>
            </a:pPr>
            <a:r>
              <a:rPr lang="de-DE" b="1">
                <a:solidFill>
                  <a:srgbClr val="FF0000"/>
                </a:solidFill>
                <a:latin typeface="Arial" charset="0"/>
              </a:rPr>
              <a:t>Output layer: 
10 neurons
</a:t>
            </a:r>
            <a:endParaRPr lang="de-DE" b="1" dirty="0">
              <a:solidFill>
                <a:srgbClr val="FF0000"/>
              </a:solidFill>
              <a:latin typeface="Arial" charset="0"/>
            </a:endParaRPr>
          </a:p>
        </p:txBody>
      </p:sp>
      <p:pic>
        <p:nvPicPr>
          <p:cNvPr id="17" name="Grafik 16"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9">
            <a:duotone>
              <a:prstClr val="black"/>
              <a:srgbClr val="00FF00">
                <a:tint val="45000"/>
                <a:satMod val="400000"/>
              </a:srgbClr>
            </a:duotone>
            <a:extLst>
              <a:ext uri="{96DAC541-7B7A-43D3-8B79-37D633B846F1}">
                <asvg:svgBlip xmlns:asvg="http://schemas.microsoft.com/office/drawing/2016/SVG/main" r:embed="rId10"/>
              </a:ext>
            </a:extLst>
          </a:blip>
          <a:stretch>
            <a:fillRect/>
          </a:stretch>
        </p:blipFill>
        <p:spPr>
          <a:xfrm rot="13030515" flipH="1" flipV="1">
            <a:off x="449848" y="2591182"/>
            <a:ext cx="1502559" cy="734862"/>
          </a:xfrm>
          <a:prstGeom prst="rect">
            <a:avLst/>
          </a:prstGeom>
        </p:spPr>
      </p:pic>
      <p:grpSp>
        <p:nvGrpSpPr>
          <p:cNvPr id="25" name="Gruppieren 24"/>
          <p:cNvGrpSpPr/>
          <p:nvPr/>
        </p:nvGrpSpPr>
        <p:grpSpPr>
          <a:xfrm>
            <a:off x="3160274" y="4270797"/>
            <a:ext cx="4657269" cy="1795428"/>
            <a:chOff x="3159479" y="4270797"/>
            <a:chExt cx="4657269" cy="1795428"/>
          </a:xfrm>
        </p:grpSpPr>
        <p:pic>
          <p:nvPicPr>
            <p:cNvPr id="19" name="Grafik 18"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11">
              <a:extLst>
                <a:ext uri="{96DAC541-7B7A-43D3-8B79-37D633B846F1}">
                  <asvg:svgBlip xmlns:asvg="http://schemas.microsoft.com/office/drawing/2016/SVG/main" r:embed="rId10"/>
                </a:ext>
              </a:extLst>
            </a:blip>
            <a:stretch>
              <a:fillRect/>
            </a:stretch>
          </p:blipFill>
          <p:spPr>
            <a:xfrm rot="7331600" flipH="1" flipV="1">
              <a:off x="6791605" y="4692639"/>
              <a:ext cx="1446985" cy="603301"/>
            </a:xfrm>
            <a:prstGeom prst="rect">
              <a:avLst/>
            </a:prstGeom>
          </p:spPr>
        </p:pic>
        <p:pic>
          <p:nvPicPr>
            <p:cNvPr id="20" name="Grafik 19"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11">
              <a:extLst>
                <a:ext uri="{96DAC541-7B7A-43D3-8B79-37D633B846F1}">
                  <asvg:svgBlip xmlns:asvg="http://schemas.microsoft.com/office/drawing/2016/SVG/main" r:embed="rId10"/>
                </a:ext>
              </a:extLst>
            </a:blip>
            <a:stretch>
              <a:fillRect/>
            </a:stretch>
          </p:blipFill>
          <p:spPr>
            <a:xfrm rot="2052067" flipH="1">
              <a:off x="3159479" y="5589392"/>
              <a:ext cx="974971" cy="476833"/>
            </a:xfrm>
            <a:prstGeom prst="rect">
              <a:avLst/>
            </a:prstGeom>
          </p:spPr>
        </p:pic>
        <p:pic>
          <p:nvPicPr>
            <p:cNvPr id="21" name="Grafik 20"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11">
              <a:extLst>
                <a:ext uri="{96DAC541-7B7A-43D3-8B79-37D633B846F1}">
                  <asvg:svgBlip xmlns:asvg="http://schemas.microsoft.com/office/drawing/2016/SVG/main" r:embed="rId10"/>
                </a:ext>
              </a:extLst>
            </a:blip>
            <a:stretch>
              <a:fillRect/>
            </a:stretch>
          </p:blipFill>
          <p:spPr>
            <a:xfrm rot="2052067" flipH="1">
              <a:off x="4093166" y="5397142"/>
              <a:ext cx="545834" cy="266953"/>
            </a:xfrm>
            <a:prstGeom prst="rect">
              <a:avLst/>
            </a:prstGeom>
          </p:spPr>
        </p:pic>
        <p:pic>
          <p:nvPicPr>
            <p:cNvPr id="22" name="Grafik 21"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11">
              <a:extLst>
                <a:ext uri="{96DAC541-7B7A-43D3-8B79-37D633B846F1}">
                  <asvg:svgBlip xmlns:asvg="http://schemas.microsoft.com/office/drawing/2016/SVG/main" r:embed="rId10"/>
                </a:ext>
              </a:extLst>
            </a:blip>
            <a:stretch>
              <a:fillRect/>
            </a:stretch>
          </p:blipFill>
          <p:spPr>
            <a:xfrm rot="4723954" flipH="1">
              <a:off x="4662411" y="5005982"/>
              <a:ext cx="880493" cy="430626"/>
            </a:xfrm>
            <a:prstGeom prst="rect">
              <a:avLst/>
            </a:prstGeom>
          </p:spPr>
        </p:pic>
        <p:pic>
          <p:nvPicPr>
            <p:cNvPr id="23" name="Grafik 22"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11">
              <a:extLst>
                <a:ext uri="{96DAC541-7B7A-43D3-8B79-37D633B846F1}">
                  <asvg:svgBlip xmlns:asvg="http://schemas.microsoft.com/office/drawing/2016/SVG/main" r:embed="rId10"/>
                </a:ext>
              </a:extLst>
            </a:blip>
            <a:stretch>
              <a:fillRect/>
            </a:stretch>
          </p:blipFill>
          <p:spPr>
            <a:xfrm rot="6110095" flipH="1" flipV="1">
              <a:off x="5475299" y="4971071"/>
              <a:ext cx="930343" cy="455006"/>
            </a:xfrm>
            <a:prstGeom prst="rect">
              <a:avLst/>
            </a:prstGeom>
          </p:spPr>
        </p:pic>
        <p:pic>
          <p:nvPicPr>
            <p:cNvPr id="24" name="Grafik 23"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11">
              <a:extLst>
                <a:ext uri="{96DAC541-7B7A-43D3-8B79-37D633B846F1}">
                  <asvg:svgBlip xmlns:asvg="http://schemas.microsoft.com/office/drawing/2016/SVG/main" r:embed="rId10"/>
                </a:ext>
              </a:extLst>
            </a:blip>
            <a:stretch>
              <a:fillRect/>
            </a:stretch>
          </p:blipFill>
          <p:spPr>
            <a:xfrm rot="6767852" flipH="1" flipV="1">
              <a:off x="6311976" y="5022773"/>
              <a:ext cx="930343" cy="455006"/>
            </a:xfrm>
            <a:prstGeom prst="rect">
              <a:avLst/>
            </a:prstGeom>
          </p:spPr>
        </p:pic>
      </p:grpSp>
      <p:pic>
        <p:nvPicPr>
          <p:cNvPr id="26" name="Grafik 25"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9">
            <a:duotone>
              <a:prstClr val="black"/>
              <a:srgbClr val="FF0000">
                <a:tint val="45000"/>
                <a:satMod val="400000"/>
              </a:srgbClr>
            </a:duotone>
            <a:extLst>
              <a:ext uri="{96DAC541-7B7A-43D3-8B79-37D633B846F1}">
                <asvg:svgBlip xmlns:asvg="http://schemas.microsoft.com/office/drawing/2016/SVG/main" r:embed="rId10"/>
              </a:ext>
            </a:extLst>
          </a:blip>
          <a:stretch>
            <a:fillRect/>
          </a:stretch>
        </p:blipFill>
        <p:spPr>
          <a:xfrm rot="13030515" flipH="1" flipV="1">
            <a:off x="7883990" y="2317755"/>
            <a:ext cx="1031735" cy="504594"/>
          </a:xfrm>
          <a:prstGeom prst="rect">
            <a:avLst/>
          </a:prstGeom>
        </p:spPr>
      </p:pic>
      <p:sp>
        <p:nvSpPr>
          <p:cNvPr id="27" name="Textfeld 26"/>
          <p:cNvSpPr txBox="1"/>
          <p:nvPr/>
        </p:nvSpPr>
        <p:spPr>
          <a:xfrm>
            <a:off x="9166468" y="1591376"/>
            <a:ext cx="2776871" cy="3693319"/>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Model 1</a:t>
            </a:r>
            <a:br>
              <a:rPr lang="en-US" dirty="0">
                <a:solidFill>
                  <a:srgbClr val="000000"/>
                </a:solidFill>
                <a:latin typeface="Arial" charset="0"/>
              </a:rPr>
            </a:br>
            <a:r>
              <a:rPr lang="en-US" dirty="0">
                <a:solidFill>
                  <a:srgbClr val="000000"/>
                </a:solidFill>
                <a:latin typeface="Arial" charset="0"/>
              </a:rPr>
              <a:t>Activation: tanh
Model 2</a:t>
            </a:r>
            <a:br>
              <a:rPr lang="en-US" dirty="0">
                <a:solidFill>
                  <a:srgbClr val="000000"/>
                </a:solidFill>
                <a:latin typeface="Arial" charset="0"/>
              </a:rPr>
            </a:br>
            <a:r>
              <a:rPr lang="en-US" dirty="0">
                <a:solidFill>
                  <a:srgbClr val="000000"/>
                </a:solidFill>
                <a:latin typeface="Arial" charset="0"/>
              </a:rPr>
              <a:t>Activation: </a:t>
            </a:r>
            <a:r>
              <a:rPr lang="en-US" dirty="0" err="1">
                <a:solidFill>
                  <a:srgbClr val="000000"/>
                </a:solidFill>
                <a:latin typeface="Arial" charset="0"/>
              </a:rPr>
              <a:t>ReLU</a:t>
            </a:r>
            <a:r>
              <a:rPr lang="en-US" dirty="0">
                <a:solidFill>
                  <a:srgbClr val="000000"/>
                </a:solidFill>
                <a:latin typeface="Arial" charset="0"/>
              </a:rPr>
              <a:t>
Weight initialization:</a:t>
            </a:r>
            <a:br>
              <a:rPr lang="en-US" dirty="0">
                <a:solidFill>
                  <a:srgbClr val="000000"/>
                </a:solidFill>
                <a:latin typeface="Arial" charset="0"/>
              </a:rPr>
            </a:br>
            <a:r>
              <a:rPr lang="en-US" dirty="0">
                <a:solidFill>
                  <a:srgbClr val="000000"/>
                </a:solidFill>
                <a:latin typeface="Arial" charset="0"/>
              </a:rPr>
              <a:t>Normally distributed
</a:t>
            </a:r>
            <a:r>
              <a:rPr lang="en-US" b="1" dirty="0">
                <a:solidFill>
                  <a:srgbClr val="000000"/>
                </a:solidFill>
                <a:latin typeface="Arial" charset="0"/>
              </a:rPr>
              <a:t>How do the gradients of both models change over 100 epochs of the 6 hidden layers?</a:t>
            </a:r>
            <a:r>
              <a:rPr lang="en-US" dirty="0">
                <a:solidFill>
                  <a:srgbClr val="000000"/>
                </a:solidFill>
                <a:latin typeface="Arial" charset="0"/>
              </a:rPr>
              <a:t>
</a:t>
            </a:r>
            <a:endParaRPr lang="de-DE" dirty="0">
              <a:solidFill>
                <a:srgbClr val="000000"/>
              </a:solidFill>
              <a:latin typeface="Arial" charset="0"/>
            </a:endParaRPr>
          </a:p>
        </p:txBody>
      </p:sp>
    </p:spTree>
    <p:extLst>
      <p:ext uri="{BB962C8B-B14F-4D97-AF65-F5344CB8AC3E}">
        <p14:creationId xmlns:p14="http://schemas.microsoft.com/office/powerpoint/2010/main" val="3827331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8662" y="331785"/>
            <a:ext cx="9647767" cy="1041400"/>
          </a:xfrm>
        </p:spPr>
        <p:txBody>
          <a:bodyPr/>
          <a:lstStyle/>
          <a:p>
            <a:r>
              <a:rPr lang="en-US"/>
              <a:t>Artificial Neural Networks - KNN</a:t>
            </a:r>
            <a:br>
              <a:rPr lang="en-US"/>
            </a:br>
            <a:r>
              <a:rPr lang="en-US"/>
              <a:t>Problems during training - Example: Vanishing Gradients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46</a:t>
            </a:fld>
            <a:endParaRPr lang="de-DE" dirty="0">
              <a:solidFill>
                <a:srgbClr val="000000"/>
              </a:solidFill>
              <a:latin typeface="Arial" charset="0"/>
            </a:endParaRPr>
          </a:p>
        </p:txBody>
      </p:sp>
      <p:sp>
        <p:nvSpPr>
          <p:cNvPr id="6" name="Textfeld 5"/>
          <p:cNvSpPr txBox="1"/>
          <p:nvPr/>
        </p:nvSpPr>
        <p:spPr>
          <a:xfrm>
            <a:off x="248662" y="1484784"/>
            <a:ext cx="11751994" cy="784830"/>
          </a:xfrm>
          <a:prstGeom prst="rect">
            <a:avLst/>
          </a:prstGeom>
          <a:noFill/>
        </p:spPr>
        <p:txBody>
          <a:bodyPr wrap="square" rtlCol="0">
            <a:spAutoFit/>
          </a:bodyPr>
          <a:lstStyle/>
          <a:p>
            <a:pPr eaLnBrk="0" fontAlgn="base" hangingPunct="0">
              <a:spcBef>
                <a:spcPct val="50000"/>
              </a:spcBef>
              <a:spcAft>
                <a:spcPct val="0"/>
              </a:spcAft>
            </a:pPr>
            <a:endParaRPr lang="de-DE" b="1"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p:txBody>
      </p:sp>
      <p:sp>
        <p:nvSpPr>
          <p:cNvPr id="20" name="Textfeld 19"/>
          <p:cNvSpPr txBox="1"/>
          <p:nvPr/>
        </p:nvSpPr>
        <p:spPr>
          <a:xfrm>
            <a:off x="503144" y="5223987"/>
            <a:ext cx="10996043" cy="1061829"/>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The gradients of the first model (tanh) converge to 0 the further back the error is propagated back in the mesh
→ problem of vanishing gradients</a:t>
            </a:r>
            <a:endParaRPr lang="de-DE" dirty="0">
              <a:solidFill>
                <a:srgbClr val="000000"/>
              </a:solidFill>
              <a:latin typeface="Arial" charset="0"/>
            </a:endParaRPr>
          </a:p>
        </p:txBody>
      </p:sp>
      <p:pic>
        <p:nvPicPr>
          <p:cNvPr id="8" name="Grafik 7"/>
          <p:cNvPicPr>
            <a:picLocks noChangeAspect="1"/>
          </p:cNvPicPr>
          <p:nvPr/>
        </p:nvPicPr>
        <p:blipFill>
          <a:blip r:embed="rId3"/>
          <a:stretch>
            <a:fillRect/>
          </a:stretch>
        </p:blipFill>
        <p:spPr>
          <a:xfrm>
            <a:off x="89198" y="1261586"/>
            <a:ext cx="11934825" cy="3962400"/>
          </a:xfrm>
          <a:prstGeom prst="rect">
            <a:avLst/>
          </a:prstGeom>
        </p:spPr>
      </p:pic>
    </p:spTree>
    <p:extLst>
      <p:ext uri="{BB962C8B-B14F-4D97-AF65-F5344CB8AC3E}">
        <p14:creationId xmlns:p14="http://schemas.microsoft.com/office/powerpoint/2010/main" val="178977081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4" y="1293343"/>
            <a:ext cx="3961365" cy="3183101"/>
          </a:xfrm>
          <a:prstGeom prst="rect">
            <a:avLst/>
          </a:prstGeom>
        </p:spPr>
      </p:pic>
      <p:sp>
        <p:nvSpPr>
          <p:cNvPr id="2" name="Titel 1"/>
          <p:cNvSpPr>
            <a:spLocks noGrp="1"/>
          </p:cNvSpPr>
          <p:nvPr>
            <p:ph type="title"/>
          </p:nvPr>
        </p:nvSpPr>
        <p:spPr/>
        <p:txBody>
          <a:bodyPr/>
          <a:lstStyle/>
          <a:p>
            <a:r>
              <a:rPr lang="de-DE" dirty="0" err="1"/>
              <a:t>Artificial</a:t>
            </a:r>
            <a:r>
              <a:rPr lang="de-DE" dirty="0"/>
              <a:t> </a:t>
            </a:r>
            <a:r>
              <a:rPr lang="de-DE" dirty="0" err="1"/>
              <a:t>Neural</a:t>
            </a:r>
            <a:r>
              <a:rPr lang="de-DE" dirty="0"/>
              <a:t> Networks - KNN</a:t>
            </a:r>
            <a:br>
              <a:rPr lang="de-DE" dirty="0"/>
            </a:br>
            <a:r>
              <a:rPr lang="en-US" sz="2000" b="0" dirty="0"/>
              <a:t>Problems during training - weight initialization</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47</a:t>
            </a:fld>
            <a:endParaRPr lang="de-DE" dirty="0">
              <a:solidFill>
                <a:srgbClr val="000000"/>
              </a:solidFill>
              <a:latin typeface="Arial" charset="0"/>
            </a:endParaRPr>
          </a:p>
        </p:txBody>
      </p:sp>
      <p:sp>
        <p:nvSpPr>
          <p:cNvPr id="6" name="Textfeld 5"/>
          <p:cNvSpPr txBox="1"/>
          <p:nvPr/>
        </p:nvSpPr>
        <p:spPr>
          <a:xfrm>
            <a:off x="248662" y="1484784"/>
            <a:ext cx="7863562" cy="2831544"/>
          </a:xfrm>
          <a:prstGeom prst="rect">
            <a:avLst/>
          </a:prstGeom>
          <a:noFill/>
        </p:spPr>
        <p:txBody>
          <a:bodyPr wrap="square" rtlCol="0">
            <a:spAutoFit/>
          </a:bodyPr>
          <a:lstStyle/>
          <a:p>
            <a:pPr eaLnBrk="0" fontAlgn="base" hangingPunct="0">
              <a:spcBef>
                <a:spcPct val="50000"/>
              </a:spcBef>
              <a:spcAft>
                <a:spcPct val="0"/>
              </a:spcAft>
            </a:pPr>
            <a:r>
              <a:rPr lang="de-DE" b="1" dirty="0">
                <a:solidFill>
                  <a:srgbClr val="000000"/>
                </a:solidFill>
                <a:latin typeface="Arial" charset="0"/>
              </a:rPr>
              <a:t>Possible </a:t>
            </a:r>
            <a:r>
              <a:rPr lang="de-DE" b="1" dirty="0" err="1">
                <a:solidFill>
                  <a:srgbClr val="000000"/>
                </a:solidFill>
                <a:latin typeface="Arial" charset="0"/>
              </a:rPr>
              <a:t>problems</a:t>
            </a:r>
            <a:endParaRPr lang="de-DE" b="1"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de-DE" i="1" dirty="0" err="1">
                <a:solidFill>
                  <a:srgbClr val="000000"/>
                </a:solidFill>
                <a:latin typeface="Arial" charset="0"/>
              </a:rPr>
              <a:t>Vanishing</a:t>
            </a:r>
            <a:r>
              <a:rPr lang="de-DE" i="1" dirty="0">
                <a:solidFill>
                  <a:srgbClr val="000000"/>
                </a:solidFill>
                <a:latin typeface="Arial" charset="0"/>
              </a:rPr>
              <a:t> </a:t>
            </a:r>
            <a:r>
              <a:rPr lang="de-DE" i="1" dirty="0" err="1">
                <a:solidFill>
                  <a:srgbClr val="000000"/>
                </a:solidFill>
                <a:latin typeface="Arial" charset="0"/>
              </a:rPr>
              <a:t>Gradients</a:t>
            </a:r>
            <a:r>
              <a:rPr lang="de-DE" i="1" dirty="0">
                <a:solidFill>
                  <a:srgbClr val="000000"/>
                </a:solidFill>
                <a:latin typeface="Arial" charset="0"/>
              </a:rPr>
              <a:t>: </a:t>
            </a:r>
            <a:r>
              <a:rPr lang="en-US" dirty="0">
                <a:solidFill>
                  <a:srgbClr val="000000"/>
                </a:solidFill>
                <a:latin typeface="Arial" charset="0"/>
              </a:rPr>
              <a:t>Weights become smaller and smaller</a:t>
            </a:r>
            <a:endParaRPr lang="de-DE" dirty="0">
              <a:solidFill>
                <a:srgbClr val="000000"/>
              </a:solidFill>
              <a:latin typeface="Arial" charset="0"/>
            </a:endParaRPr>
          </a:p>
          <a:p>
            <a:pPr marL="739463" lvl="1" indent="-285750" eaLnBrk="0" fontAlgn="base" hangingPunct="0">
              <a:spcAft>
                <a:spcPct val="0"/>
              </a:spcAft>
              <a:buFont typeface="Symbol" panose="05050102010706020507" pitchFamily="18" charset="2"/>
              <a:buChar char="-"/>
            </a:pPr>
            <a:r>
              <a:rPr lang="en-US" sz="1600" dirty="0">
                <a:solidFill>
                  <a:srgbClr val="000000"/>
                </a:solidFill>
                <a:latin typeface="Arial" charset="0"/>
              </a:rPr>
              <a:t>Extinct signal (forward and backward) through the network</a:t>
            </a:r>
            <a:endParaRPr lang="de-DE"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de-DE" i="1" dirty="0" err="1">
                <a:solidFill>
                  <a:srgbClr val="000000"/>
                </a:solidFill>
                <a:latin typeface="Arial" charset="0"/>
              </a:rPr>
              <a:t>Exploding</a:t>
            </a:r>
            <a:r>
              <a:rPr lang="de-DE" i="1" dirty="0">
                <a:solidFill>
                  <a:srgbClr val="000000"/>
                </a:solidFill>
                <a:latin typeface="Arial" charset="0"/>
              </a:rPr>
              <a:t> </a:t>
            </a:r>
            <a:r>
              <a:rPr lang="de-DE" i="1" dirty="0" err="1">
                <a:solidFill>
                  <a:srgbClr val="000000"/>
                </a:solidFill>
                <a:latin typeface="Arial" charset="0"/>
              </a:rPr>
              <a:t>Gradients</a:t>
            </a:r>
            <a:r>
              <a:rPr lang="de-DE" i="1" dirty="0">
                <a:solidFill>
                  <a:srgbClr val="000000"/>
                </a:solidFill>
                <a:latin typeface="Arial" charset="0"/>
              </a:rPr>
              <a:t>: </a:t>
            </a:r>
            <a:r>
              <a:rPr lang="en-US" dirty="0">
                <a:solidFill>
                  <a:srgbClr val="000000"/>
                </a:solidFill>
                <a:latin typeface="Arial" charset="0"/>
              </a:rPr>
              <a:t>Weights get bigger and bigger</a:t>
            </a:r>
            <a:endParaRPr lang="de-DE" dirty="0">
              <a:solidFill>
                <a:srgbClr val="000000"/>
              </a:solidFill>
              <a:latin typeface="Arial" charset="0"/>
            </a:endParaRPr>
          </a:p>
          <a:p>
            <a:pPr marL="739463" lvl="1" indent="-285750" eaLnBrk="0" fontAlgn="base" hangingPunct="0">
              <a:spcAft>
                <a:spcPct val="0"/>
              </a:spcAft>
              <a:buFont typeface="Symbol" panose="05050102010706020507" pitchFamily="18" charset="2"/>
              <a:buChar char="-"/>
            </a:pPr>
            <a:r>
              <a:rPr lang="en-US" sz="1600" dirty="0">
                <a:solidFill>
                  <a:srgbClr val="000000"/>
                </a:solidFill>
                <a:latin typeface="Arial" charset="0"/>
              </a:rPr>
              <a:t>Weights are greatly changed in the individual steps, unstable network</a:t>
            </a:r>
            <a:endParaRPr lang="de-DE" sz="1600"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Saturation leads to small gradients and slows down training</a:t>
            </a:r>
            <a:br>
              <a:rPr lang="en-US" dirty="0">
                <a:solidFill>
                  <a:srgbClr val="000000"/>
                </a:solidFill>
                <a:latin typeface="Arial" charset="0"/>
              </a:rPr>
            </a:br>
            <a:r>
              <a:rPr lang="en-US" dirty="0">
                <a:solidFill>
                  <a:srgbClr val="000000"/>
                </a:solidFill>
                <a:latin typeface="Arial" charset="0"/>
              </a:rPr>
              <a:t> (</a:t>
            </a:r>
            <a:r>
              <a:rPr lang="en-US" dirty="0" err="1">
                <a:solidFill>
                  <a:srgbClr val="000000"/>
                </a:solidFill>
                <a:latin typeface="Arial" charset="0"/>
              </a:rPr>
              <a:t>e.B.</a:t>
            </a:r>
            <a:r>
              <a:rPr lang="en-US" dirty="0">
                <a:solidFill>
                  <a:srgbClr val="000000"/>
                </a:solidFill>
                <a:latin typeface="Arial" charset="0"/>
              </a:rPr>
              <a:t> by large weights)</a:t>
            </a:r>
            <a:endParaRPr lang="de-DE"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No symmetry break (</a:t>
            </a:r>
            <a:r>
              <a:rPr lang="en-US" dirty="0" err="1">
                <a:solidFill>
                  <a:srgbClr val="000000"/>
                </a:solidFill>
                <a:latin typeface="Arial" charset="0"/>
              </a:rPr>
              <a:t>e.B.</a:t>
            </a:r>
            <a:r>
              <a:rPr lang="en-US" dirty="0">
                <a:solidFill>
                  <a:srgbClr val="000000"/>
                </a:solidFill>
                <a:latin typeface="Arial" charset="0"/>
              </a:rPr>
              <a:t> due to zero initialization)</a:t>
            </a:r>
            <a:endParaRPr lang="de-DE" dirty="0">
              <a:solidFill>
                <a:srgbClr val="000000"/>
              </a:solidFill>
              <a:latin typeface="Arial" charset="0"/>
            </a:endParaRPr>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3" y="4594841"/>
            <a:ext cx="7313814" cy="1492615"/>
          </a:xfrm>
          <a:prstGeom prst="rect">
            <a:avLst/>
          </a:prstGeom>
        </p:spPr>
      </p:pic>
      <p:pic>
        <p:nvPicPr>
          <p:cNvPr id="12" name="Grafi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410" y="4476444"/>
            <a:ext cx="2571369" cy="413861"/>
          </a:xfrm>
          <a:prstGeom prst="rect">
            <a:avLst/>
          </a:prstGeom>
        </p:spPr>
      </p:pic>
      <p:pic>
        <p:nvPicPr>
          <p:cNvPr id="13" name="Grafik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8209" y="5122335"/>
            <a:ext cx="3243045" cy="990554"/>
          </a:xfrm>
          <a:prstGeom prst="rect">
            <a:avLst/>
          </a:prstGeom>
        </p:spPr>
      </p:pic>
    </p:spTree>
    <p:extLst>
      <p:ext uri="{BB962C8B-B14F-4D97-AF65-F5344CB8AC3E}">
        <p14:creationId xmlns:p14="http://schemas.microsoft.com/office/powerpoint/2010/main" val="421397216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Artificial</a:t>
            </a:r>
            <a:r>
              <a:rPr lang="de-DE" dirty="0"/>
              <a:t> </a:t>
            </a:r>
            <a:r>
              <a:rPr lang="de-DE" dirty="0" err="1"/>
              <a:t>Neural</a:t>
            </a:r>
            <a:r>
              <a:rPr lang="de-DE" dirty="0"/>
              <a:t> Networks - KNN</a:t>
            </a:r>
            <a:br>
              <a:rPr lang="de-DE" dirty="0"/>
            </a:br>
            <a:r>
              <a:rPr lang="de-DE" sz="2000" b="0" dirty="0"/>
              <a:t>Problems </a:t>
            </a:r>
            <a:r>
              <a:rPr lang="de-DE" sz="2000" b="0" dirty="0" err="1"/>
              <a:t>during</a:t>
            </a:r>
            <a:r>
              <a:rPr lang="de-DE" sz="2000" b="0" dirty="0"/>
              <a:t> </a:t>
            </a:r>
            <a:r>
              <a:rPr lang="de-DE" sz="2000" b="0" dirty="0" err="1"/>
              <a:t>training</a:t>
            </a:r>
            <a:r>
              <a:rPr lang="de-DE" sz="2000" b="0" dirty="0"/>
              <a:t> - </a:t>
            </a:r>
            <a:r>
              <a:rPr lang="de-DE" sz="2000" b="0" dirty="0" err="1"/>
              <a:t>Example</a:t>
            </a:r>
            <a:r>
              <a:rPr lang="de-DE" sz="2000" b="0" dirty="0"/>
              <a:t>: </a:t>
            </a:r>
            <a:r>
              <a:rPr lang="de-DE" sz="2000" b="0" dirty="0" err="1"/>
              <a:t>Vanishing</a:t>
            </a:r>
            <a:r>
              <a:rPr lang="de-DE" sz="2000" b="0" dirty="0"/>
              <a:t> </a:t>
            </a:r>
            <a:r>
              <a:rPr lang="de-DE" sz="2000" b="0" dirty="0" err="1"/>
              <a:t>Gradients</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48</a:t>
            </a:fld>
            <a:endParaRPr lang="de-DE" dirty="0">
              <a:solidFill>
                <a:srgbClr val="000000"/>
              </a:solidFill>
              <a:latin typeface="Arial" charset="0"/>
            </a:endParaRPr>
          </a:p>
        </p:txBody>
      </p:sp>
      <p:sp>
        <p:nvSpPr>
          <p:cNvPr id="6" name="Textfeld 5"/>
          <p:cNvSpPr txBox="1"/>
          <p:nvPr/>
        </p:nvSpPr>
        <p:spPr>
          <a:xfrm>
            <a:off x="248662" y="1484784"/>
            <a:ext cx="11751994" cy="784830"/>
          </a:xfrm>
          <a:prstGeom prst="rect">
            <a:avLst/>
          </a:prstGeom>
          <a:noFill/>
        </p:spPr>
        <p:txBody>
          <a:bodyPr wrap="square" rtlCol="0">
            <a:spAutoFit/>
          </a:bodyPr>
          <a:lstStyle/>
          <a:p>
            <a:pPr eaLnBrk="0" fontAlgn="base" hangingPunct="0">
              <a:spcBef>
                <a:spcPct val="50000"/>
              </a:spcBef>
              <a:spcAft>
                <a:spcPct val="0"/>
              </a:spcAft>
            </a:pPr>
            <a:endParaRPr lang="de-DE" b="1"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p:txBody>
      </p:sp>
      <p:graphicFrame>
        <p:nvGraphicFramePr>
          <p:cNvPr id="10" name="Tabelle 9"/>
          <p:cNvGraphicFramePr>
            <a:graphicFrameLocks noGrp="1"/>
          </p:cNvGraphicFramePr>
          <p:nvPr>
            <p:extLst>
              <p:ext uri="{D42A27DB-BD31-4B8C-83A1-F6EECF244321}">
                <p14:modId xmlns:p14="http://schemas.microsoft.com/office/powerpoint/2010/main" val="911802097"/>
              </p:ext>
            </p:extLst>
          </p:nvPr>
        </p:nvGraphicFramePr>
        <p:xfrm>
          <a:off x="284533" y="1508825"/>
          <a:ext cx="11637426" cy="2743200"/>
        </p:xfrm>
        <a:graphic>
          <a:graphicData uri="http://schemas.openxmlformats.org/drawingml/2006/table">
            <a:tbl>
              <a:tblPr firstRow="1" bandRow="1">
                <a:tableStyleId>{5940675A-B579-460E-94D1-54222C63F5DA}</a:tableStyleId>
              </a:tblPr>
              <a:tblGrid>
                <a:gridCol w="4877101">
                  <a:extLst>
                    <a:ext uri="{9D8B030D-6E8A-4147-A177-3AD203B41FA5}">
                      <a16:colId xmlns:a16="http://schemas.microsoft.com/office/drawing/2014/main" val="1793439105"/>
                    </a:ext>
                  </a:extLst>
                </a:gridCol>
                <a:gridCol w="3456384">
                  <a:extLst>
                    <a:ext uri="{9D8B030D-6E8A-4147-A177-3AD203B41FA5}">
                      <a16:colId xmlns:a16="http://schemas.microsoft.com/office/drawing/2014/main" val="4106823441"/>
                    </a:ext>
                  </a:extLst>
                </a:gridCol>
                <a:gridCol w="3303941">
                  <a:extLst>
                    <a:ext uri="{9D8B030D-6E8A-4147-A177-3AD203B41FA5}">
                      <a16:colId xmlns:a16="http://schemas.microsoft.com/office/drawing/2014/main" val="1590587016"/>
                    </a:ext>
                  </a:extLst>
                </a:gridCol>
              </a:tblGrid>
              <a:tr h="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de-DE" b="1" dirty="0"/>
                        <a:t>Setup</a:t>
                      </a:r>
                    </a:p>
                  </a:txBody>
                  <a:tcPr/>
                </a:tc>
                <a:tc>
                  <a:txBody>
                    <a:bodyPr/>
                    <a:lstStyle/>
                    <a:p>
                      <a:pPr algn="ctr"/>
                      <a:r>
                        <a:rPr lang="de-DE" b="1" dirty="0"/>
                        <a:t>Modell 1</a:t>
                      </a:r>
                    </a:p>
                  </a:txBody>
                  <a:tcPr/>
                </a:tc>
                <a:tc>
                  <a:txBody>
                    <a:bodyPr/>
                    <a:lstStyle/>
                    <a:p>
                      <a:pPr algn="ctr"/>
                      <a:r>
                        <a:rPr lang="de-DE" b="1" dirty="0"/>
                        <a:t>Modell 2</a:t>
                      </a:r>
                    </a:p>
                  </a:txBody>
                  <a:tcPr/>
                </a:tc>
                <a:extLst>
                  <a:ext uri="{0D108BD9-81ED-4DB2-BD59-A6C34878D82A}">
                    <a16:rowId xmlns:a16="http://schemas.microsoft.com/office/drawing/2014/main" val="1231467447"/>
                  </a:ext>
                </a:extLst>
              </a:tr>
              <a:tr h="0">
                <a:tc>
                  <a:txBody>
                    <a:bodyPr/>
                    <a:lstStyle/>
                    <a:p>
                      <a:r>
                        <a:rPr lang="de-DE" sz="2000" dirty="0"/>
                        <a:t>Training </a:t>
                      </a:r>
                      <a:r>
                        <a:rPr lang="de-DE" sz="2000" dirty="0" err="1"/>
                        <a:t>data</a:t>
                      </a:r>
                      <a:endParaRPr lang="de-DE" sz="2000" dirty="0"/>
                    </a:p>
                  </a:txBody>
                  <a:tcPr/>
                </a:tc>
                <a:tc>
                  <a:txBody>
                    <a:bodyPr/>
                    <a:lstStyle/>
                    <a:p>
                      <a:pPr algn="ctr"/>
                      <a:r>
                        <a:rPr lang="de-DE" sz="2000" dirty="0"/>
                        <a:t>MNIST</a:t>
                      </a:r>
                    </a:p>
                  </a:txBody>
                  <a:tcPr anchor="ctr"/>
                </a:tc>
                <a:tc>
                  <a:txBody>
                    <a:bodyPr/>
                    <a:lstStyle/>
                    <a:p>
                      <a:pPr algn="ctr"/>
                      <a:r>
                        <a:rPr lang="de-DE" sz="2000" dirty="0"/>
                        <a:t>MNIST</a:t>
                      </a:r>
                    </a:p>
                  </a:txBody>
                  <a:tcPr anchor="ctr"/>
                </a:tc>
                <a:extLst>
                  <a:ext uri="{0D108BD9-81ED-4DB2-BD59-A6C34878D82A}">
                    <a16:rowId xmlns:a16="http://schemas.microsoft.com/office/drawing/2014/main" val="461735377"/>
                  </a:ext>
                </a:extLst>
              </a:tr>
              <a:tr h="0">
                <a:tc>
                  <a:txBody>
                    <a:bodyPr/>
                    <a:lstStyle/>
                    <a:p>
                      <a:r>
                        <a:rPr lang="de-DE" sz="2000" dirty="0"/>
                        <a:t>Anzahl versteckter Schichten (Neuronen)</a:t>
                      </a:r>
                    </a:p>
                  </a:txBody>
                  <a:tcPr/>
                </a:tc>
                <a:tc>
                  <a:txBody>
                    <a:bodyPr/>
                    <a:lstStyle/>
                    <a:p>
                      <a:pPr algn="ctr"/>
                      <a:r>
                        <a:rPr lang="de-DE" sz="2000" dirty="0"/>
                        <a:t> 6</a:t>
                      </a:r>
                      <a:br>
                        <a:rPr lang="de-DE" sz="2000" dirty="0"/>
                      </a:br>
                      <a:r>
                        <a:rPr lang="de-DE" sz="2000" dirty="0"/>
                        <a:t>(30,30,20,20,20,10)</a:t>
                      </a:r>
                    </a:p>
                  </a:txBody>
                  <a:tcPr anchor="ctr"/>
                </a:tc>
                <a:tc>
                  <a:txBody>
                    <a:bodyPr/>
                    <a:lstStyle/>
                    <a:p>
                      <a:pPr algn="ctr"/>
                      <a:r>
                        <a:rPr lang="de-DE" sz="2000" dirty="0"/>
                        <a:t>6</a:t>
                      </a:r>
                      <a:br>
                        <a:rPr lang="de-DE" sz="2000" dirty="0"/>
                      </a:br>
                      <a:r>
                        <a:rPr lang="de-DE" sz="2000" dirty="0"/>
                        <a:t>(30,30,20,20,20,10)</a:t>
                      </a:r>
                    </a:p>
                  </a:txBody>
                  <a:tcPr anchor="ctr"/>
                </a:tc>
                <a:extLst>
                  <a:ext uri="{0D108BD9-81ED-4DB2-BD59-A6C34878D82A}">
                    <a16:rowId xmlns:a16="http://schemas.microsoft.com/office/drawing/2014/main" val="2480076872"/>
                  </a:ext>
                </a:extLst>
              </a:tr>
              <a:tr h="0">
                <a:tc>
                  <a:txBody>
                    <a:bodyPr/>
                    <a:lstStyle/>
                    <a:p>
                      <a:r>
                        <a:rPr lang="de-DE" sz="2000" dirty="0" err="1"/>
                        <a:t>Activation</a:t>
                      </a:r>
                      <a:r>
                        <a:rPr lang="de-DE" sz="2000" dirty="0"/>
                        <a:t>, </a:t>
                      </a:r>
                      <a:r>
                        <a:rPr lang="de-DE" sz="2000" dirty="0" err="1"/>
                        <a:t>hidden</a:t>
                      </a:r>
                      <a:r>
                        <a:rPr lang="de-DE" sz="2000" dirty="0"/>
                        <a:t> </a:t>
                      </a:r>
                      <a:r>
                        <a:rPr lang="de-DE" sz="2000" dirty="0" err="1"/>
                        <a:t>layers</a:t>
                      </a:r>
                      <a:endParaRPr lang="de-DE" sz="2000" dirty="0"/>
                    </a:p>
                  </a:txBody>
                  <a:tcPr/>
                </a:tc>
                <a:tc>
                  <a:txBody>
                    <a:bodyPr/>
                    <a:lstStyle/>
                    <a:p>
                      <a:pPr algn="ctr"/>
                      <a:r>
                        <a:rPr lang="de-DE" sz="2000" dirty="0" err="1"/>
                        <a:t>tanh</a:t>
                      </a:r>
                      <a:endParaRPr lang="de-DE" sz="2000" dirty="0"/>
                    </a:p>
                  </a:txBody>
                  <a:tcPr anchor="ctr"/>
                </a:tc>
                <a:tc>
                  <a:txBody>
                    <a:bodyPr/>
                    <a:lstStyle/>
                    <a:p>
                      <a:pPr algn="ctr"/>
                      <a:r>
                        <a:rPr lang="de-DE" sz="2000" dirty="0" err="1"/>
                        <a:t>ReLU</a:t>
                      </a:r>
                      <a:endParaRPr lang="de-DE" sz="2000" dirty="0"/>
                    </a:p>
                  </a:txBody>
                  <a:tcPr anchor="ctr"/>
                </a:tc>
                <a:extLst>
                  <a:ext uri="{0D108BD9-81ED-4DB2-BD59-A6C34878D82A}">
                    <a16:rowId xmlns:a16="http://schemas.microsoft.com/office/drawing/2014/main" val="3881190131"/>
                  </a:ext>
                </a:extLst>
              </a:tr>
              <a:tr h="0">
                <a:tc>
                  <a:txBody>
                    <a:bodyPr/>
                    <a:lstStyle/>
                    <a:p>
                      <a:r>
                        <a:rPr lang="de-DE" sz="2000" dirty="0" err="1"/>
                        <a:t>Activation</a:t>
                      </a:r>
                      <a:r>
                        <a:rPr lang="de-DE" sz="2000" dirty="0"/>
                        <a:t>, </a:t>
                      </a:r>
                      <a:r>
                        <a:rPr lang="de-DE" sz="2000" dirty="0" err="1"/>
                        <a:t>output</a:t>
                      </a:r>
                      <a:r>
                        <a:rPr lang="de-DE" sz="2000" dirty="0"/>
                        <a:t> </a:t>
                      </a:r>
                      <a:r>
                        <a:rPr lang="de-DE" sz="2000" dirty="0" err="1"/>
                        <a:t>layer</a:t>
                      </a:r>
                      <a:endParaRPr lang="de-DE" sz="2000" dirty="0"/>
                    </a:p>
                  </a:txBody>
                  <a:tcPr/>
                </a:tc>
                <a:tc>
                  <a:txBody>
                    <a:bodyPr/>
                    <a:lstStyle/>
                    <a:p>
                      <a:pPr algn="ctr"/>
                      <a:r>
                        <a:rPr lang="de-DE" sz="2000" dirty="0" err="1"/>
                        <a:t>Softmax</a:t>
                      </a:r>
                      <a:endParaRPr lang="de-DE" sz="2000" dirty="0"/>
                    </a:p>
                  </a:txBody>
                  <a:tcPr anchor="ctr"/>
                </a:tc>
                <a:tc>
                  <a:txBody>
                    <a:bodyPr/>
                    <a:lstStyle/>
                    <a:p>
                      <a:pPr algn="ctr"/>
                      <a:r>
                        <a:rPr lang="de-DE" sz="2000" dirty="0" err="1"/>
                        <a:t>Softmax</a:t>
                      </a:r>
                      <a:endParaRPr lang="de-DE" sz="2000" dirty="0"/>
                    </a:p>
                  </a:txBody>
                  <a:tcPr anchor="ctr"/>
                </a:tc>
                <a:extLst>
                  <a:ext uri="{0D108BD9-81ED-4DB2-BD59-A6C34878D82A}">
                    <a16:rowId xmlns:a16="http://schemas.microsoft.com/office/drawing/2014/main" val="3839884781"/>
                  </a:ext>
                </a:extLst>
              </a:tr>
              <a:tr h="0">
                <a:tc>
                  <a:txBody>
                    <a:bodyPr/>
                    <a:lstStyle/>
                    <a:p>
                      <a:r>
                        <a:rPr lang="de-DE" sz="2000" dirty="0" err="1"/>
                        <a:t>Weight</a:t>
                      </a:r>
                      <a:r>
                        <a:rPr lang="de-DE" sz="2000" dirty="0"/>
                        <a:t> </a:t>
                      </a:r>
                      <a:r>
                        <a:rPr lang="de-DE" sz="2000" dirty="0" err="1"/>
                        <a:t>initialization</a:t>
                      </a:r>
                      <a:endParaRPr lang="de-DE" sz="2000" dirty="0"/>
                    </a:p>
                  </a:txBody>
                  <a:tcPr/>
                </a:tc>
                <a:tc>
                  <a:txBody>
                    <a:bodyPr/>
                    <a:lstStyle/>
                    <a:p>
                      <a:pPr algn="ctr"/>
                      <a:r>
                        <a:rPr lang="de-DE" sz="2000" baseline="0" dirty="0"/>
                        <a:t>Uniform (</a:t>
                      </a:r>
                      <a:r>
                        <a:rPr lang="de-DE" sz="2000" baseline="0" dirty="0" err="1"/>
                        <a:t>random</a:t>
                      </a:r>
                      <a:r>
                        <a:rPr lang="de-DE" sz="2000" baseline="0" dirty="0"/>
                        <a:t>)</a:t>
                      </a:r>
                      <a:endParaRPr lang="de-DE" sz="2000" dirty="0"/>
                    </a:p>
                  </a:txBody>
                  <a:tcPr anchor="ctr"/>
                </a:tc>
                <a:tc>
                  <a:txBody>
                    <a:bodyPr/>
                    <a:lstStyle/>
                    <a:p>
                      <a:pPr algn="ctr"/>
                      <a:r>
                        <a:rPr lang="de-DE" sz="2000" dirty="0"/>
                        <a:t>Uniform</a:t>
                      </a:r>
                      <a:r>
                        <a:rPr lang="de-DE" sz="2000" baseline="0" dirty="0"/>
                        <a:t> (</a:t>
                      </a:r>
                      <a:r>
                        <a:rPr lang="de-DE" sz="2000" baseline="0" dirty="0" err="1"/>
                        <a:t>Glorot</a:t>
                      </a:r>
                      <a:r>
                        <a:rPr lang="de-DE" sz="2000" baseline="0" dirty="0"/>
                        <a:t>)</a:t>
                      </a:r>
                      <a:endParaRPr lang="de-DE" sz="2000" dirty="0"/>
                    </a:p>
                  </a:txBody>
                  <a:tcPr anchor="ctr"/>
                </a:tc>
                <a:extLst>
                  <a:ext uri="{0D108BD9-81ED-4DB2-BD59-A6C34878D82A}">
                    <a16:rowId xmlns:a16="http://schemas.microsoft.com/office/drawing/2014/main" val="2970758377"/>
                  </a:ext>
                </a:extLst>
              </a:tr>
            </a:tbl>
          </a:graphicData>
        </a:graphic>
      </p:graphicFrame>
      <p:sp>
        <p:nvSpPr>
          <p:cNvPr id="14" name="Textfeld 13"/>
          <p:cNvSpPr txBox="1"/>
          <p:nvPr/>
        </p:nvSpPr>
        <p:spPr>
          <a:xfrm>
            <a:off x="284534" y="5013176"/>
            <a:ext cx="10996043" cy="369332"/>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How do the gradients of both models change over 100 epochs of the 6 hidden layers?</a:t>
            </a:r>
            <a:endParaRPr lang="de-DE" dirty="0">
              <a:solidFill>
                <a:srgbClr val="000000"/>
              </a:solidFill>
              <a:latin typeface="Arial" charset="0"/>
            </a:endParaRPr>
          </a:p>
        </p:txBody>
      </p:sp>
    </p:spTree>
    <p:extLst>
      <p:ext uri="{BB962C8B-B14F-4D97-AF65-F5344CB8AC3E}">
        <p14:creationId xmlns:p14="http://schemas.microsoft.com/office/powerpoint/2010/main" val="157128515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Künstliche Neuronale Netze - KNN</a:t>
            </a:r>
            <a:br>
              <a:rPr lang="de-DE" dirty="0"/>
            </a:br>
            <a:r>
              <a:rPr lang="en-US" sz="2000" b="0" dirty="0"/>
              <a:t>Problems during training - Example: Vanishing Gradients</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49</a:t>
            </a:fld>
            <a:endParaRPr lang="de-DE" dirty="0">
              <a:solidFill>
                <a:srgbClr val="000000"/>
              </a:solidFill>
              <a:latin typeface="Arial" charset="0"/>
            </a:endParaRPr>
          </a:p>
        </p:txBody>
      </p:sp>
      <p:sp>
        <p:nvSpPr>
          <p:cNvPr id="6" name="Textfeld 5"/>
          <p:cNvSpPr txBox="1"/>
          <p:nvPr/>
        </p:nvSpPr>
        <p:spPr>
          <a:xfrm>
            <a:off x="248662" y="1484784"/>
            <a:ext cx="11751994" cy="784830"/>
          </a:xfrm>
          <a:prstGeom prst="rect">
            <a:avLst/>
          </a:prstGeom>
          <a:noFill/>
        </p:spPr>
        <p:txBody>
          <a:bodyPr wrap="square" rtlCol="0">
            <a:spAutoFit/>
          </a:bodyPr>
          <a:lstStyle/>
          <a:p>
            <a:pPr eaLnBrk="0" fontAlgn="base" hangingPunct="0">
              <a:spcBef>
                <a:spcPct val="50000"/>
              </a:spcBef>
              <a:spcAft>
                <a:spcPct val="0"/>
              </a:spcAft>
            </a:pPr>
            <a:endParaRPr lang="de-DE" b="1" dirty="0">
              <a:solidFill>
                <a:srgbClr val="000000"/>
              </a:solidFill>
              <a:latin typeface="Arial" charset="0"/>
            </a:endParaRPr>
          </a:p>
          <a:p>
            <a:pPr eaLnBrk="0" fontAlgn="base" hangingPunct="0">
              <a:spcBef>
                <a:spcPct val="50000"/>
              </a:spcBef>
              <a:spcAft>
                <a:spcPct val="0"/>
              </a:spcAft>
            </a:pPr>
            <a:endParaRPr lang="de-DE" dirty="0">
              <a:solidFill>
                <a:srgbClr val="000000"/>
              </a:solidFill>
              <a:latin typeface="Arial" charset="0"/>
            </a:endParaRPr>
          </a:p>
        </p:txBody>
      </p:sp>
      <p:grpSp>
        <p:nvGrpSpPr>
          <p:cNvPr id="21" name="Gruppieren 20"/>
          <p:cNvGrpSpPr/>
          <p:nvPr/>
        </p:nvGrpSpPr>
        <p:grpSpPr>
          <a:xfrm>
            <a:off x="165643" y="1210844"/>
            <a:ext cx="12025565" cy="4018357"/>
            <a:chOff x="0" y="1004769"/>
            <a:chExt cx="12025565" cy="4018357"/>
          </a:xfrm>
        </p:grpSpPr>
        <p:pic>
          <p:nvPicPr>
            <p:cNvPr id="16" name="Grafik 15"/>
            <p:cNvPicPr>
              <a:picLocks noChangeAspect="1"/>
            </p:cNvPicPr>
            <p:nvPr/>
          </p:nvPicPr>
          <p:blipFill>
            <a:blip r:embed="rId3"/>
            <a:stretch>
              <a:fillRect/>
            </a:stretch>
          </p:blipFill>
          <p:spPr>
            <a:xfrm>
              <a:off x="5832648" y="1432877"/>
              <a:ext cx="6192917" cy="3565954"/>
            </a:xfrm>
            <a:prstGeom prst="rect">
              <a:avLst/>
            </a:prstGeom>
          </p:spPr>
        </p:pic>
        <p:pic>
          <p:nvPicPr>
            <p:cNvPr id="17" name="Grafik 16"/>
            <p:cNvPicPr>
              <a:picLocks noChangeAspect="1"/>
            </p:cNvPicPr>
            <p:nvPr/>
          </p:nvPicPr>
          <p:blipFill>
            <a:blip r:embed="rId4"/>
            <a:stretch>
              <a:fillRect/>
            </a:stretch>
          </p:blipFill>
          <p:spPr>
            <a:xfrm>
              <a:off x="0" y="1508825"/>
              <a:ext cx="6023198" cy="3514301"/>
            </a:xfrm>
            <a:prstGeom prst="rect">
              <a:avLst/>
            </a:prstGeom>
          </p:spPr>
        </p:pic>
        <p:pic>
          <p:nvPicPr>
            <p:cNvPr id="18" name="Grafik 17"/>
            <p:cNvPicPr>
              <a:picLocks noChangeAspect="1"/>
            </p:cNvPicPr>
            <p:nvPr/>
          </p:nvPicPr>
          <p:blipFill>
            <a:blip r:embed="rId5"/>
            <a:stretch>
              <a:fillRect/>
            </a:stretch>
          </p:blipFill>
          <p:spPr>
            <a:xfrm>
              <a:off x="412680" y="1004769"/>
              <a:ext cx="1085850" cy="600075"/>
            </a:xfrm>
            <a:prstGeom prst="rect">
              <a:avLst/>
            </a:prstGeom>
          </p:spPr>
        </p:pic>
        <p:pic>
          <p:nvPicPr>
            <p:cNvPr id="19" name="Grafik 18"/>
            <p:cNvPicPr>
              <a:picLocks noChangeAspect="1"/>
            </p:cNvPicPr>
            <p:nvPr/>
          </p:nvPicPr>
          <p:blipFill>
            <a:blip r:embed="rId5"/>
            <a:stretch>
              <a:fillRect/>
            </a:stretch>
          </p:blipFill>
          <p:spPr>
            <a:xfrm>
              <a:off x="6428164" y="1004769"/>
              <a:ext cx="1085850" cy="600075"/>
            </a:xfrm>
            <a:prstGeom prst="rect">
              <a:avLst/>
            </a:prstGeom>
          </p:spPr>
        </p:pic>
      </p:grpSp>
      <p:sp>
        <p:nvSpPr>
          <p:cNvPr id="20" name="Textfeld 19"/>
          <p:cNvSpPr txBox="1"/>
          <p:nvPr/>
        </p:nvSpPr>
        <p:spPr>
          <a:xfrm>
            <a:off x="503144" y="5223987"/>
            <a:ext cx="10996043" cy="1061829"/>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The gradients of the first model (tanh) converge to 0 the further back the error is propagated back in the mesh</a:t>
            </a:r>
            <a:endParaRPr lang="de-DE" dirty="0">
              <a:solidFill>
                <a:srgbClr val="000000"/>
              </a:solidFill>
              <a:latin typeface="Arial" charset="0"/>
            </a:endParaRPr>
          </a:p>
          <a:p>
            <a:pPr eaLnBrk="0" fontAlgn="base" hangingPunct="0">
              <a:spcBef>
                <a:spcPct val="50000"/>
              </a:spcBef>
              <a:spcAft>
                <a:spcPct val="0"/>
              </a:spcAft>
            </a:pPr>
            <a:r>
              <a:rPr lang="de-DE" dirty="0">
                <a:solidFill>
                  <a:srgbClr val="000000"/>
                </a:solidFill>
                <a:latin typeface="Arial" charset="0"/>
              </a:rPr>
              <a:t>→ </a:t>
            </a:r>
            <a:r>
              <a:rPr lang="de-DE" b="1" dirty="0">
                <a:solidFill>
                  <a:srgbClr val="000000"/>
                </a:solidFill>
                <a:latin typeface="Arial" charset="0"/>
              </a:rPr>
              <a:t>Problem </a:t>
            </a:r>
            <a:r>
              <a:rPr lang="de-DE" b="1" dirty="0" err="1">
                <a:solidFill>
                  <a:srgbClr val="000000"/>
                </a:solidFill>
                <a:latin typeface="Arial" charset="0"/>
              </a:rPr>
              <a:t>of</a:t>
            </a:r>
            <a:r>
              <a:rPr lang="de-DE" b="1" dirty="0">
                <a:solidFill>
                  <a:srgbClr val="000000"/>
                </a:solidFill>
                <a:latin typeface="Arial" charset="0"/>
              </a:rPr>
              <a:t> </a:t>
            </a:r>
            <a:r>
              <a:rPr lang="de-DE" b="1" dirty="0" err="1">
                <a:solidFill>
                  <a:srgbClr val="000000"/>
                </a:solidFill>
                <a:latin typeface="Arial" charset="0"/>
              </a:rPr>
              <a:t>vanishing</a:t>
            </a:r>
            <a:r>
              <a:rPr lang="de-DE" b="1" dirty="0">
                <a:solidFill>
                  <a:srgbClr val="000000"/>
                </a:solidFill>
                <a:latin typeface="Arial" charset="0"/>
              </a:rPr>
              <a:t> </a:t>
            </a:r>
            <a:r>
              <a:rPr lang="de-DE" b="1" dirty="0" err="1">
                <a:solidFill>
                  <a:srgbClr val="000000"/>
                </a:solidFill>
                <a:latin typeface="Arial" charset="0"/>
              </a:rPr>
              <a:t>gradients</a:t>
            </a:r>
            <a:endParaRPr lang="de-DE" dirty="0">
              <a:solidFill>
                <a:srgbClr val="000000"/>
              </a:solidFill>
              <a:latin typeface="Arial" charset="0"/>
            </a:endParaRPr>
          </a:p>
        </p:txBody>
      </p:sp>
    </p:spTree>
    <p:extLst>
      <p:ext uri="{BB962C8B-B14F-4D97-AF65-F5344CB8AC3E}">
        <p14:creationId xmlns:p14="http://schemas.microsoft.com/office/powerpoint/2010/main" val="23876145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The Artificial Neuron
</a:t>
            </a:r>
            <a:endParaRPr lang="de-DE"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a:t>
            </a:fld>
            <a:endParaRPr lang="de-DE" dirty="0">
              <a:solidFill>
                <a:srgbClr val="000000"/>
              </a:solidFill>
              <a:latin typeface="Arial" charset="0"/>
            </a:endParaRPr>
          </a:p>
        </p:txBody>
      </p:sp>
      <p:sp>
        <p:nvSpPr>
          <p:cNvPr id="7" name="Textfeld 6"/>
          <p:cNvSpPr txBox="1"/>
          <p:nvPr/>
        </p:nvSpPr>
        <p:spPr>
          <a:xfrm>
            <a:off x="6343656" y="1255211"/>
            <a:ext cx="6336704" cy="784830"/>
          </a:xfrm>
          <a:prstGeom prst="rect">
            <a:avLst/>
          </a:prstGeom>
          <a:noFill/>
        </p:spPr>
        <p:txBody>
          <a:bodyPr wrap="square" rtlCol="0">
            <a:spAutoFit/>
          </a:bodyPr>
          <a:lstStyle/>
          <a:p>
            <a:pPr eaLnBrk="0" fontAlgn="base" hangingPunct="0">
              <a:spcBef>
                <a:spcPct val="50000"/>
              </a:spcBef>
              <a:spcAft>
                <a:spcPct val="0"/>
              </a:spcAft>
            </a:pPr>
            <a:r>
              <a:rPr lang="de-DE" b="1">
                <a:solidFill>
                  <a:srgbClr val="000000"/>
                </a:solidFill>
                <a:latin typeface="Arial" charset="0"/>
              </a:rPr>
              <a:t>Forward propagation
Weighted sum:</a:t>
            </a:r>
            <a:endParaRPr lang="de-DE" dirty="0">
              <a:solidFill>
                <a:srgbClr val="000000"/>
              </a:solidFill>
              <a:latin typeface="Arial" charset="0"/>
            </a:endParaRPr>
          </a:p>
        </p:txBody>
      </p:sp>
      <p:sp>
        <p:nvSpPr>
          <p:cNvPr id="23" name="Rechteck 22"/>
          <p:cNvSpPr/>
          <p:nvPr/>
        </p:nvSpPr>
        <p:spPr>
          <a:xfrm>
            <a:off x="3225588" y="4808623"/>
            <a:ext cx="4924671" cy="646331"/>
          </a:xfrm>
          <a:prstGeom prst="rect">
            <a:avLst/>
          </a:prstGeom>
        </p:spPr>
        <p:txBody>
          <a:bodyPr wrap="square">
            <a:spAutoFit/>
          </a:bodyPr>
          <a:lstStyle/>
          <a:p>
            <a:pPr marL="285750" indent="-285750" eaLnBrk="0" fontAlgn="base" hangingPunct="0">
              <a:spcBef>
                <a:spcPct val="50000"/>
              </a:spcBef>
              <a:spcAft>
                <a:spcPct val="0"/>
              </a:spcAft>
              <a:buFont typeface="Arial" panose="020B0604020202020204" pitchFamily="34" charset="0"/>
              <a:buChar char="•"/>
            </a:pPr>
            <a:r>
              <a:rPr lang="en-US">
                <a:solidFill>
                  <a:srgbClr val="000000"/>
                </a:solidFill>
                <a:latin typeface="Arial" charset="0"/>
              </a:rPr>
              <a:t>Activation function</a:t>
            </a:r>
            <a:br>
              <a:rPr lang="en-US">
                <a:solidFill>
                  <a:srgbClr val="000000"/>
                </a:solidFill>
                <a:latin typeface="Arial" charset="0"/>
              </a:rPr>
            </a:br>
            <a:r>
              <a:rPr lang="en-US">
                <a:solidFill>
                  <a:srgbClr val="000000"/>
                </a:solidFill>
                <a:latin typeface="Arial" charset="0"/>
              </a:rPr>
              <a:t>(step function, signumfunction):</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15" name="Textfeld 14"/>
              <p:cNvSpPr txBox="1"/>
              <p:nvPr/>
            </p:nvSpPr>
            <p:spPr>
              <a:xfrm>
                <a:off x="3543533" y="5604129"/>
                <a:ext cx="3993722" cy="617861"/>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left"/>
                    </m:oMathParaPr>
                    <m:oMath xmlns:m="http://schemas.openxmlformats.org/officeDocument/2006/math">
                      <m:r>
                        <a:rPr lang="de-DE" i="1">
                          <a:solidFill>
                            <a:srgbClr val="000000"/>
                          </a:solidFill>
                          <a:latin typeface="Cambria Math" panose="02040503050406030204" pitchFamily="18" charset="0"/>
                        </a:rPr>
                        <m:t>𝑓</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𝑧</m:t>
                          </m:r>
                        </m:e>
                      </m:d>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𝑓</m:t>
                      </m:r>
                      <m:d>
                        <m:dPr>
                          <m:ctrlPr>
                            <a:rPr lang="de-DE" i="1">
                              <a:solidFill>
                                <a:srgbClr val="000000"/>
                              </a:solidFill>
                              <a:latin typeface="Cambria Math" panose="02040503050406030204" pitchFamily="18" charset="0"/>
                            </a:rPr>
                          </m:ctrlPr>
                        </m:dPr>
                        <m:e>
                          <m:sSup>
                            <m:sSupPr>
                              <m:ctrlPr>
                                <a:rPr lang="de-DE" b="1"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𝝎</m:t>
                              </m:r>
                            </m:e>
                            <m:sup>
                              <m:r>
                                <m:rPr>
                                  <m:sty m:val="p"/>
                                </m:rPr>
                                <a:rPr lang="de-DE">
                                  <a:solidFill>
                                    <a:srgbClr val="000000"/>
                                  </a:solidFill>
                                  <a:latin typeface="Cambria Math" panose="02040503050406030204" pitchFamily="18" charset="0"/>
                                </a:rPr>
                                <m:t>T</m:t>
                              </m:r>
                            </m:sup>
                          </m:sSup>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d>
                      <m:r>
                        <a:rPr lang="de-DE" i="1">
                          <a:solidFill>
                            <a:srgbClr val="000000"/>
                          </a:solidFill>
                          <a:latin typeface="Cambria Math" panose="02040503050406030204" pitchFamily="18" charset="0"/>
                        </a:rPr>
                        <m:t>=</m:t>
                      </m:r>
                      <m:d>
                        <m:dPr>
                          <m:begChr m:val="{"/>
                          <m:endChr m:val=""/>
                          <m:ctrlPr>
                            <a:rPr lang="de-DE" i="1">
                              <a:solidFill>
                                <a:srgbClr val="000000"/>
                              </a:solidFill>
                              <a:latin typeface="Cambria Math" panose="02040503050406030204" pitchFamily="18" charset="0"/>
                            </a:rPr>
                          </m:ctrlPr>
                        </m:dPr>
                        <m:e>
                          <m:eqArr>
                            <m:eqArrPr>
                              <m:ctrlPr>
                                <a:rPr lang="de-DE" i="1">
                                  <a:solidFill>
                                    <a:srgbClr val="000000"/>
                                  </a:solidFill>
                                  <a:latin typeface="Cambria Math" panose="02040503050406030204" pitchFamily="18" charset="0"/>
                                </a:rPr>
                              </m:ctrlPr>
                            </m:eqArrPr>
                            <m:e>
                              <m:r>
                                <a:rPr lang="de-DE" i="1">
                                  <a:solidFill>
                                    <a:srgbClr val="000000"/>
                                  </a:solidFill>
                                  <a:latin typeface="Cambria Math" panose="02040503050406030204" pitchFamily="18" charset="0"/>
                                </a:rPr>
                                <m:t>0  </m:t>
                              </m:r>
                              <m:r>
                                <m:rPr>
                                  <m:sty m:val="p"/>
                                </m:rPr>
                                <a:rPr lang="de-DE">
                                  <a:solidFill>
                                    <a:srgbClr val="000000"/>
                                  </a:solidFill>
                                  <a:latin typeface="Cambria Math" panose="02040503050406030204" pitchFamily="18" charset="0"/>
                                </a:rPr>
                                <m:t>falls</m:t>
                              </m:r>
                              <m:r>
                                <a:rPr lang="de-DE">
                                  <a:solidFill>
                                    <a:srgbClr val="000000"/>
                                  </a:solidFill>
                                  <a:latin typeface="Cambria Math" panose="02040503050406030204" pitchFamily="18" charset="0"/>
                                </a:rPr>
                                <m:t>  </m:t>
                              </m:r>
                              <m:sSup>
                                <m:sSupPr>
                                  <m:ctrlPr>
                                    <a:rPr lang="de-DE" b="1"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 </m:t>
                                  </m:r>
                                  <m:r>
                                    <a:rPr lang="de-DE" b="1" i="1">
                                      <a:solidFill>
                                        <a:srgbClr val="000000"/>
                                      </a:solidFill>
                                      <a:latin typeface="Cambria Math" panose="02040503050406030204" pitchFamily="18" charset="0"/>
                                    </a:rPr>
                                    <m:t>𝝎</m:t>
                                  </m:r>
                                </m:e>
                                <m:sup>
                                  <m:r>
                                    <m:rPr>
                                      <m:sty m:val="p"/>
                                    </m:rPr>
                                    <a:rPr lang="de-DE">
                                      <a:solidFill>
                                        <a:srgbClr val="000000"/>
                                      </a:solidFill>
                                      <a:latin typeface="Cambria Math" panose="02040503050406030204" pitchFamily="18" charset="0"/>
                                    </a:rPr>
                                    <m:t>T</m:t>
                                  </m:r>
                                </m:sup>
                              </m:sSup>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r>
                                <a:rPr lang="de-DE" b="1" i="1">
                                  <a:solidFill>
                                    <a:srgbClr val="000000"/>
                                  </a:solidFill>
                                  <a:latin typeface="Cambria Math" panose="02040503050406030204" pitchFamily="18" charset="0"/>
                                </a:rPr>
                                <m:t>&lt;</m:t>
                              </m:r>
                              <m:r>
                                <a:rPr lang="de-DE" i="1">
                                  <a:solidFill>
                                    <a:srgbClr val="000000"/>
                                  </a:solidFill>
                                  <a:latin typeface="Cambria Math" panose="02040503050406030204" pitchFamily="18" charset="0"/>
                                </a:rPr>
                                <m:t>0</m:t>
                              </m:r>
                            </m:e>
                            <m:e>
                              <m:r>
                                <a:rPr lang="de-DE">
                                  <a:solidFill>
                                    <a:srgbClr val="000000"/>
                                  </a:solidFill>
                                  <a:latin typeface="Cambria Math" panose="02040503050406030204" pitchFamily="18" charset="0"/>
                                </a:rPr>
                                <m:t>1</m:t>
                              </m:r>
                              <m:r>
                                <a:rPr lang="de-DE" i="1">
                                  <a:solidFill>
                                    <a:srgbClr val="000000"/>
                                  </a:solidFill>
                                  <a:latin typeface="Cambria Math" panose="02040503050406030204" pitchFamily="18" charset="0"/>
                                </a:rPr>
                                <m:t>  </m:t>
                              </m:r>
                              <m:r>
                                <m:rPr>
                                  <m:sty m:val="p"/>
                                </m:rPr>
                                <a:rPr lang="de-DE">
                                  <a:solidFill>
                                    <a:srgbClr val="000000"/>
                                  </a:solidFill>
                                  <a:latin typeface="Cambria Math" panose="02040503050406030204" pitchFamily="18" charset="0"/>
                                </a:rPr>
                                <m:t>sonst</m:t>
                              </m:r>
                              <m:r>
                                <a:rPr lang="de-DE" i="1">
                                  <a:solidFill>
                                    <a:srgbClr val="000000"/>
                                  </a:solidFill>
                                  <a:latin typeface="Cambria Math" panose="02040503050406030204" pitchFamily="18" charset="0"/>
                                </a:rPr>
                                <m:t>                     </m:t>
                              </m:r>
                            </m:e>
                          </m:eqArr>
                        </m:e>
                      </m:d>
                    </m:oMath>
                  </m:oMathPara>
                </a14:m>
                <a:endParaRPr lang="de-DE" dirty="0">
                  <a:solidFill>
                    <a:srgbClr val="000000"/>
                  </a:solidFill>
                  <a:latin typeface="Arial" charset="0"/>
                </a:endParaRPr>
              </a:p>
            </p:txBody>
          </p:sp>
        </mc:Choice>
        <mc:Fallback xmlns="">
          <p:sp>
            <p:nvSpPr>
              <p:cNvPr id="15" name="Textfeld 14"/>
              <p:cNvSpPr txBox="1">
                <a:spLocks noRot="1" noChangeAspect="1" noMove="1" noResize="1" noEditPoints="1" noAdjustHandles="1" noChangeArrowheads="1" noChangeShapeType="1" noTextEdit="1"/>
              </p:cNvSpPr>
              <p:nvPr/>
            </p:nvSpPr>
            <p:spPr>
              <a:xfrm>
                <a:off x="3543533" y="5604129"/>
                <a:ext cx="3993722" cy="617861"/>
              </a:xfrm>
              <a:prstGeom prst="rect">
                <a:avLst/>
              </a:prstGeom>
              <a:blipFill>
                <a:blip r:embed="rId3"/>
                <a:stretch>
                  <a:fillRect/>
                </a:stretch>
              </a:blipFill>
            </p:spPr>
            <p:txBody>
              <a:bodyPr/>
              <a:lstStyle/>
              <a:p>
                <a:r>
                  <a:rPr lang="de-DE">
                    <a:noFill/>
                  </a:rPr>
                  <a:t> </a:t>
                </a:r>
              </a:p>
            </p:txBody>
          </p:sp>
        </mc:Fallback>
      </mc:AlternateContent>
      <p:pic>
        <p:nvPicPr>
          <p:cNvPr id="20" name="Grafik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0603" y="2982083"/>
            <a:ext cx="1116136" cy="1574550"/>
          </a:xfrm>
          <a:prstGeom prst="rect">
            <a:avLst/>
          </a:prstGeom>
        </p:spPr>
      </p:pic>
      <p:pic>
        <p:nvPicPr>
          <p:cNvPr id="21" name="Grafik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19" y="2980801"/>
            <a:ext cx="1022060" cy="1582417"/>
          </a:xfrm>
          <a:prstGeom prst="rect">
            <a:avLst/>
          </a:prstGeom>
        </p:spPr>
      </p:pic>
      <p:sp>
        <p:nvSpPr>
          <p:cNvPr id="10" name="Textfeld 9"/>
          <p:cNvSpPr txBox="1"/>
          <p:nvPr/>
        </p:nvSpPr>
        <p:spPr>
          <a:xfrm>
            <a:off x="10289581" y="2239288"/>
            <a:ext cx="2002680" cy="1338828"/>
          </a:xfrm>
          <a:prstGeom prst="rect">
            <a:avLst/>
          </a:prstGeom>
          <a:noFill/>
        </p:spPr>
        <p:txBody>
          <a:bodyPr wrap="square" rtlCol="0">
            <a:spAutoFit/>
          </a:bodyPr>
          <a:lstStyle/>
          <a:p>
            <a:pPr algn="ctr" eaLnBrk="0" fontAlgn="base" hangingPunct="0">
              <a:spcBef>
                <a:spcPct val="50000"/>
              </a:spcBef>
              <a:spcAft>
                <a:spcPct val="0"/>
              </a:spcAft>
            </a:pPr>
            <a:r>
              <a:rPr lang="en-US">
                <a:solidFill>
                  <a:srgbClr val="00B050"/>
                </a:solidFill>
                <a:latin typeface="Arial" charset="0"/>
              </a:rPr>
              <a:t>Bias is included in the weight vector
</a:t>
            </a:r>
            <a:endParaRPr lang="de-DE" dirty="0">
              <a:solidFill>
                <a:srgbClr val="00B050"/>
              </a:solidFill>
              <a:latin typeface="Arial" charset="0"/>
            </a:endParaRPr>
          </a:p>
        </p:txBody>
      </p:sp>
      <p:cxnSp>
        <p:nvCxnSpPr>
          <p:cNvPr id="12" name="Gerade Verbindung mit Pfeil 11"/>
          <p:cNvCxnSpPr>
            <a:stCxn id="10" idx="1"/>
          </p:cNvCxnSpPr>
          <p:nvPr/>
        </p:nvCxnSpPr>
        <p:spPr bwMode="auto">
          <a:xfrm flipH="1">
            <a:off x="8688290" y="2908702"/>
            <a:ext cx="1601291" cy="70232"/>
          </a:xfrm>
          <a:prstGeom prst="straightConnector1">
            <a:avLst/>
          </a:prstGeom>
          <a:solidFill>
            <a:schemeClr val="accent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hteck 18"/>
          <p:cNvSpPr/>
          <p:nvPr/>
        </p:nvSpPr>
        <p:spPr>
          <a:xfrm>
            <a:off x="7044813" y="3584692"/>
            <a:ext cx="595035" cy="784830"/>
          </a:xfrm>
          <a:prstGeom prst="rect">
            <a:avLst/>
          </a:prstGeom>
        </p:spPr>
        <p:txBody>
          <a:bodyPr wrap="none">
            <a:spAutoFit/>
          </a:bodyPr>
          <a:lstStyle/>
          <a:p>
            <a:pPr eaLnBrk="0" fontAlgn="base" hangingPunct="0">
              <a:spcBef>
                <a:spcPct val="50000"/>
              </a:spcBef>
              <a:spcAft>
                <a:spcPct val="0"/>
              </a:spcAft>
            </a:pPr>
            <a:r>
              <a:rPr lang="de-DE">
                <a:solidFill>
                  <a:srgbClr val="000000"/>
                </a:solidFill>
                <a:latin typeface="Arial" charset="0"/>
              </a:rPr>
              <a:t>with
</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3" name="Textfeld 2"/>
              <p:cNvSpPr txBox="1"/>
              <p:nvPr/>
            </p:nvSpPr>
            <p:spPr>
              <a:xfrm>
                <a:off x="7216560" y="2080177"/>
                <a:ext cx="2388539" cy="75642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𝑧</m:t>
                      </m:r>
                      <m:r>
                        <a:rPr lang="de-DE" i="1">
                          <a:solidFill>
                            <a:srgbClr val="000000"/>
                          </a:solidFill>
                          <a:latin typeface="Cambria Math" panose="02040503050406030204" pitchFamily="18" charset="0"/>
                        </a:rPr>
                        <m:t>= </m:t>
                      </m:r>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=0</m:t>
                          </m:r>
                        </m:sub>
                        <m:sup>
                          <m:r>
                            <a:rPr lang="de-DE" i="1">
                              <a:solidFill>
                                <a:srgbClr val="000000"/>
                              </a:solidFill>
                              <a:latin typeface="Cambria Math" panose="02040503050406030204" pitchFamily="18" charset="0"/>
                            </a:rPr>
                            <m:t>𝑛</m:t>
                          </m:r>
                        </m:sup>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𝑖</m:t>
                              </m:r>
                            </m:sub>
                          </m:sSub>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𝑥</m:t>
                              </m:r>
                            </m:e>
                            <m:sub>
                              <m:r>
                                <a:rPr lang="de-DE" i="1">
                                  <a:solidFill>
                                    <a:srgbClr val="000000"/>
                                  </a:solidFill>
                                  <a:latin typeface="Cambria Math" panose="02040503050406030204" pitchFamily="18" charset="0"/>
                                </a:rPr>
                                <m:t>𝑖</m:t>
                              </m:r>
                            </m:sub>
                          </m:sSub>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𝝎</m:t>
                              </m:r>
                            </m:e>
                            <m:sup>
                              <m:r>
                                <m:rPr>
                                  <m:sty m:val="p"/>
                                </m:rPr>
                                <a:rPr lang="de-DE">
                                  <a:solidFill>
                                    <a:srgbClr val="000000"/>
                                  </a:solidFill>
                                  <a:latin typeface="Cambria Math" panose="02040503050406030204" pitchFamily="18" charset="0"/>
                                </a:rPr>
                                <m:t>T</m:t>
                              </m:r>
                            </m:sup>
                          </m:sSup>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nary>
                    </m:oMath>
                  </m:oMathPara>
                </a14:m>
                <a:endParaRPr lang="de-DE" dirty="0">
                  <a:solidFill>
                    <a:srgbClr val="000000"/>
                  </a:solidFill>
                  <a:latin typeface="Arial"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7216560" y="2080177"/>
                <a:ext cx="2388539" cy="756426"/>
              </a:xfrm>
              <a:prstGeom prst="rect">
                <a:avLst/>
              </a:prstGeom>
              <a:blipFill>
                <a:blip r:embed="rId6"/>
                <a:stretch>
                  <a:fillRect/>
                </a:stretch>
              </a:blipFill>
            </p:spPr>
            <p:txBody>
              <a:bodyPr/>
              <a:lstStyle/>
              <a:p>
                <a:r>
                  <a:rPr lang="de-DE">
                    <a:noFill/>
                  </a:rPr>
                  <a:t> </a:t>
                </a:r>
              </a:p>
            </p:txBody>
          </p:sp>
        </mc:Fallback>
      </mc:AlternateContent>
      <p:cxnSp>
        <p:nvCxnSpPr>
          <p:cNvPr id="25" name="Gerade Verbindung mit Pfeil 24"/>
          <p:cNvCxnSpPr>
            <a:stCxn id="10" idx="1"/>
          </p:cNvCxnSpPr>
          <p:nvPr/>
        </p:nvCxnSpPr>
        <p:spPr bwMode="auto">
          <a:xfrm flipH="1">
            <a:off x="9804426" y="2908702"/>
            <a:ext cx="485155" cy="82690"/>
          </a:xfrm>
          <a:prstGeom prst="straightConnector1">
            <a:avLst/>
          </a:prstGeom>
          <a:solidFill>
            <a:schemeClr val="accent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Grafik 15"/>
          <p:cNvPicPr>
            <a:picLocks noChangeAspect="1"/>
          </p:cNvPicPr>
          <p:nvPr/>
        </p:nvPicPr>
        <p:blipFill>
          <a:blip r:embed="rId7"/>
          <a:stretch>
            <a:fillRect/>
          </a:stretch>
        </p:blipFill>
        <p:spPr>
          <a:xfrm>
            <a:off x="484378" y="1505787"/>
            <a:ext cx="5172075" cy="2895600"/>
          </a:xfrm>
          <a:prstGeom prst="rect">
            <a:avLst/>
          </a:prstGeom>
        </p:spPr>
      </p:pic>
    </p:spTree>
    <p:extLst>
      <p:ext uri="{BB962C8B-B14F-4D97-AF65-F5344CB8AC3E}">
        <p14:creationId xmlns:p14="http://schemas.microsoft.com/office/powerpoint/2010/main" val="2973642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15" grpId="0"/>
      <p:bldP spid="10" grpId="0"/>
      <p:bldP spid="19"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Artificial</a:t>
            </a:r>
            <a:r>
              <a:rPr lang="de-DE" dirty="0"/>
              <a:t> </a:t>
            </a:r>
            <a:r>
              <a:rPr lang="de-DE" dirty="0" err="1"/>
              <a:t>Neural</a:t>
            </a:r>
            <a:r>
              <a:rPr lang="de-DE" dirty="0"/>
              <a:t> Networks - KNN</a:t>
            </a:r>
            <a:br>
              <a:rPr lang="de-DE" dirty="0"/>
            </a:br>
            <a:r>
              <a:rPr lang="en-US" sz="2000" b="0" dirty="0"/>
              <a:t>Problems during training - comparison of two weight initializations</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50</a:t>
            </a:fld>
            <a:endParaRPr lang="de-DE" dirty="0">
              <a:solidFill>
                <a:srgbClr val="000000"/>
              </a:solidFill>
              <a:latin typeface="Arial" charset="0"/>
            </a:endParaRPr>
          </a:p>
        </p:txBody>
      </p:sp>
      <p:sp>
        <p:nvSpPr>
          <p:cNvPr id="6" name="Textfeld 5"/>
          <p:cNvSpPr txBox="1"/>
          <p:nvPr/>
        </p:nvSpPr>
        <p:spPr>
          <a:xfrm>
            <a:off x="247901" y="1484784"/>
            <a:ext cx="10239826" cy="784830"/>
          </a:xfrm>
          <a:prstGeom prst="rect">
            <a:avLst/>
          </a:prstGeom>
          <a:noFill/>
        </p:spPr>
        <p:txBody>
          <a:bodyPr wrap="square" rtlCol="0">
            <a:spAutoFit/>
          </a:bodyPr>
          <a:lstStyle/>
          <a:p>
            <a:pPr eaLnBrk="0" fontAlgn="base" hangingPunct="0">
              <a:spcBef>
                <a:spcPct val="50000"/>
              </a:spcBef>
              <a:spcAft>
                <a:spcPct val="0"/>
              </a:spcAft>
            </a:pPr>
            <a:r>
              <a:rPr lang="en-US" b="1">
                <a:solidFill>
                  <a:srgbClr val="000000"/>
                </a:solidFill>
                <a:latin typeface="Arial" charset="0"/>
              </a:rPr>
              <a:t>Comparison between normal distribution and Glorot weight initialization
</a:t>
            </a:r>
            <a:endParaRPr lang="de-DE" dirty="0">
              <a:solidFill>
                <a:srgbClr val="000000"/>
              </a:solidFill>
              <a:latin typeface="Arial" charset="0"/>
            </a:endParaRPr>
          </a:p>
        </p:txBody>
      </p:sp>
      <p:pic>
        <p:nvPicPr>
          <p:cNvPr id="3" name="Grafik 2"/>
          <p:cNvPicPr>
            <a:picLocks noChangeAspect="1"/>
          </p:cNvPicPr>
          <p:nvPr/>
        </p:nvPicPr>
        <p:blipFill>
          <a:blip r:embed="rId3"/>
          <a:stretch>
            <a:fillRect/>
          </a:stretch>
        </p:blipFill>
        <p:spPr>
          <a:xfrm>
            <a:off x="263353" y="1854116"/>
            <a:ext cx="11171428" cy="4295238"/>
          </a:xfrm>
          <a:prstGeom prst="rect">
            <a:avLst/>
          </a:prstGeom>
        </p:spPr>
      </p:pic>
      <p:grpSp>
        <p:nvGrpSpPr>
          <p:cNvPr id="10" name="Gruppieren 9"/>
          <p:cNvGrpSpPr/>
          <p:nvPr/>
        </p:nvGrpSpPr>
        <p:grpSpPr>
          <a:xfrm>
            <a:off x="794" y="1989411"/>
            <a:ext cx="11809312" cy="3850546"/>
            <a:chOff x="0" y="1989411"/>
            <a:chExt cx="11809312" cy="3850546"/>
          </a:xfrm>
        </p:grpSpPr>
        <p:pic>
          <p:nvPicPr>
            <p:cNvPr id="8" name="Grafik 7"/>
            <p:cNvPicPr>
              <a:picLocks noChangeAspect="1"/>
            </p:cNvPicPr>
            <p:nvPr/>
          </p:nvPicPr>
          <p:blipFill>
            <a:blip r:embed="rId4"/>
            <a:stretch>
              <a:fillRect/>
            </a:stretch>
          </p:blipFill>
          <p:spPr>
            <a:xfrm>
              <a:off x="0" y="2359079"/>
              <a:ext cx="11809312" cy="3480878"/>
            </a:xfrm>
            <a:prstGeom prst="rect">
              <a:avLst/>
            </a:prstGeom>
          </p:spPr>
        </p:pic>
        <p:pic>
          <p:nvPicPr>
            <p:cNvPr id="9" name="Grafik 8"/>
            <p:cNvPicPr>
              <a:picLocks noChangeAspect="1"/>
            </p:cNvPicPr>
            <p:nvPr/>
          </p:nvPicPr>
          <p:blipFill>
            <a:blip r:embed="rId5"/>
            <a:stretch>
              <a:fillRect/>
            </a:stretch>
          </p:blipFill>
          <p:spPr>
            <a:xfrm>
              <a:off x="334566" y="1989411"/>
              <a:ext cx="1207812" cy="549709"/>
            </a:xfrm>
            <a:prstGeom prst="rect">
              <a:avLst/>
            </a:prstGeom>
          </p:spPr>
        </p:pic>
      </p:grpSp>
    </p:spTree>
    <p:extLst>
      <p:ext uri="{BB962C8B-B14F-4D97-AF65-F5344CB8AC3E}">
        <p14:creationId xmlns:p14="http://schemas.microsoft.com/office/powerpoint/2010/main" val="1786036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Batch Normalization (BN)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51</a:t>
            </a:fld>
            <a:endParaRPr lang="de-DE" dirty="0">
              <a:solidFill>
                <a:srgbClr val="000000"/>
              </a:solidFill>
              <a:latin typeface="Arial" charset="0"/>
            </a:endParaRPr>
          </a:p>
        </p:txBody>
      </p:sp>
      <p:sp>
        <p:nvSpPr>
          <p:cNvPr id="6" name="Textfeld 5"/>
          <p:cNvSpPr txBox="1"/>
          <p:nvPr/>
        </p:nvSpPr>
        <p:spPr>
          <a:xfrm>
            <a:off x="248662" y="1461942"/>
            <a:ext cx="11175930" cy="2031325"/>
          </a:xfrm>
          <a:prstGeom prst="rect">
            <a:avLst/>
          </a:prstGeom>
          <a:noFill/>
        </p:spPr>
        <p:txBody>
          <a:bodyPr wrap="square" rtlCol="0">
            <a:spAutoFit/>
          </a:bodyPr>
          <a:lstStyle/>
          <a:p>
            <a:pPr eaLnBrk="0" fontAlgn="base" hangingPunct="0">
              <a:spcBef>
                <a:spcPct val="50000"/>
              </a:spcBef>
              <a:spcAft>
                <a:spcPct val="0"/>
              </a:spcAft>
            </a:pPr>
            <a:r>
              <a:rPr lang="de-DE" b="1" i="1" dirty="0" err="1">
                <a:solidFill>
                  <a:srgbClr val="000000"/>
                </a:solidFill>
                <a:latin typeface="Arial" charset="0"/>
              </a:rPr>
              <a:t>Vanishing</a:t>
            </a:r>
            <a:r>
              <a:rPr lang="de-DE" b="1" i="1" dirty="0">
                <a:solidFill>
                  <a:srgbClr val="000000"/>
                </a:solidFill>
                <a:latin typeface="Arial" charset="0"/>
              </a:rPr>
              <a:t>/</a:t>
            </a:r>
            <a:r>
              <a:rPr lang="de-DE" b="1" i="1" dirty="0" err="1">
                <a:solidFill>
                  <a:srgbClr val="000000"/>
                </a:solidFill>
                <a:latin typeface="Arial" charset="0"/>
              </a:rPr>
              <a:t>Exploding</a:t>
            </a:r>
            <a:r>
              <a:rPr lang="de-DE" b="1" i="1" dirty="0">
                <a:solidFill>
                  <a:srgbClr val="000000"/>
                </a:solidFill>
                <a:latin typeface="Arial" charset="0"/>
              </a:rPr>
              <a:t> </a:t>
            </a:r>
            <a:r>
              <a:rPr lang="de-DE" b="1" dirty="0">
                <a:solidFill>
                  <a:srgbClr val="000000"/>
                </a:solidFill>
                <a:latin typeface="Arial" charset="0"/>
              </a:rPr>
              <a:t>Gradient Problem</a:t>
            </a:r>
          </a:p>
          <a:p>
            <a:pPr marL="285750" indent="-285750" eaLnBrk="0" fontAlgn="base" hangingPunct="0">
              <a:spcBef>
                <a:spcPct val="50000"/>
              </a:spcBef>
              <a:spcAft>
                <a:spcPct val="0"/>
              </a:spcAft>
              <a:buFont typeface="Arial" panose="020B0604020202020204" pitchFamily="34" charset="0"/>
              <a:buChar char="•"/>
            </a:pPr>
            <a:r>
              <a:rPr lang="de-DE" dirty="0">
                <a:solidFill>
                  <a:srgbClr val="000000"/>
                </a:solidFill>
                <a:latin typeface="Arial" charset="0"/>
              </a:rPr>
              <a:t>Start </a:t>
            </a:r>
            <a:r>
              <a:rPr lang="de-DE" dirty="0" err="1">
                <a:solidFill>
                  <a:srgbClr val="000000"/>
                </a:solidFill>
                <a:latin typeface="Arial" charset="0"/>
              </a:rPr>
              <a:t>of</a:t>
            </a:r>
            <a:r>
              <a:rPr lang="de-DE" dirty="0">
                <a:solidFill>
                  <a:srgbClr val="000000"/>
                </a:solidFill>
                <a:latin typeface="Arial" charset="0"/>
              </a:rPr>
              <a:t> </a:t>
            </a:r>
            <a:r>
              <a:rPr lang="de-DE" dirty="0" err="1">
                <a:solidFill>
                  <a:srgbClr val="000000"/>
                </a:solidFill>
                <a:latin typeface="Arial" charset="0"/>
              </a:rPr>
              <a:t>training</a:t>
            </a:r>
            <a:endParaRPr lang="de-DE" dirty="0">
              <a:solidFill>
                <a:srgbClr val="000000"/>
              </a:solidFill>
              <a:latin typeface="Arial" charset="0"/>
            </a:endParaRPr>
          </a:p>
          <a:p>
            <a:pPr marL="742950" lvl="1"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Greatly reduced by He-initialization with ELU (or a variant)</a:t>
            </a:r>
          </a:p>
          <a:p>
            <a:pPr marL="285750" indent="-285750" eaLnBrk="0" fontAlgn="base" hangingPunct="0">
              <a:spcBef>
                <a:spcPct val="50000"/>
              </a:spcBef>
              <a:spcAft>
                <a:spcPct val="0"/>
              </a:spcAft>
              <a:buFont typeface="Arial" panose="020B0604020202020204" pitchFamily="34" charset="0"/>
              <a:buChar char="•"/>
            </a:pPr>
            <a:r>
              <a:rPr lang="de-DE" dirty="0" err="1">
                <a:solidFill>
                  <a:srgbClr val="000000"/>
                </a:solidFill>
                <a:latin typeface="Arial" charset="0"/>
              </a:rPr>
              <a:t>During</a:t>
            </a:r>
            <a:r>
              <a:rPr lang="de-DE" dirty="0">
                <a:solidFill>
                  <a:srgbClr val="000000"/>
                </a:solidFill>
                <a:latin typeface="Arial" charset="0"/>
              </a:rPr>
              <a:t> </a:t>
            </a:r>
            <a:r>
              <a:rPr lang="de-DE" dirty="0" err="1">
                <a:solidFill>
                  <a:srgbClr val="000000"/>
                </a:solidFill>
                <a:latin typeface="Arial" charset="0"/>
              </a:rPr>
              <a:t>training</a:t>
            </a:r>
            <a:r>
              <a:rPr lang="de-DE" dirty="0">
                <a:solidFill>
                  <a:srgbClr val="000000"/>
                </a:solidFill>
                <a:latin typeface="Arial" charset="0"/>
              </a:rPr>
              <a:t>?</a:t>
            </a:r>
          </a:p>
          <a:p>
            <a:pPr marL="453713" lvl="1" eaLnBrk="0" fontAlgn="base" hangingPunct="0">
              <a:spcBef>
                <a:spcPct val="50000"/>
              </a:spcBef>
              <a:spcAft>
                <a:spcPct val="0"/>
              </a:spcAft>
            </a:pPr>
            <a:r>
              <a:rPr lang="de-DE" dirty="0">
                <a:solidFill>
                  <a:srgbClr val="000000"/>
                </a:solidFill>
                <a:latin typeface="Arial" charset="0"/>
              </a:rPr>
              <a:t>→ </a:t>
            </a:r>
            <a:r>
              <a:rPr lang="de-DE" b="1" dirty="0">
                <a:solidFill>
                  <a:srgbClr val="000000"/>
                </a:solidFill>
                <a:latin typeface="Arial" charset="0"/>
              </a:rPr>
              <a:t>Batch </a:t>
            </a:r>
            <a:r>
              <a:rPr lang="de-DE" b="1" dirty="0" err="1">
                <a:solidFill>
                  <a:srgbClr val="000000"/>
                </a:solidFill>
                <a:latin typeface="Arial" charset="0"/>
              </a:rPr>
              <a:t>normalization</a:t>
            </a:r>
            <a:r>
              <a:rPr lang="de-DE" dirty="0">
                <a:solidFill>
                  <a:srgbClr val="000000"/>
                </a:solidFill>
                <a:latin typeface="Arial" charset="0"/>
              </a:rPr>
              <a:t>!</a:t>
            </a:r>
          </a:p>
        </p:txBody>
      </p:sp>
      <p:sp>
        <p:nvSpPr>
          <p:cNvPr id="7" name="Textfeld 6"/>
          <p:cNvSpPr txBox="1"/>
          <p:nvPr/>
        </p:nvSpPr>
        <p:spPr>
          <a:xfrm>
            <a:off x="262594" y="3390911"/>
            <a:ext cx="8496943" cy="2723823"/>
          </a:xfrm>
          <a:prstGeom prst="rect">
            <a:avLst/>
          </a:prstGeom>
          <a:noFill/>
        </p:spPr>
        <p:txBody>
          <a:bodyPr wrap="square" rtlCol="0">
            <a:spAutoFit/>
          </a:bodyPr>
          <a:lstStyle/>
          <a:p>
            <a:pPr eaLnBrk="0" fontAlgn="base" hangingPunct="0">
              <a:spcBef>
                <a:spcPct val="50000"/>
              </a:spcBef>
              <a:spcAft>
                <a:spcPct val="0"/>
              </a:spcAft>
            </a:pPr>
            <a:r>
              <a:rPr lang="de-DE" b="1" dirty="0">
                <a:solidFill>
                  <a:srgbClr val="000000"/>
                </a:solidFill>
                <a:latin typeface="Arial" charset="0"/>
              </a:rPr>
              <a:t>Batch </a:t>
            </a:r>
            <a:r>
              <a:rPr lang="de-DE" b="1" dirty="0" err="1">
                <a:solidFill>
                  <a:srgbClr val="000000"/>
                </a:solidFill>
                <a:latin typeface="Arial" charset="0"/>
              </a:rPr>
              <a:t>normalization</a:t>
            </a:r>
            <a:endParaRPr lang="de-DE" b="1"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Applied before or after the activation function of each layer 
Calculate mean and variance via the minibatches 
Normalize shift input with the previously calculated statistics
Scale and move to get the output of the layer
Used on very large deep neural networks (as they are very sensitive to weight initialization)</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9" name="Textfeld 8"/>
              <p:cNvSpPr txBox="1"/>
              <p:nvPr/>
            </p:nvSpPr>
            <p:spPr>
              <a:xfrm>
                <a:off x="8426702" y="4262715"/>
                <a:ext cx="3401890" cy="2314095"/>
              </a:xfrm>
              <a:prstGeom prst="rect">
                <a:avLst/>
              </a:prstGeom>
              <a:noFill/>
            </p:spPr>
            <p:txBody>
              <a:bodyPr wrap="square" rtlCol="0">
                <a:spAutoFit/>
              </a:bodyPr>
              <a:lstStyle/>
              <a:p>
                <a:pPr eaLnBrk="0" fontAlgn="base" hangingPunct="0">
                  <a:spcBef>
                    <a:spcPct val="50000"/>
                  </a:spcBef>
                  <a:spcAft>
                    <a:spcPct val="0"/>
                  </a:spcAft>
                </a:pPr>
                <a:br>
                  <a:rPr lang="de-DE" i="1" dirty="0">
                    <a:solidFill>
                      <a:srgbClr val="000000"/>
                    </a:solidFill>
                    <a:latin typeface="Cambria Math" panose="02040503050406030204" pitchFamily="18" charset="0"/>
                  </a:rPr>
                </a:br>
                <a14:m>
                  <m:oMath xmlns:m="http://schemas.openxmlformats.org/officeDocument/2006/math">
                    <m:r>
                      <a:rPr lang="de-DE" b="1" i="1">
                        <a:solidFill>
                          <a:srgbClr val="000000"/>
                        </a:solidFill>
                        <a:latin typeface="Cambria Math" panose="02040503050406030204" pitchFamily="18" charset="0"/>
                      </a:rPr>
                      <m:t>𝜸</m:t>
                    </m:r>
                    <m:r>
                      <a:rPr lang="de-DE" i="1">
                        <a:solidFill>
                          <a:srgbClr val="000000"/>
                        </a:solidFill>
                        <a:latin typeface="Cambria Math" panose="02040503050406030204" pitchFamily="18" charset="0"/>
                      </a:rPr>
                      <m:t>:</m:t>
                    </m:r>
                  </m:oMath>
                </a14:m>
                <a:r>
                  <a:rPr lang="de-DE" dirty="0">
                    <a:solidFill>
                      <a:srgbClr val="000000"/>
                    </a:solidFill>
                    <a:latin typeface="Arial" charset="0"/>
                  </a:rPr>
                  <a:t> Scaleparamerer</a:t>
                </a:r>
                <a:br>
                  <a:rPr lang="de-DE" dirty="0">
                    <a:solidFill>
                      <a:srgbClr val="000000"/>
                    </a:solidFill>
                    <a:latin typeface="Arial" charset="0"/>
                  </a:rPr>
                </a:br>
                <a14:m>
                  <m:oMath xmlns:m="http://schemas.openxmlformats.org/officeDocument/2006/math">
                    <m:r>
                      <a:rPr lang="de-DE" b="1" i="1">
                        <a:solidFill>
                          <a:srgbClr val="000000"/>
                        </a:solidFill>
                        <a:latin typeface="Cambria Math" panose="02040503050406030204" pitchFamily="18" charset="0"/>
                      </a:rPr>
                      <m:t>𝜷</m:t>
                    </m:r>
                    <m:r>
                      <a:rPr lang="de-DE" i="1">
                        <a:solidFill>
                          <a:srgbClr val="000000"/>
                        </a:solidFill>
                        <a:latin typeface="Cambria Math" panose="02040503050406030204" pitchFamily="18" charset="0"/>
                      </a:rPr>
                      <m:t>:</m:t>
                    </m:r>
                  </m:oMath>
                </a14:m>
                <a:r>
                  <a:rPr lang="de-DE" dirty="0">
                    <a:solidFill>
                      <a:srgbClr val="000000"/>
                    </a:solidFill>
                    <a:latin typeface="Arial" charset="0"/>
                  </a:rPr>
                  <a:t> Shift parameters</a:t>
                </a:r>
              </a:p>
              <a:p>
                <a:pPr eaLnBrk="0" fontAlgn="base" hangingPunct="0">
                  <a:spcBef>
                    <a:spcPct val="50000"/>
                  </a:spcBef>
                  <a:spcAft>
                    <a:spcPct val="0"/>
                  </a:spcAft>
                </a:pPr>
                <a:r>
                  <a:rPr lang="de-DE" dirty="0">
                    <a:solidFill>
                      <a:srgbClr val="000000"/>
                    </a:solidFill>
                    <a:latin typeface="Arial" charset="0"/>
                  </a:rPr>
                  <a:t>What about </a:t>
                </a:r>
                <a14:m>
                  <m:oMath xmlns:m="http://schemas.openxmlformats.org/officeDocument/2006/math">
                    <m:sSub>
                      <m:sSubPr>
                        <m:ctrlPr>
                          <a:rPr lang="de-DE" i="1">
                            <a:solidFill>
                              <a:srgbClr val="000000"/>
                            </a:solidFill>
                            <a:latin typeface="Cambria Math" panose="02040503050406030204" pitchFamily="18" charset="0"/>
                          </a:rPr>
                        </m:ctrlPr>
                      </m:sSubPr>
                      <m:e>
                        <m:r>
                          <a:rPr lang="de-DE" b="1" i="1">
                            <a:solidFill>
                              <a:srgbClr val="000000"/>
                            </a:solidFill>
                            <a:latin typeface="Cambria Math" panose="02040503050406030204" pitchFamily="18" charset="0"/>
                          </a:rPr>
                          <m:t>𝝁</m:t>
                        </m:r>
                      </m:e>
                      <m:sub>
                        <m:r>
                          <a:rPr lang="de-DE" i="1">
                            <a:solidFill>
                              <a:srgbClr val="000000"/>
                            </a:solidFill>
                            <a:latin typeface="Cambria Math" panose="02040503050406030204" pitchFamily="18" charset="0"/>
                          </a:rPr>
                          <m:t>𝐵</m:t>
                        </m:r>
                      </m:sub>
                    </m:sSub>
                    <m:r>
                      <a:rPr lang="de-DE" i="1">
                        <a:solidFill>
                          <a:srgbClr val="000000"/>
                        </a:solidFill>
                        <a:latin typeface="Cambria Math" panose="02040503050406030204" pitchFamily="18" charset="0"/>
                      </a:rPr>
                      <m:t>, </m:t>
                    </m:r>
                    <m:sSubSup>
                      <m:sSubSupPr>
                        <m:ctrlPr>
                          <a:rPr lang="de-DE" i="1">
                            <a:solidFill>
                              <a:srgbClr val="000000"/>
                            </a:solidFill>
                            <a:latin typeface="Cambria Math" panose="02040503050406030204" pitchFamily="18" charset="0"/>
                          </a:rPr>
                        </m:ctrlPr>
                      </m:sSubSupPr>
                      <m:e>
                        <m:r>
                          <a:rPr lang="de-DE" b="1" i="1">
                            <a:solidFill>
                              <a:srgbClr val="000000"/>
                            </a:solidFill>
                            <a:latin typeface="Cambria Math" panose="02040503050406030204" pitchFamily="18" charset="0"/>
                          </a:rPr>
                          <m:t>𝝈</m:t>
                        </m:r>
                      </m:e>
                      <m:sub>
                        <m:r>
                          <a:rPr lang="de-DE" i="1">
                            <a:solidFill>
                              <a:srgbClr val="000000"/>
                            </a:solidFill>
                            <a:latin typeface="Cambria Math" panose="02040503050406030204" pitchFamily="18" charset="0"/>
                          </a:rPr>
                          <m:t>𝐵</m:t>
                        </m:r>
                      </m:sub>
                      <m:sup>
                        <m:r>
                          <a:rPr lang="de-DE" i="1">
                            <a:solidFill>
                              <a:srgbClr val="000000"/>
                            </a:solidFill>
                            <a:latin typeface="Cambria Math" panose="02040503050406030204" pitchFamily="18" charset="0"/>
                          </a:rPr>
                          <m:t>2</m:t>
                        </m:r>
                      </m:sup>
                    </m:sSubSup>
                  </m:oMath>
                </a14:m>
                <a:r>
                  <a:rPr lang="de-DE" dirty="0">
                    <a:solidFill>
                      <a:srgbClr val="000000"/>
                    </a:solidFill>
                    <a:latin typeface="Arial" charset="0"/>
                  </a:rPr>
                  <a:t> at the test time?
</a:t>
                </a:r>
                <a:r>
                  <a:rPr lang="en-US" dirty="0" err="1">
                    <a:solidFill>
                      <a:srgbClr val="000000"/>
                    </a:solidFill>
                    <a:latin typeface="Arial" charset="0"/>
                  </a:rPr>
                  <a:t>z.B.</a:t>
                </a:r>
                <a:r>
                  <a:rPr lang="en-US" dirty="0">
                    <a:solidFill>
                      <a:srgbClr val="000000"/>
                    </a:solidFill>
                    <a:latin typeface="Arial" charset="0"/>
                  </a:rPr>
                  <a:t>: exponential moving average </a:t>
                </a:r>
                <a:endParaRPr lang="de-DE" dirty="0">
                  <a:solidFill>
                    <a:srgbClr val="000000"/>
                  </a:solidFill>
                  <a:latin typeface="Arial" charset="0"/>
                </a:endParaRPr>
              </a:p>
            </p:txBody>
          </p:sp>
        </mc:Choice>
        <mc:Fallback xmlns="">
          <p:sp>
            <p:nvSpPr>
              <p:cNvPr id="9" name="Textfeld 8"/>
              <p:cNvSpPr txBox="1">
                <a:spLocks noRot="1" noChangeAspect="1" noMove="1" noResize="1" noEditPoints="1" noAdjustHandles="1" noChangeArrowheads="1" noChangeShapeType="1" noTextEdit="1"/>
              </p:cNvSpPr>
              <p:nvPr/>
            </p:nvSpPr>
            <p:spPr>
              <a:xfrm>
                <a:off x="8426702" y="4262715"/>
                <a:ext cx="3401890" cy="2314095"/>
              </a:xfrm>
              <a:prstGeom prst="rect">
                <a:avLst/>
              </a:prstGeom>
              <a:blipFill>
                <a:blip r:embed="rId3"/>
                <a:stretch>
                  <a:fillRect l="-1434" b="-315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p:cNvSpPr txBox="1"/>
              <p:nvPr/>
            </p:nvSpPr>
            <p:spPr>
              <a:xfrm>
                <a:off x="9280492" y="1299099"/>
                <a:ext cx="1694310" cy="756233"/>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b="1" i="1">
                              <a:solidFill>
                                <a:srgbClr val="000000"/>
                              </a:solidFill>
                              <a:latin typeface="Cambria Math" panose="02040503050406030204" pitchFamily="18" charset="0"/>
                            </a:rPr>
                            <m:t>𝝁</m:t>
                          </m:r>
                        </m:e>
                        <m:sub>
                          <m:r>
                            <a:rPr lang="de-DE" i="1">
                              <a:solidFill>
                                <a:srgbClr val="000000"/>
                              </a:solidFill>
                              <a:latin typeface="Cambria Math" panose="02040503050406030204" pitchFamily="18" charset="0"/>
                            </a:rPr>
                            <m:t>𝐵</m:t>
                          </m:r>
                        </m:sub>
                      </m:sSub>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𝑚</m:t>
                              </m:r>
                            </m:e>
                            <m:sub>
                              <m:r>
                                <a:rPr lang="de-DE" i="1">
                                  <a:solidFill>
                                    <a:srgbClr val="000000"/>
                                  </a:solidFill>
                                  <a:latin typeface="Cambria Math" panose="02040503050406030204" pitchFamily="18" charset="0"/>
                                </a:rPr>
                                <m:t>𝐵</m:t>
                              </m:r>
                            </m:sub>
                          </m:sSub>
                        </m:den>
                      </m:f>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=1</m:t>
                          </m:r>
                        </m:sub>
                        <m:sup>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𝑚</m:t>
                              </m:r>
                            </m:e>
                            <m:sub>
                              <m:r>
                                <a:rPr lang="de-DE" i="1">
                                  <a:solidFill>
                                    <a:srgbClr val="000000"/>
                                  </a:solidFill>
                                  <a:latin typeface="Cambria Math" panose="02040503050406030204" pitchFamily="18" charset="0"/>
                                </a:rPr>
                                <m:t>𝐵</m:t>
                              </m:r>
                            </m:sub>
                          </m:sSub>
                        </m:sup>
                        <m:e>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𝒙</m:t>
                              </m:r>
                            </m:e>
                            <m:sup>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sup>
                          </m:sSup>
                        </m:e>
                      </m:nary>
                    </m:oMath>
                  </m:oMathPara>
                </a14:m>
                <a:endParaRPr lang="de-DE" dirty="0">
                  <a:solidFill>
                    <a:srgbClr val="000000"/>
                  </a:solidFill>
                  <a:latin typeface="Arial"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9280492" y="1299099"/>
                <a:ext cx="1694310" cy="75623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9280492" y="2155605"/>
                <a:ext cx="2518830" cy="756233"/>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de-DE" i="1">
                              <a:solidFill>
                                <a:srgbClr val="000000"/>
                              </a:solidFill>
                              <a:latin typeface="Cambria Math" panose="02040503050406030204" pitchFamily="18" charset="0"/>
                            </a:rPr>
                          </m:ctrlPr>
                        </m:sSubSupPr>
                        <m:e>
                          <m:r>
                            <a:rPr lang="de-DE" b="1" i="1">
                              <a:solidFill>
                                <a:srgbClr val="000000"/>
                              </a:solidFill>
                              <a:latin typeface="Cambria Math" panose="02040503050406030204" pitchFamily="18" charset="0"/>
                            </a:rPr>
                            <m:t>𝝈</m:t>
                          </m:r>
                        </m:e>
                        <m:sub>
                          <m:r>
                            <a:rPr lang="de-DE" i="1">
                              <a:solidFill>
                                <a:srgbClr val="000000"/>
                              </a:solidFill>
                              <a:latin typeface="Cambria Math" panose="02040503050406030204" pitchFamily="18" charset="0"/>
                            </a:rPr>
                            <m:t>𝐵</m:t>
                          </m:r>
                        </m:sub>
                        <m:sup>
                          <m:r>
                            <a:rPr lang="de-DE" i="1">
                              <a:solidFill>
                                <a:srgbClr val="000000"/>
                              </a:solidFill>
                              <a:latin typeface="Cambria Math" panose="02040503050406030204" pitchFamily="18" charset="0"/>
                            </a:rPr>
                            <m:t>2</m:t>
                          </m:r>
                        </m:sup>
                      </m:sSubSup>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𝑚</m:t>
                              </m:r>
                            </m:e>
                            <m:sub>
                              <m:r>
                                <a:rPr lang="de-DE" i="1">
                                  <a:solidFill>
                                    <a:srgbClr val="000000"/>
                                  </a:solidFill>
                                  <a:latin typeface="Cambria Math" panose="02040503050406030204" pitchFamily="18" charset="0"/>
                                </a:rPr>
                                <m:t>𝐵</m:t>
                              </m:r>
                            </m:sub>
                          </m:sSub>
                        </m:den>
                      </m:f>
                      <m:nary>
                        <m:naryPr>
                          <m:chr m:val="∑"/>
                          <m:ctrlPr>
                            <a:rPr lang="de-DE" i="1">
                              <a:solidFill>
                                <a:srgbClr val="000000"/>
                              </a:solidFill>
                              <a:latin typeface="Cambria Math" panose="02040503050406030204" pitchFamily="18" charset="0"/>
                            </a:rPr>
                          </m:ctrlPr>
                        </m:naryPr>
                        <m:sub>
                          <m:r>
                            <m:rPr>
                              <m:brk m:alnAt="23"/>
                            </m:rP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=1</m:t>
                          </m:r>
                        </m:sub>
                        <m:sup>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𝑚</m:t>
                              </m:r>
                            </m:e>
                            <m:sub>
                              <m:r>
                                <a:rPr lang="de-DE" i="1">
                                  <a:solidFill>
                                    <a:srgbClr val="000000"/>
                                  </a:solidFill>
                                  <a:latin typeface="Cambria Math" panose="02040503050406030204" pitchFamily="18" charset="0"/>
                                </a:rPr>
                                <m:t>𝐵</m:t>
                              </m:r>
                            </m:sub>
                          </m:sSub>
                        </m:sup>
                        <m:e>
                          <m:sSup>
                            <m:sSupPr>
                              <m:ctrlPr>
                                <a:rPr lang="de-DE" i="1">
                                  <a:solidFill>
                                    <a:srgbClr val="000000"/>
                                  </a:solidFill>
                                  <a:latin typeface="Cambria Math" panose="02040503050406030204" pitchFamily="18" charset="0"/>
                                </a:rPr>
                              </m:ctrlPr>
                            </m:sSupPr>
                            <m:e>
                              <m:d>
                                <m:dPr>
                                  <m:ctrlPr>
                                    <a:rPr lang="de-DE" i="1">
                                      <a:solidFill>
                                        <a:srgbClr val="000000"/>
                                      </a:solidFill>
                                      <a:latin typeface="Cambria Math" panose="02040503050406030204" pitchFamily="18" charset="0"/>
                                    </a:rPr>
                                  </m:ctrlPr>
                                </m:dPr>
                                <m:e>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𝒙</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b="1" i="1">
                                          <a:solidFill>
                                            <a:srgbClr val="000000"/>
                                          </a:solidFill>
                                          <a:latin typeface="Cambria Math" panose="02040503050406030204" pitchFamily="18" charset="0"/>
                                        </a:rPr>
                                        <m:t>𝝁</m:t>
                                      </m:r>
                                    </m:e>
                                    <m:sub>
                                      <m:r>
                                        <a:rPr lang="de-DE" i="1">
                                          <a:solidFill>
                                            <a:srgbClr val="000000"/>
                                          </a:solidFill>
                                          <a:latin typeface="Cambria Math" panose="02040503050406030204" pitchFamily="18" charset="0"/>
                                        </a:rPr>
                                        <m:t>𝐵</m:t>
                                      </m:r>
                                    </m:sub>
                                  </m:sSub>
                                </m:e>
                              </m:d>
                            </m:e>
                            <m:sup>
                              <m:r>
                                <a:rPr lang="de-DE" i="1">
                                  <a:solidFill>
                                    <a:srgbClr val="000000"/>
                                  </a:solidFill>
                                  <a:latin typeface="Cambria Math" panose="02040503050406030204" pitchFamily="18" charset="0"/>
                                </a:rPr>
                                <m:t>2</m:t>
                              </m:r>
                            </m:sup>
                          </m:sSup>
                        </m:e>
                      </m:nary>
                    </m:oMath>
                  </m:oMathPara>
                </a14:m>
                <a:endParaRPr lang="de-DE" dirty="0">
                  <a:solidFill>
                    <a:srgbClr val="000000"/>
                  </a:solidFill>
                  <a:latin typeface="Arial"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9280492" y="2155605"/>
                <a:ext cx="2518830" cy="756233"/>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feld 11"/>
              <p:cNvSpPr txBox="1"/>
              <p:nvPr/>
            </p:nvSpPr>
            <p:spPr>
              <a:xfrm>
                <a:off x="9280492" y="3026623"/>
                <a:ext cx="1615892" cy="691536"/>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p>
                        <m:sSupPr>
                          <m:ctrlPr>
                            <a:rPr lang="de-DE" i="1">
                              <a:solidFill>
                                <a:srgbClr val="000000"/>
                              </a:solidFill>
                              <a:latin typeface="Cambria Math" panose="02040503050406030204" pitchFamily="18" charset="0"/>
                            </a:rPr>
                          </m:ctrlPr>
                        </m:sSupPr>
                        <m:e>
                          <m:acc>
                            <m:accPr>
                              <m:chr m:val="̂"/>
                              <m:ctrlPr>
                                <a:rPr lang="de-DE" i="1">
                                  <a:solidFill>
                                    <a:srgbClr val="000000"/>
                                  </a:solidFill>
                                  <a:latin typeface="Cambria Math" panose="02040503050406030204" pitchFamily="18" charset="0"/>
                                </a:rPr>
                              </m:ctrlPr>
                            </m:accPr>
                            <m:e>
                              <m:r>
                                <a:rPr lang="de-DE" b="1" i="1">
                                  <a:solidFill>
                                    <a:srgbClr val="000000"/>
                                  </a:solidFill>
                                  <a:latin typeface="Cambria Math" panose="02040503050406030204" pitchFamily="18" charset="0"/>
                                </a:rPr>
                                <m:t>𝒙</m:t>
                              </m:r>
                            </m:e>
                          </m:acc>
                        </m:e>
                        <m:sup>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𝑖</m:t>
                          </m:r>
                          <m:r>
                            <a:rPr lang="de-DE" i="1">
                              <a:solidFill>
                                <a:srgbClr val="000000"/>
                              </a:solidFill>
                              <a:latin typeface="Cambria Math" panose="02040503050406030204" pitchFamily="18" charset="0"/>
                            </a:rPr>
                            <m:t>)</m:t>
                          </m:r>
                        </m:sup>
                      </m:sSup>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𝒙</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b="1" i="1">
                                  <a:solidFill>
                                    <a:srgbClr val="000000"/>
                                  </a:solidFill>
                                  <a:latin typeface="Cambria Math" panose="02040503050406030204" pitchFamily="18" charset="0"/>
                                </a:rPr>
                                <m:t>𝝁</m:t>
                              </m:r>
                            </m:e>
                            <m:sub>
                              <m:r>
                                <a:rPr lang="de-DE" i="1">
                                  <a:solidFill>
                                    <a:srgbClr val="000000"/>
                                  </a:solidFill>
                                  <a:latin typeface="Cambria Math" panose="02040503050406030204" pitchFamily="18" charset="0"/>
                                </a:rPr>
                                <m:t>𝐵</m:t>
                              </m:r>
                            </m:sub>
                          </m:sSub>
                        </m:num>
                        <m:den>
                          <m:rad>
                            <m:radPr>
                              <m:degHide m:val="on"/>
                              <m:ctrlPr>
                                <a:rPr lang="de-DE" i="1">
                                  <a:solidFill>
                                    <a:srgbClr val="000000"/>
                                  </a:solidFill>
                                  <a:latin typeface="Cambria Math" panose="02040503050406030204" pitchFamily="18" charset="0"/>
                                </a:rPr>
                              </m:ctrlPr>
                            </m:radPr>
                            <m:deg/>
                            <m:e>
                              <m:sSubSup>
                                <m:sSubSupPr>
                                  <m:ctrlPr>
                                    <a:rPr lang="de-DE" i="1">
                                      <a:solidFill>
                                        <a:srgbClr val="000000"/>
                                      </a:solidFill>
                                      <a:latin typeface="Cambria Math" panose="02040503050406030204" pitchFamily="18" charset="0"/>
                                    </a:rPr>
                                  </m:ctrlPr>
                                </m:sSubSupPr>
                                <m:e>
                                  <m:r>
                                    <a:rPr lang="de-DE" b="1" i="1">
                                      <a:solidFill>
                                        <a:srgbClr val="000000"/>
                                      </a:solidFill>
                                      <a:latin typeface="Cambria Math" panose="02040503050406030204" pitchFamily="18" charset="0"/>
                                    </a:rPr>
                                    <m:t>𝝈</m:t>
                                  </m:r>
                                </m:e>
                                <m:sub>
                                  <m:r>
                                    <a:rPr lang="de-DE" i="1">
                                      <a:solidFill>
                                        <a:srgbClr val="000000"/>
                                      </a:solidFill>
                                      <a:latin typeface="Cambria Math" panose="02040503050406030204" pitchFamily="18" charset="0"/>
                                    </a:rPr>
                                    <m:t>𝐵</m:t>
                                  </m:r>
                                </m:sub>
                                <m:sup>
                                  <m:r>
                                    <a:rPr lang="de-DE" i="1">
                                      <a:solidFill>
                                        <a:srgbClr val="000000"/>
                                      </a:solidFill>
                                      <a:latin typeface="Cambria Math" panose="02040503050406030204" pitchFamily="18" charset="0"/>
                                    </a:rPr>
                                    <m:t>2</m:t>
                                  </m:r>
                                </m:sup>
                              </m:sSubSup>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𝜖</m:t>
                              </m:r>
                            </m:e>
                          </m:rad>
                        </m:den>
                      </m:f>
                    </m:oMath>
                  </m:oMathPara>
                </a14:m>
                <a:endParaRPr lang="de-DE" dirty="0">
                  <a:solidFill>
                    <a:srgbClr val="000000"/>
                  </a:solidFill>
                  <a:latin typeface="Arial" charset="0"/>
                </a:endParaRPr>
              </a:p>
            </p:txBody>
          </p:sp>
        </mc:Choice>
        <mc:Fallback xmlns="">
          <p:sp>
            <p:nvSpPr>
              <p:cNvPr id="12" name="Textfeld 11"/>
              <p:cNvSpPr txBox="1">
                <a:spLocks noRot="1" noChangeAspect="1" noMove="1" noResize="1" noEditPoints="1" noAdjustHandles="1" noChangeArrowheads="1" noChangeShapeType="1" noTextEdit="1"/>
              </p:cNvSpPr>
              <p:nvPr/>
            </p:nvSpPr>
            <p:spPr>
              <a:xfrm>
                <a:off x="9280492" y="3026623"/>
                <a:ext cx="1615892" cy="691536"/>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9280493" y="3957293"/>
                <a:ext cx="1955215" cy="29559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𝒛</m:t>
                          </m:r>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𝜸</m:t>
                      </m:r>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acc>
                            <m:accPr>
                              <m:chr m:val="̂"/>
                              <m:ctrlPr>
                                <a:rPr lang="de-DE" i="1">
                                  <a:solidFill>
                                    <a:srgbClr val="000000"/>
                                  </a:solidFill>
                                  <a:latin typeface="Cambria Math" panose="02040503050406030204" pitchFamily="18" charset="0"/>
                                </a:rPr>
                              </m:ctrlPr>
                            </m:accPr>
                            <m:e>
                              <m:r>
                                <a:rPr lang="de-DE" b="1" i="1">
                                  <a:solidFill>
                                    <a:srgbClr val="000000"/>
                                  </a:solidFill>
                                  <a:latin typeface="Cambria Math" panose="02040503050406030204" pitchFamily="18" charset="0"/>
                                </a:rPr>
                                <m:t>𝒙</m:t>
                              </m:r>
                            </m:e>
                          </m:acc>
                        </m:e>
                        <m:sup>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𝑖</m:t>
                              </m:r>
                            </m:e>
                          </m:d>
                        </m:sup>
                      </m:sSup>
                      <m:r>
                        <a:rPr lang="de-DE">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𝜷</m:t>
                      </m:r>
                    </m:oMath>
                  </m:oMathPara>
                </a14:m>
                <a:endParaRPr lang="de-DE" b="1" dirty="0">
                  <a:solidFill>
                    <a:srgbClr val="000000"/>
                  </a:solidFill>
                  <a:latin typeface="Arial" charset="0"/>
                </a:endParaRPr>
              </a:p>
            </p:txBody>
          </p:sp>
        </mc:Choice>
        <mc:Fallback xmlns="">
          <p:sp>
            <p:nvSpPr>
              <p:cNvPr id="14" name="Textfeld 13"/>
              <p:cNvSpPr txBox="1">
                <a:spLocks noRot="1" noChangeAspect="1" noMove="1" noResize="1" noEditPoints="1" noAdjustHandles="1" noChangeArrowheads="1" noChangeShapeType="1" noTextEdit="1"/>
              </p:cNvSpPr>
              <p:nvPr/>
            </p:nvSpPr>
            <p:spPr>
              <a:xfrm>
                <a:off x="9280493" y="3957293"/>
                <a:ext cx="1955215" cy="295594"/>
              </a:xfrm>
              <a:prstGeom prst="rect">
                <a:avLst/>
              </a:prstGeom>
              <a:blipFill>
                <a:blip r:embed="rId7"/>
                <a:stretch>
                  <a:fillRect l="-2492" t="-12245" r="-1869" b="-34694"/>
                </a:stretch>
              </a:blipFill>
            </p:spPr>
            <p:txBody>
              <a:bodyPr/>
              <a:lstStyle/>
              <a:p>
                <a:r>
                  <a:rPr lang="de-DE">
                    <a:noFill/>
                  </a:rPr>
                  <a:t> </a:t>
                </a:r>
              </a:p>
            </p:txBody>
          </p:sp>
        </mc:Fallback>
      </mc:AlternateContent>
    </p:spTree>
    <p:extLst>
      <p:ext uri="{BB962C8B-B14F-4D97-AF65-F5344CB8AC3E}">
        <p14:creationId xmlns:p14="http://schemas.microsoft.com/office/powerpoint/2010/main" val="2341091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Batch normalization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52</a:t>
            </a:fld>
            <a:endParaRPr lang="de-DE" dirty="0">
              <a:solidFill>
                <a:srgbClr val="000000"/>
              </a:solidFill>
              <a:latin typeface="Arial" charset="0"/>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605" y="1925125"/>
            <a:ext cx="6429852" cy="3736388"/>
          </a:xfrm>
          <a:prstGeom prst="rect">
            <a:avLst/>
          </a:prstGeom>
        </p:spPr>
      </p:pic>
      <p:sp>
        <p:nvSpPr>
          <p:cNvPr id="11" name="Textfeld 10"/>
          <p:cNvSpPr txBox="1"/>
          <p:nvPr/>
        </p:nvSpPr>
        <p:spPr>
          <a:xfrm>
            <a:off x="249194" y="1385939"/>
            <a:ext cx="5703322" cy="4142160"/>
          </a:xfrm>
          <a:prstGeom prst="rect">
            <a:avLst/>
          </a:prstGeom>
          <a:noFill/>
        </p:spPr>
        <p:txBody>
          <a:bodyPr wrap="square" rtlCol="0">
            <a:spAutoFit/>
          </a:bodyPr>
          <a:lstStyle/>
          <a:p>
            <a:pPr eaLnBrk="0" fontAlgn="base" hangingPunct="0">
              <a:spcBef>
                <a:spcPct val="50000"/>
              </a:spcBef>
              <a:spcAft>
                <a:spcPct val="0"/>
              </a:spcAft>
            </a:pPr>
            <a:r>
              <a:rPr lang="de-DE" b="1" dirty="0" err="1">
                <a:solidFill>
                  <a:srgbClr val="000000"/>
                </a:solidFill>
                <a:latin typeface="Arial" charset="0"/>
              </a:rPr>
              <a:t>advantages</a:t>
            </a:r>
            <a:r>
              <a:rPr lang="de-DE" dirty="0">
                <a:solidFill>
                  <a:srgbClr val="000000"/>
                </a:solidFill>
                <a:latin typeface="Arial" charset="0"/>
              </a:rPr>
              <a:t> </a:t>
            </a:r>
          </a:p>
          <a:p>
            <a:pPr marL="285750" indent="-285750" eaLnBrk="0" fontAlgn="base" hangingPunct="0">
              <a:spcBef>
                <a:spcPts val="500"/>
              </a:spcBef>
              <a:spcAft>
                <a:spcPct val="0"/>
              </a:spcAft>
              <a:buFont typeface="Arial" panose="020B0604020202020204" pitchFamily="34" charset="0"/>
              <a:buChar char="•"/>
            </a:pPr>
            <a:r>
              <a:rPr lang="en-US" dirty="0">
                <a:solidFill>
                  <a:srgbClr val="000000"/>
                </a:solidFill>
                <a:latin typeface="Arial" charset="0"/>
              </a:rPr>
              <a:t>Reduces the risk of vanishing/exploding gradient problem
Minimizes the problem of covariance shift</a:t>
            </a:r>
            <a:br>
              <a:rPr lang="en-US" dirty="0">
                <a:solidFill>
                  <a:srgbClr val="000000"/>
                </a:solidFill>
                <a:latin typeface="Arial" charset="0"/>
              </a:rPr>
            </a:br>
            <a:r>
              <a:rPr lang="en-US" dirty="0">
                <a:solidFill>
                  <a:srgbClr val="000000"/>
                </a:solidFill>
                <a:latin typeface="Arial" charset="0"/>
              </a:rPr>
              <a:t>(covariance shift)
Less sensitivity to weight initialization and increases the stability of the entire network
Use of higher learning rates possible
Reduces the number of training epochs
The latter and the latter speed up the learning process
Acts as a regulator and thus reduces the risk of overfitting</a:t>
            </a:r>
            <a:endParaRPr lang="de-DE" dirty="0">
              <a:solidFill>
                <a:srgbClr val="000000"/>
              </a:solidFill>
              <a:latin typeface="Arial" charset="0"/>
            </a:endParaRPr>
          </a:p>
        </p:txBody>
      </p:sp>
      <p:sp>
        <p:nvSpPr>
          <p:cNvPr id="12" name="Textfeld 11"/>
          <p:cNvSpPr txBox="1"/>
          <p:nvPr/>
        </p:nvSpPr>
        <p:spPr>
          <a:xfrm>
            <a:off x="248662" y="5562514"/>
            <a:ext cx="9519746" cy="710451"/>
          </a:xfrm>
          <a:prstGeom prst="rect">
            <a:avLst/>
          </a:prstGeom>
          <a:noFill/>
        </p:spPr>
        <p:txBody>
          <a:bodyPr wrap="square" rtlCol="0">
            <a:spAutoFit/>
          </a:bodyPr>
          <a:lstStyle/>
          <a:p>
            <a:pPr eaLnBrk="0" fontAlgn="base" hangingPunct="0">
              <a:spcBef>
                <a:spcPct val="50000"/>
              </a:spcBef>
              <a:spcAft>
                <a:spcPct val="0"/>
              </a:spcAft>
            </a:pPr>
            <a:r>
              <a:rPr lang="de-DE" b="1" dirty="0" err="1">
                <a:solidFill>
                  <a:srgbClr val="000000"/>
                </a:solidFill>
                <a:latin typeface="Arial" charset="0"/>
              </a:rPr>
              <a:t>disadvantages</a:t>
            </a:r>
            <a:r>
              <a:rPr lang="de-DE" dirty="0">
                <a:solidFill>
                  <a:srgbClr val="000000"/>
                </a:solidFill>
                <a:latin typeface="Arial" charset="0"/>
              </a:rPr>
              <a:t>: </a:t>
            </a:r>
          </a:p>
          <a:p>
            <a:pPr marL="285750" indent="-285750" eaLnBrk="0" fontAlgn="base" hangingPunct="0">
              <a:spcBef>
                <a:spcPts val="500"/>
              </a:spcBef>
              <a:spcAft>
                <a:spcPct val="0"/>
              </a:spcAft>
              <a:buFont typeface="Arial" panose="020B0604020202020204" pitchFamily="34" charset="0"/>
              <a:buChar char="•"/>
            </a:pPr>
            <a:r>
              <a:rPr lang="en-US" dirty="0">
                <a:solidFill>
                  <a:srgbClr val="000000"/>
                </a:solidFill>
                <a:latin typeface="Arial" charset="0"/>
              </a:rPr>
              <a:t>adds complexity, slower predictions through extra calculations</a:t>
            </a:r>
            <a:endParaRPr lang="de-DE" dirty="0">
              <a:solidFill>
                <a:srgbClr val="000000"/>
              </a:solidFill>
              <a:latin typeface="Arial" charset="0"/>
            </a:endParaRPr>
          </a:p>
        </p:txBody>
      </p:sp>
    </p:spTree>
    <p:extLst>
      <p:ext uri="{BB962C8B-B14F-4D97-AF65-F5344CB8AC3E}">
        <p14:creationId xmlns:p14="http://schemas.microsoft.com/office/powerpoint/2010/main" val="1359480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Example Image Classifier: Batch Normalization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53</a:t>
            </a:fld>
            <a:endParaRPr lang="de-DE" dirty="0">
              <a:solidFill>
                <a:srgbClr val="000000"/>
              </a:solidFill>
              <a:latin typeface="Arial" charset="0"/>
            </a:endParaRPr>
          </a:p>
        </p:txBody>
      </p:sp>
      <p:sp>
        <p:nvSpPr>
          <p:cNvPr id="11" name="Textfeld 10"/>
          <p:cNvSpPr txBox="1"/>
          <p:nvPr/>
        </p:nvSpPr>
        <p:spPr>
          <a:xfrm>
            <a:off x="248662" y="1480436"/>
            <a:ext cx="3428614" cy="784830"/>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Batch normalization
</a:t>
            </a:r>
            <a:endParaRPr lang="de-DE" dirty="0">
              <a:solidFill>
                <a:srgbClr val="000000"/>
              </a:solidFill>
              <a:latin typeface="Arial" charset="0"/>
            </a:endParaRPr>
          </a:p>
        </p:txBody>
      </p:sp>
      <p:pic>
        <p:nvPicPr>
          <p:cNvPr id="10" name="Grafik 9"/>
          <p:cNvPicPr>
            <a:picLocks noChangeAspect="1"/>
          </p:cNvPicPr>
          <p:nvPr/>
        </p:nvPicPr>
        <p:blipFill>
          <a:blip r:embed="rId3"/>
          <a:stretch>
            <a:fillRect/>
          </a:stretch>
        </p:blipFill>
        <p:spPr>
          <a:xfrm>
            <a:off x="4079777" y="1295223"/>
            <a:ext cx="4877813" cy="1989761"/>
          </a:xfrm>
          <a:prstGeom prst="rect">
            <a:avLst/>
          </a:prstGeom>
        </p:spPr>
      </p:pic>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931" y="3118867"/>
            <a:ext cx="4392488" cy="3294366"/>
          </a:xfrm>
          <a:prstGeom prst="rect">
            <a:avLst/>
          </a:prstGeom>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56" y="3156474"/>
            <a:ext cx="4392488" cy="3294366"/>
          </a:xfrm>
          <a:prstGeom prst="rect">
            <a:avLst/>
          </a:prstGeom>
        </p:spPr>
      </p:pic>
    </p:spTree>
    <p:extLst>
      <p:ext uri="{BB962C8B-B14F-4D97-AF65-F5344CB8AC3E}">
        <p14:creationId xmlns:p14="http://schemas.microsoft.com/office/powerpoint/2010/main" val="13738714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Deep Learning - Ingredients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54</a:t>
            </a:fld>
            <a:endParaRPr lang="de-DE" dirty="0">
              <a:solidFill>
                <a:srgbClr val="000000"/>
              </a:solidFill>
              <a:latin typeface="Arial" charset="0"/>
            </a:endParaRPr>
          </a:p>
        </p:txBody>
      </p:sp>
      <p:graphicFrame>
        <p:nvGraphicFramePr>
          <p:cNvPr id="3" name="Diagramm 2"/>
          <p:cNvGraphicFramePr/>
          <p:nvPr/>
        </p:nvGraphicFramePr>
        <p:xfrm>
          <a:off x="2073514" y="1179392"/>
          <a:ext cx="8126942" cy="54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448981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Optimization Algorithms I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55</a:t>
            </a:fld>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3" name="Textfeld 2"/>
              <p:cNvSpPr txBox="1"/>
              <p:nvPr/>
            </p:nvSpPr>
            <p:spPr>
              <a:xfrm>
                <a:off x="249194" y="1452692"/>
                <a:ext cx="11463430" cy="4524315"/>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de-DE" b="1" dirty="0" err="1">
                    <a:solidFill>
                      <a:srgbClr val="000000"/>
                    </a:solidFill>
                    <a:latin typeface="Arial" charset="0"/>
                  </a:rPr>
                  <a:t>Vanilla</a:t>
                </a:r>
                <a:r>
                  <a:rPr lang="de-DE" b="1" dirty="0">
                    <a:solidFill>
                      <a:srgbClr val="000000"/>
                    </a:solidFill>
                    <a:latin typeface="Arial" charset="0"/>
                  </a:rPr>
                  <a:t> SGD Gradient Descent 
SGD </a:t>
                </a:r>
                <a:r>
                  <a:rPr lang="de-DE" b="1" dirty="0" err="1">
                    <a:solidFill>
                      <a:srgbClr val="000000"/>
                    </a:solidFill>
                    <a:latin typeface="Arial" charset="0"/>
                  </a:rPr>
                  <a:t>with</a:t>
                </a:r>
                <a:r>
                  <a:rPr lang="de-DE" b="1" dirty="0">
                    <a:solidFill>
                      <a:srgbClr val="000000"/>
                    </a:solidFill>
                    <a:latin typeface="Arial" charset="0"/>
                  </a:rPr>
                  <a:t> Momentum</a:t>
                </a: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Considers previous gradients (moment vector), 0&lt;β&lt;1
Faster convergence and less oscillation </a:t>
                </a:r>
                <a:endParaRPr lang="de-DE"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de-DE" b="1" dirty="0" err="1">
                    <a:solidFill>
                      <a:srgbClr val="000000"/>
                    </a:solidFill>
                    <a:latin typeface="Arial" charset="0"/>
                  </a:rPr>
                  <a:t>Nesterov</a:t>
                </a:r>
                <a:r>
                  <a:rPr lang="de-DE" b="1" dirty="0">
                    <a:solidFill>
                      <a:srgbClr val="000000"/>
                    </a:solidFill>
                    <a:latin typeface="Arial" charset="0"/>
                  </a:rPr>
                  <a:t> </a:t>
                </a:r>
                <a:r>
                  <a:rPr lang="de-DE" b="1" dirty="0" err="1">
                    <a:solidFill>
                      <a:srgbClr val="000000"/>
                    </a:solidFill>
                    <a:latin typeface="Arial" charset="0"/>
                  </a:rPr>
                  <a:t>Accelerated</a:t>
                </a:r>
                <a:r>
                  <a:rPr lang="de-DE" b="1" dirty="0">
                    <a:solidFill>
                      <a:srgbClr val="000000"/>
                    </a:solidFill>
                    <a:latin typeface="Arial" charset="0"/>
                  </a:rPr>
                  <a:t> Gradient (NAG)</a:t>
                </a: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Measurement of the gradient on </a:t>
                </a:r>
                <a14:m>
                  <m:oMath xmlns:m="http://schemas.openxmlformats.org/officeDocument/2006/math">
                    <m:r>
                      <a:rPr lang="de-DE" b="1" i="1">
                        <a:solidFill>
                          <a:srgbClr val="000000"/>
                        </a:solidFill>
                        <a:latin typeface="Cambria Math" panose="02040503050406030204" pitchFamily="18" charset="0"/>
                      </a:rPr>
                      <m:t>𝝎</m:t>
                    </m:r>
                    <m:r>
                      <a:rPr lang="de-DE" b="1"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oMath>
                </a14:m>
                <a:r>
                  <a:rPr lang="de-DE" b="1" dirty="0">
                    <a:solidFill>
                      <a:srgbClr val="000000"/>
                    </a:solidFill>
                    <a:latin typeface="Arial" charset="0"/>
                  </a:rPr>
                  <a:t> </a:t>
                </a:r>
                <a:r>
                  <a:rPr lang="de-DE" dirty="0">
                    <a:solidFill>
                      <a:srgbClr val="000000"/>
                    </a:solidFill>
                    <a:latin typeface="Arial" charset="0"/>
                  </a:rPr>
                  <a:t>Instead of </a:t>
                </a:r>
                <a14:m>
                  <m:oMath xmlns:m="http://schemas.openxmlformats.org/officeDocument/2006/math">
                    <m:r>
                      <a:rPr lang="de-DE" b="1" i="1">
                        <a:solidFill>
                          <a:srgbClr val="000000"/>
                        </a:solidFill>
                        <a:latin typeface="Cambria Math" panose="02040503050406030204" pitchFamily="18" charset="0"/>
                      </a:rPr>
                      <m:t>𝝎</m:t>
                    </m:r>
                  </m:oMath>
                </a14:m>
                <a:endParaRPr lang="de-DE" dirty="0">
                  <a:solidFill>
                    <a:srgbClr val="000000"/>
                  </a:solidFill>
                  <a:latin typeface="Arial" charset="0"/>
                </a:endParaRPr>
              </a:p>
              <a:p>
                <a:pPr marL="739463" lvl="1" indent="-285750" eaLnBrk="0" fontAlgn="base" hangingPunct="0">
                  <a:spcBef>
                    <a:spcPct val="50000"/>
                  </a:spcBef>
                  <a:spcAft>
                    <a:spcPct val="0"/>
                  </a:spcAft>
                  <a:buFont typeface="Symbol" panose="05050102010706020507" pitchFamily="18" charset="2"/>
                  <a:buChar char="-"/>
                </a:pPr>
                <a14:m>
                  <m:oMath xmlns:m="http://schemas.openxmlformats.org/officeDocument/2006/math">
                    <m:r>
                      <a:rPr lang="de-DE" b="1" i="1">
                        <a:solidFill>
                          <a:srgbClr val="000000"/>
                        </a:solidFill>
                        <a:latin typeface="Cambria Math" panose="02040503050406030204" pitchFamily="18" charset="0"/>
                      </a:rPr>
                      <m:t>𝒎</m:t>
                    </m:r>
                  </m:oMath>
                </a14:m>
                <a:r>
                  <a:rPr lang="de-DE" dirty="0">
                    <a:solidFill>
                      <a:srgbClr val="000000"/>
                    </a:solidFill>
                    <a:latin typeface="Arial" charset="0"/>
                  </a:rPr>
                  <a:t> usually points towards Optimum</a:t>
                </a: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Almost always faster than Vanilla Momentum optimization
Reduces oscillations </a:t>
                </a:r>
              </a:p>
              <a:p>
                <a:pPr marL="282263" indent="-285750" eaLnBrk="0" fontAlgn="base" hangingPunct="0">
                  <a:spcBef>
                    <a:spcPct val="50000"/>
                  </a:spcBef>
                  <a:spcAft>
                    <a:spcPct val="0"/>
                  </a:spcAft>
                  <a:buFont typeface="Symbol" panose="05050102010706020507" pitchFamily="18" charset="2"/>
                  <a:buChar char="-"/>
                </a:pPr>
                <a:r>
                  <a:rPr lang="de-DE" b="1" dirty="0" err="1">
                    <a:solidFill>
                      <a:srgbClr val="000000"/>
                    </a:solidFill>
                    <a:latin typeface="Arial" charset="0"/>
                  </a:rPr>
                  <a:t>RMSProp</a:t>
                </a:r>
                <a:endParaRPr lang="de-DE" b="1" dirty="0">
                  <a:solidFill>
                    <a:srgbClr val="000000"/>
                  </a:solidFill>
                  <a:latin typeface="Arial" charset="0"/>
                </a:endParaRP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Replaces gradient accumulation with exponentially weighted moving average</a:t>
                </a:r>
                <a:endParaRPr lang="de-DE" dirty="0">
                  <a:solidFill>
                    <a:srgbClr val="000000"/>
                  </a:solidFill>
                  <a:latin typeface="Arial"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249194" y="1452692"/>
                <a:ext cx="11463430" cy="4524315"/>
              </a:xfrm>
              <a:prstGeom prst="rect">
                <a:avLst/>
              </a:prstGeom>
              <a:blipFill>
                <a:blip r:embed="rId3"/>
                <a:stretch>
                  <a:fillRect l="-479" t="-674" b="-121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8040216" y="1452691"/>
                <a:ext cx="5040560" cy="4754956"/>
              </a:xfrm>
              <a:prstGeom prst="rect">
                <a:avLst/>
              </a:prstGeom>
              <a:noFill/>
            </p:spPr>
            <p:txBody>
              <a:bodyPr wrap="square" rtlCol="0">
                <a:spAutoFit/>
              </a:bodyPr>
              <a:lstStyle/>
              <a:p>
                <a:pPr marL="342900" indent="-342900" eaLnBrk="0" fontAlgn="base" hangingPunct="0">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a14:m>
                <a:endParaRPr lang="de-DE" dirty="0">
                  <a:solidFill>
                    <a:srgbClr val="000000"/>
                  </a:solidFill>
                  <a:latin typeface="Arial" charset="0"/>
                </a:endParaRPr>
              </a:p>
              <a:p>
                <a:pPr eaLnBrk="0" fontAlgn="base" hangingPunct="0">
                  <a:spcAft>
                    <a:spcPct val="0"/>
                  </a:spcAft>
                </a:pPr>
                <a:endParaRPr lang="de-DE" sz="1600" dirty="0">
                  <a:solidFill>
                    <a:srgbClr val="000000"/>
                  </a:solidFill>
                  <a:latin typeface="Arial" charset="0"/>
                </a:endParaRPr>
              </a:p>
              <a:p>
                <a:pPr eaLnBrk="0" fontAlgn="base" hangingPunct="0">
                  <a:spcAft>
                    <a:spcPct val="0"/>
                  </a:spcAft>
                </a:pPr>
                <a:endParaRPr lang="de-DE" sz="1200"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 −</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a14:m>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𝒎</m:t>
                    </m:r>
                  </m:oMath>
                </a14:m>
                <a:endParaRPr lang="de-DE" i="1"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 −</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b="1"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e>
                    </m:d>
                  </m:oMath>
                </a14:m>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𝒎</m:t>
                    </m:r>
                  </m:oMath>
                </a14:m>
                <a:endParaRPr lang="de-DE"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eaLnBrk="0" fontAlgn="base" hangingPunct="0">
                  <a:spcAft>
                    <a:spcPct val="0"/>
                  </a:spcAft>
                </a:pPr>
                <a:endParaRPr lang="de-DE" sz="2400"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𝒔</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𝒔</m:t>
                    </m:r>
                    <m:r>
                      <a:rPr lang="de-DE" i="1">
                        <a:solidFill>
                          <a:srgbClr val="000000"/>
                        </a:solidFill>
                        <a:latin typeface="Cambria Math" panose="02040503050406030204" pitchFamily="18" charset="0"/>
                      </a:rPr>
                      <m:t>+</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r>
                          <a:rPr lang="de-DE" i="1">
                            <a:solidFill>
                              <a:srgbClr val="000000"/>
                            </a:solidFill>
                            <a:latin typeface="Cambria Math" panose="02040503050406030204" pitchFamily="18" charset="0"/>
                          </a:rPr>
                          <m:t>𝛽</m:t>
                        </m:r>
                      </m:e>
                    </m:d>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i="1">
                            <a:solidFill>
                              <a:srgbClr val="000000"/>
                            </a:solidFill>
                            <a:latin typeface="Cambria Math" panose="02040503050406030204" pitchFamily="18" charset="0"/>
                          </a:rPr>
                          <m:t>𝜔</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a14:m>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r>
                      <a:rPr lang="de-DE" i="1">
                        <a:solidFill>
                          <a:srgbClr val="000000"/>
                        </a:solidFill>
                        <a:latin typeface="Cambria Math" panose="02040503050406030204" pitchFamily="18" charset="0"/>
                        <a:ea typeface="Cambria Math" panose="02040503050406030204" pitchFamily="18" charset="0"/>
                      </a:rPr>
                      <m:t>⊘</m:t>
                    </m:r>
                    <m:rad>
                      <m:radPr>
                        <m:degHide m:val="on"/>
                        <m:ctrlPr>
                          <a:rPr lang="de-DE" i="1">
                            <a:solidFill>
                              <a:srgbClr val="000000"/>
                            </a:solidFill>
                            <a:latin typeface="Cambria Math" panose="02040503050406030204" pitchFamily="18" charset="0"/>
                            <a:ea typeface="Cambria Math" panose="02040503050406030204" pitchFamily="18" charset="0"/>
                          </a:rPr>
                        </m:ctrlPr>
                      </m:radPr>
                      <m:deg/>
                      <m:e>
                        <m:r>
                          <a:rPr lang="de-DE" b="1" i="1">
                            <a:solidFill>
                              <a:srgbClr val="000000"/>
                            </a:solidFill>
                            <a:latin typeface="Cambria Math" panose="02040503050406030204" pitchFamily="18" charset="0"/>
                            <a:ea typeface="Cambria Math" panose="02040503050406030204" pitchFamily="18" charset="0"/>
                          </a:rPr>
                          <m:t>𝒔</m:t>
                        </m:r>
                        <m:r>
                          <a:rPr lang="de-DE" i="1">
                            <a:solidFill>
                              <a:srgbClr val="000000"/>
                            </a:solidFill>
                            <a:latin typeface="Cambria Math" panose="02040503050406030204" pitchFamily="18" charset="0"/>
                            <a:ea typeface="Cambria Math" panose="02040503050406030204" pitchFamily="18" charset="0"/>
                          </a:rPr>
                          <m:t>+</m:t>
                        </m:r>
                        <m:r>
                          <a:rPr lang="de-DE" i="1">
                            <a:solidFill>
                              <a:srgbClr val="000000"/>
                            </a:solidFill>
                            <a:latin typeface="Cambria Math" panose="02040503050406030204" pitchFamily="18" charset="0"/>
                            <a:ea typeface="Cambria Math" panose="02040503050406030204" pitchFamily="18" charset="0"/>
                          </a:rPr>
                          <m:t>𝜖</m:t>
                        </m:r>
                      </m:e>
                    </m:rad>
                  </m:oMath>
                </a14:m>
                <a:endParaRPr lang="de-DE" dirty="0">
                  <a:solidFill>
                    <a:srgbClr val="000000"/>
                  </a:solidFill>
                  <a:latin typeface="Arial"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8040216" y="1452691"/>
                <a:ext cx="5040560" cy="4754956"/>
              </a:xfrm>
              <a:prstGeom prst="rect">
                <a:avLst/>
              </a:prstGeom>
              <a:blipFill>
                <a:blip r:embed="rId4"/>
                <a:stretch>
                  <a:fillRect l="-846" t="-128" b="-128"/>
                </a:stretch>
              </a:blipFill>
            </p:spPr>
            <p:txBody>
              <a:bodyPr/>
              <a:lstStyle/>
              <a:p>
                <a:r>
                  <a:rPr lang="de-DE">
                    <a:noFill/>
                  </a:rPr>
                  <a:t> </a:t>
                </a:r>
              </a:p>
            </p:txBody>
          </p:sp>
        </mc:Fallback>
      </mc:AlternateContent>
    </p:spTree>
    <p:extLst>
      <p:ext uri="{BB962C8B-B14F-4D97-AF65-F5344CB8AC3E}">
        <p14:creationId xmlns:p14="http://schemas.microsoft.com/office/powerpoint/2010/main" val="1837662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Künstliche Neuronale Netze - KNN</a:t>
            </a:r>
            <a:br>
              <a:rPr lang="de-DE" dirty="0"/>
            </a:br>
            <a:r>
              <a:rPr lang="de-DE" sz="2000" b="0" dirty="0"/>
              <a:t>Optimierungsalgorithmen I</a:t>
            </a: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56</a:t>
            </a:fld>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11" name="Textfeld 10"/>
              <p:cNvSpPr txBox="1"/>
              <p:nvPr/>
            </p:nvSpPr>
            <p:spPr>
              <a:xfrm>
                <a:off x="8040216" y="1452691"/>
                <a:ext cx="5040560" cy="4754956"/>
              </a:xfrm>
              <a:prstGeom prst="rect">
                <a:avLst/>
              </a:prstGeom>
              <a:noFill/>
            </p:spPr>
            <p:txBody>
              <a:bodyPr wrap="square" rtlCol="0">
                <a:spAutoFit/>
              </a:bodyPr>
              <a:lstStyle/>
              <a:p>
                <a:pPr marL="342900" indent="-342900" eaLnBrk="0" fontAlgn="base" hangingPunct="0">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a14:m>
                <a:endParaRPr lang="de-DE" dirty="0">
                  <a:solidFill>
                    <a:srgbClr val="000000"/>
                  </a:solidFill>
                  <a:latin typeface="Arial" charset="0"/>
                </a:endParaRPr>
              </a:p>
              <a:p>
                <a:pPr eaLnBrk="0" fontAlgn="base" hangingPunct="0">
                  <a:spcAft>
                    <a:spcPct val="0"/>
                  </a:spcAft>
                </a:pPr>
                <a:endParaRPr lang="de-DE" sz="1600" dirty="0">
                  <a:solidFill>
                    <a:srgbClr val="000000"/>
                  </a:solidFill>
                  <a:latin typeface="Arial" charset="0"/>
                </a:endParaRPr>
              </a:p>
              <a:p>
                <a:pPr eaLnBrk="0" fontAlgn="base" hangingPunct="0">
                  <a:spcAft>
                    <a:spcPct val="0"/>
                  </a:spcAft>
                </a:pPr>
                <a:endParaRPr lang="de-DE" sz="1200"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 −</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a14:m>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𝒎</m:t>
                    </m:r>
                  </m:oMath>
                </a14:m>
                <a:endParaRPr lang="de-DE" i="1"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r>
                      <a:rPr lang="de-DE" i="1">
                        <a:solidFill>
                          <a:srgbClr val="000000"/>
                        </a:solidFill>
                        <a:latin typeface="Cambria Math" panose="02040503050406030204" pitchFamily="18" charset="0"/>
                      </a:rPr>
                      <m:t> −</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b="1"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e>
                    </m:d>
                  </m:oMath>
                </a14:m>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𝒎</m:t>
                    </m:r>
                  </m:oMath>
                </a14:m>
                <a:endParaRPr lang="de-DE" dirty="0">
                  <a:solidFill>
                    <a:srgbClr val="000000"/>
                  </a:solidFill>
                  <a:latin typeface="Arial" charset="0"/>
                </a:endParaRPr>
              </a:p>
              <a:p>
                <a:pPr eaLnBrk="0" fontAlgn="base" hangingPunct="0">
                  <a:spcAft>
                    <a:spcPct val="0"/>
                  </a:spcAft>
                </a:pPr>
                <a:endParaRPr lang="de-DE" dirty="0">
                  <a:solidFill>
                    <a:srgbClr val="000000"/>
                  </a:solidFill>
                  <a:latin typeface="Arial" charset="0"/>
                </a:endParaRPr>
              </a:p>
              <a:p>
                <a:pPr eaLnBrk="0" fontAlgn="base" hangingPunct="0">
                  <a:spcAft>
                    <a:spcPct val="0"/>
                  </a:spcAft>
                </a:pPr>
                <a:endParaRPr lang="de-DE" sz="2400"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𝒔</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𝒔</m:t>
                    </m:r>
                    <m:r>
                      <a:rPr lang="de-DE" i="1">
                        <a:solidFill>
                          <a:srgbClr val="000000"/>
                        </a:solidFill>
                        <a:latin typeface="Cambria Math" panose="02040503050406030204" pitchFamily="18" charset="0"/>
                      </a:rPr>
                      <m:t>+</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r>
                          <a:rPr lang="de-DE" i="1">
                            <a:solidFill>
                              <a:srgbClr val="000000"/>
                            </a:solidFill>
                            <a:latin typeface="Cambria Math" panose="02040503050406030204" pitchFamily="18" charset="0"/>
                          </a:rPr>
                          <m:t>𝛽</m:t>
                        </m:r>
                      </m:e>
                    </m:d>
                    <m:sSub>
                      <m:sSubPr>
                        <m:ctrlPr>
                          <a:rPr lang="de-DE" i="1">
                            <a:solidFill>
                              <a:srgbClr val="000000"/>
                            </a:solidFill>
                            <a:latin typeface="Cambria Math" panose="02040503050406030204" pitchFamily="18" charset="0"/>
                          </a:rPr>
                        </m:ctrlPr>
                      </m:sSubPr>
                      <m:e>
                        <m:r>
                          <a:rPr lang="de-DE">
                            <a:solidFill>
                              <a:srgbClr val="000000"/>
                            </a:solidFill>
                            <a:latin typeface="Cambria Math" panose="02040503050406030204" pitchFamily="18" charset="0"/>
                          </a:rPr>
                          <m:t>𝛻</m:t>
                        </m:r>
                      </m:e>
                      <m:sub>
                        <m:r>
                          <a:rPr lang="de-DE" i="1">
                            <a:solidFill>
                              <a:srgbClr val="000000"/>
                            </a:solidFill>
                            <a:latin typeface="Cambria Math" panose="02040503050406030204" pitchFamily="18" charset="0"/>
                          </a:rPr>
                          <m:t>𝜔</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oMath>
                </a14:m>
                <a:endParaRPr lang="de-DE" dirty="0">
                  <a:solidFill>
                    <a:srgbClr val="000000"/>
                  </a:solidFill>
                  <a:latin typeface="Arial" charset="0"/>
                </a:endParaRPr>
              </a:p>
              <a:p>
                <a:pPr marL="342900" indent="-342900" eaLnBrk="0" fontAlgn="base" hangingPunct="0">
                  <a:spcBef>
                    <a:spcPts val="1000"/>
                  </a:spcBef>
                  <a:spcAft>
                    <a:spcPct val="0"/>
                  </a:spcAft>
                  <a:buFont typeface="+mj-lt"/>
                  <a:buAutoNum type="arabicPeriod"/>
                </a:pPr>
                <a:r>
                  <a:rPr lang="de-DE" dirty="0">
                    <a:solidFill>
                      <a:srgbClr val="000000"/>
                    </a:solidFill>
                    <a:latin typeface="Arial" charset="0"/>
                  </a:rPr>
                  <a:t> </a:t>
                </a:r>
                <a14:m>
                  <m:oMath xmlns:m="http://schemas.openxmlformats.org/officeDocument/2006/math">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m:t>
                        </m:r>
                      </m:e>
                      <m:sub>
                        <m:r>
                          <a:rPr lang="de-DE" b="1" i="1">
                            <a:solidFill>
                              <a:srgbClr val="000000"/>
                            </a:solidFill>
                            <a:latin typeface="Cambria Math" panose="02040503050406030204" pitchFamily="18" charset="0"/>
                          </a:rPr>
                          <m:t>𝝎</m:t>
                        </m:r>
                      </m:sub>
                    </m:sSub>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e>
                    </m:d>
                    <m:r>
                      <a:rPr lang="de-DE" i="1">
                        <a:solidFill>
                          <a:srgbClr val="000000"/>
                        </a:solidFill>
                        <a:latin typeface="Cambria Math" panose="02040503050406030204" pitchFamily="18" charset="0"/>
                        <a:ea typeface="Cambria Math" panose="02040503050406030204" pitchFamily="18" charset="0"/>
                      </a:rPr>
                      <m:t>⊘</m:t>
                    </m:r>
                    <m:rad>
                      <m:radPr>
                        <m:degHide m:val="on"/>
                        <m:ctrlPr>
                          <a:rPr lang="de-DE" i="1">
                            <a:solidFill>
                              <a:srgbClr val="000000"/>
                            </a:solidFill>
                            <a:latin typeface="Cambria Math" panose="02040503050406030204" pitchFamily="18" charset="0"/>
                            <a:ea typeface="Cambria Math" panose="02040503050406030204" pitchFamily="18" charset="0"/>
                          </a:rPr>
                        </m:ctrlPr>
                      </m:radPr>
                      <m:deg/>
                      <m:e>
                        <m:r>
                          <a:rPr lang="de-DE" b="1" i="1">
                            <a:solidFill>
                              <a:srgbClr val="000000"/>
                            </a:solidFill>
                            <a:latin typeface="Cambria Math" panose="02040503050406030204" pitchFamily="18" charset="0"/>
                            <a:ea typeface="Cambria Math" panose="02040503050406030204" pitchFamily="18" charset="0"/>
                          </a:rPr>
                          <m:t>𝒔</m:t>
                        </m:r>
                        <m:r>
                          <a:rPr lang="de-DE" i="1">
                            <a:solidFill>
                              <a:srgbClr val="000000"/>
                            </a:solidFill>
                            <a:latin typeface="Cambria Math" panose="02040503050406030204" pitchFamily="18" charset="0"/>
                            <a:ea typeface="Cambria Math" panose="02040503050406030204" pitchFamily="18" charset="0"/>
                          </a:rPr>
                          <m:t>+</m:t>
                        </m:r>
                        <m:r>
                          <a:rPr lang="de-DE" i="1">
                            <a:solidFill>
                              <a:srgbClr val="000000"/>
                            </a:solidFill>
                            <a:latin typeface="Cambria Math" panose="02040503050406030204" pitchFamily="18" charset="0"/>
                            <a:ea typeface="Cambria Math" panose="02040503050406030204" pitchFamily="18" charset="0"/>
                          </a:rPr>
                          <m:t>𝜖</m:t>
                        </m:r>
                      </m:e>
                    </m:rad>
                  </m:oMath>
                </a14:m>
                <a:endParaRPr lang="de-DE" dirty="0">
                  <a:solidFill>
                    <a:srgbClr val="000000"/>
                  </a:solidFill>
                  <a:latin typeface="Arial"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8040216" y="1452691"/>
                <a:ext cx="5040560" cy="4754956"/>
              </a:xfrm>
              <a:prstGeom prst="rect">
                <a:avLst/>
              </a:prstGeom>
              <a:blipFill>
                <a:blip r:embed="rId5"/>
                <a:stretch>
                  <a:fillRect l="-846" t="-128" b="-128"/>
                </a:stretch>
              </a:blipFill>
            </p:spPr>
            <p:txBody>
              <a:bodyPr/>
              <a:lstStyle/>
              <a:p>
                <a:r>
                  <a:rPr lang="de-DE">
                    <a:noFill/>
                  </a:rPr>
                  <a:t> </a:t>
                </a:r>
              </a:p>
            </p:txBody>
          </p:sp>
        </mc:Fallback>
      </mc:AlternateContent>
      <p:pic>
        <p:nvPicPr>
          <p:cNvPr id="7" name="2dvideo_exp24_lr-0.40_lr2-0.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962" r="7520"/>
          <a:stretch/>
        </p:blipFill>
        <p:spPr>
          <a:xfrm>
            <a:off x="5973713" y="11635"/>
            <a:ext cx="6242967" cy="5289574"/>
          </a:xfrm>
          <a:prstGeom prst="rect">
            <a:avLst/>
          </a:prstGeom>
        </p:spPr>
      </p:pic>
      <p:sp>
        <p:nvSpPr>
          <p:cNvPr id="8" name="Textfeld 7"/>
          <p:cNvSpPr txBox="1"/>
          <p:nvPr/>
        </p:nvSpPr>
        <p:spPr>
          <a:xfrm>
            <a:off x="3935760" y="6372036"/>
            <a:ext cx="6535214" cy="369332"/>
          </a:xfrm>
          <a:prstGeom prst="rect">
            <a:avLst/>
          </a:prstGeom>
          <a:noFill/>
        </p:spPr>
        <p:txBody>
          <a:bodyPr wrap="square" rtlCol="0">
            <a:spAutoFit/>
          </a:bodyPr>
          <a:lstStyle/>
          <a:p>
            <a:pPr eaLnBrk="0" fontAlgn="base" hangingPunct="0">
              <a:spcBef>
                <a:spcPct val="50000"/>
              </a:spcBef>
              <a:spcAft>
                <a:spcPct val="0"/>
              </a:spcAft>
            </a:pPr>
            <a:r>
              <a:rPr lang="de-DE" dirty="0" err="1">
                <a:solidFill>
                  <a:srgbClr val="000000"/>
                </a:solidFill>
                <a:latin typeface="Arial" charset="0"/>
              </a:rPr>
              <a:t>Component-by-component</a:t>
            </a:r>
            <a:r>
              <a:rPr lang="de-DE" dirty="0">
                <a:solidFill>
                  <a:srgbClr val="000000"/>
                </a:solidFill>
                <a:latin typeface="Arial" charset="0"/>
              </a:rPr>
              <a:t> </a:t>
            </a:r>
            <a:r>
              <a:rPr lang="de-DE" dirty="0" err="1">
                <a:solidFill>
                  <a:srgbClr val="000000"/>
                </a:solidFill>
                <a:latin typeface="Arial" charset="0"/>
              </a:rPr>
              <a:t>multiplication</a:t>
            </a:r>
            <a:r>
              <a:rPr lang="de-DE" dirty="0">
                <a:solidFill>
                  <a:srgbClr val="000000"/>
                </a:solidFill>
                <a:latin typeface="Arial" charset="0"/>
              </a:rPr>
              <a:t> and </a:t>
            </a:r>
            <a:r>
              <a:rPr lang="de-DE" dirty="0" err="1">
                <a:solidFill>
                  <a:srgbClr val="000000"/>
                </a:solidFill>
                <a:latin typeface="Arial" charset="0"/>
              </a:rPr>
              <a:t>division</a:t>
            </a:r>
            <a:endParaRPr lang="de-DE" dirty="0">
              <a:solidFill>
                <a:srgbClr val="000000"/>
              </a:solidFill>
              <a:latin typeface="Arial" charset="0"/>
            </a:endParaRPr>
          </a:p>
        </p:txBody>
      </p:sp>
      <p:cxnSp>
        <p:nvCxnSpPr>
          <p:cNvPr id="9" name="Gerade Verbindung mit Pfeil 8"/>
          <p:cNvCxnSpPr/>
          <p:nvPr/>
        </p:nvCxnSpPr>
        <p:spPr bwMode="auto">
          <a:xfrm flipV="1">
            <a:off x="8787454" y="6207647"/>
            <a:ext cx="1485010" cy="230928"/>
          </a:xfrm>
          <a:prstGeom prst="straightConnector1">
            <a:avLst/>
          </a:prstGeom>
          <a:solidFill>
            <a:schemeClr val="accent1"/>
          </a:solidFill>
          <a:ln w="3175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DE393217-8E50-4302-8681-8B0696A53093}"/>
                  </a:ext>
                </a:extLst>
              </p:cNvPr>
              <p:cNvSpPr txBox="1"/>
              <p:nvPr/>
            </p:nvSpPr>
            <p:spPr>
              <a:xfrm>
                <a:off x="249194" y="1452692"/>
                <a:ext cx="11463430" cy="4524315"/>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de-DE" b="1" dirty="0" err="1">
                    <a:solidFill>
                      <a:srgbClr val="000000"/>
                    </a:solidFill>
                    <a:latin typeface="Arial" charset="0"/>
                  </a:rPr>
                  <a:t>Vanilla</a:t>
                </a:r>
                <a:r>
                  <a:rPr lang="de-DE" b="1" dirty="0">
                    <a:solidFill>
                      <a:srgbClr val="000000"/>
                    </a:solidFill>
                    <a:latin typeface="Arial" charset="0"/>
                  </a:rPr>
                  <a:t> SGD Gradient Descent 
SGD </a:t>
                </a:r>
                <a:r>
                  <a:rPr lang="de-DE" b="1" dirty="0" err="1">
                    <a:solidFill>
                      <a:srgbClr val="000000"/>
                    </a:solidFill>
                    <a:latin typeface="Arial" charset="0"/>
                  </a:rPr>
                  <a:t>with</a:t>
                </a:r>
                <a:r>
                  <a:rPr lang="de-DE" b="1" dirty="0">
                    <a:solidFill>
                      <a:srgbClr val="000000"/>
                    </a:solidFill>
                    <a:latin typeface="Arial" charset="0"/>
                  </a:rPr>
                  <a:t> Momentum</a:t>
                </a: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Considers previous gradients (moment vector), 0&lt;β&lt;1
Faster convergence and less oscillation </a:t>
                </a:r>
                <a:endParaRPr lang="de-DE"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r>
                  <a:rPr lang="de-DE" b="1" dirty="0" err="1">
                    <a:solidFill>
                      <a:srgbClr val="000000"/>
                    </a:solidFill>
                    <a:latin typeface="Arial" charset="0"/>
                  </a:rPr>
                  <a:t>Nesterov</a:t>
                </a:r>
                <a:r>
                  <a:rPr lang="de-DE" b="1" dirty="0">
                    <a:solidFill>
                      <a:srgbClr val="000000"/>
                    </a:solidFill>
                    <a:latin typeface="Arial" charset="0"/>
                  </a:rPr>
                  <a:t> </a:t>
                </a:r>
                <a:r>
                  <a:rPr lang="de-DE" b="1" dirty="0" err="1">
                    <a:solidFill>
                      <a:srgbClr val="000000"/>
                    </a:solidFill>
                    <a:latin typeface="Arial" charset="0"/>
                  </a:rPr>
                  <a:t>Accelerated</a:t>
                </a:r>
                <a:r>
                  <a:rPr lang="de-DE" b="1" dirty="0">
                    <a:solidFill>
                      <a:srgbClr val="000000"/>
                    </a:solidFill>
                    <a:latin typeface="Arial" charset="0"/>
                  </a:rPr>
                  <a:t> Gradient (NAG)</a:t>
                </a: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Measurement of the gradient on </a:t>
                </a:r>
                <a14:m>
                  <m:oMath xmlns:m="http://schemas.openxmlformats.org/officeDocument/2006/math">
                    <m:r>
                      <a:rPr lang="de-DE" b="1" i="1">
                        <a:solidFill>
                          <a:srgbClr val="000000"/>
                        </a:solidFill>
                        <a:latin typeface="Cambria Math" panose="02040503050406030204" pitchFamily="18" charset="0"/>
                      </a:rPr>
                      <m:t>𝝎</m:t>
                    </m:r>
                    <m:r>
                      <a:rPr lang="de-DE" b="1"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𝛽</m:t>
                    </m:r>
                    <m:r>
                      <a:rPr lang="de-DE" b="1" i="1">
                        <a:solidFill>
                          <a:srgbClr val="000000"/>
                        </a:solidFill>
                        <a:latin typeface="Cambria Math" panose="02040503050406030204" pitchFamily="18" charset="0"/>
                      </a:rPr>
                      <m:t>𝒎</m:t>
                    </m:r>
                  </m:oMath>
                </a14:m>
                <a:r>
                  <a:rPr lang="de-DE" b="1" dirty="0">
                    <a:solidFill>
                      <a:srgbClr val="000000"/>
                    </a:solidFill>
                    <a:latin typeface="Arial" charset="0"/>
                  </a:rPr>
                  <a:t> </a:t>
                </a:r>
                <a:r>
                  <a:rPr lang="de-DE" dirty="0">
                    <a:solidFill>
                      <a:srgbClr val="000000"/>
                    </a:solidFill>
                    <a:latin typeface="Arial" charset="0"/>
                  </a:rPr>
                  <a:t>Instead of </a:t>
                </a:r>
                <a14:m>
                  <m:oMath xmlns:m="http://schemas.openxmlformats.org/officeDocument/2006/math">
                    <m:r>
                      <a:rPr lang="de-DE" b="1" i="1">
                        <a:solidFill>
                          <a:srgbClr val="000000"/>
                        </a:solidFill>
                        <a:latin typeface="Cambria Math" panose="02040503050406030204" pitchFamily="18" charset="0"/>
                      </a:rPr>
                      <m:t>𝝎</m:t>
                    </m:r>
                  </m:oMath>
                </a14:m>
                <a:endParaRPr lang="de-DE" dirty="0">
                  <a:solidFill>
                    <a:srgbClr val="000000"/>
                  </a:solidFill>
                  <a:latin typeface="Arial" charset="0"/>
                </a:endParaRPr>
              </a:p>
              <a:p>
                <a:pPr marL="739463" lvl="1" indent="-285750" eaLnBrk="0" fontAlgn="base" hangingPunct="0">
                  <a:spcBef>
                    <a:spcPct val="50000"/>
                  </a:spcBef>
                  <a:spcAft>
                    <a:spcPct val="0"/>
                  </a:spcAft>
                  <a:buFont typeface="Symbol" panose="05050102010706020507" pitchFamily="18" charset="2"/>
                  <a:buChar char="-"/>
                </a:pPr>
                <a14:m>
                  <m:oMath xmlns:m="http://schemas.openxmlformats.org/officeDocument/2006/math">
                    <m:r>
                      <a:rPr lang="de-DE" b="1" i="1">
                        <a:solidFill>
                          <a:srgbClr val="000000"/>
                        </a:solidFill>
                        <a:latin typeface="Cambria Math" panose="02040503050406030204" pitchFamily="18" charset="0"/>
                      </a:rPr>
                      <m:t>𝒎</m:t>
                    </m:r>
                  </m:oMath>
                </a14:m>
                <a:r>
                  <a:rPr lang="de-DE" dirty="0">
                    <a:solidFill>
                      <a:srgbClr val="000000"/>
                    </a:solidFill>
                    <a:latin typeface="Arial" charset="0"/>
                  </a:rPr>
                  <a:t> usually points towards Optimum</a:t>
                </a: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Almost always faster than Vanilla Momentum optimization
Reduces oscillations </a:t>
                </a:r>
              </a:p>
              <a:p>
                <a:pPr marL="282263" indent="-285750" eaLnBrk="0" fontAlgn="base" hangingPunct="0">
                  <a:spcBef>
                    <a:spcPct val="50000"/>
                  </a:spcBef>
                  <a:spcAft>
                    <a:spcPct val="0"/>
                  </a:spcAft>
                  <a:buFont typeface="Symbol" panose="05050102010706020507" pitchFamily="18" charset="2"/>
                  <a:buChar char="-"/>
                </a:pPr>
                <a:r>
                  <a:rPr lang="de-DE" b="1" dirty="0" err="1">
                    <a:solidFill>
                      <a:srgbClr val="000000"/>
                    </a:solidFill>
                    <a:latin typeface="Arial" charset="0"/>
                  </a:rPr>
                  <a:t>RMSProp</a:t>
                </a:r>
                <a:endParaRPr lang="de-DE" b="1" dirty="0">
                  <a:solidFill>
                    <a:srgbClr val="000000"/>
                  </a:solidFill>
                  <a:latin typeface="Arial" charset="0"/>
                </a:endParaRPr>
              </a:p>
              <a:p>
                <a:pPr marL="739463" lvl="1" indent="-285750" eaLnBrk="0" fontAlgn="base" hangingPunct="0">
                  <a:spcBef>
                    <a:spcPct val="50000"/>
                  </a:spcBef>
                  <a:spcAft>
                    <a:spcPct val="0"/>
                  </a:spcAft>
                  <a:buFont typeface="Symbol" panose="05050102010706020507" pitchFamily="18" charset="2"/>
                  <a:buChar char="-"/>
                </a:pPr>
                <a:r>
                  <a:rPr lang="en-US" dirty="0">
                    <a:solidFill>
                      <a:srgbClr val="000000"/>
                    </a:solidFill>
                    <a:latin typeface="Arial" charset="0"/>
                  </a:rPr>
                  <a:t>Replaces gradient accumulation with exponentially weighted moving average</a:t>
                </a:r>
                <a:endParaRPr lang="de-DE" dirty="0">
                  <a:solidFill>
                    <a:srgbClr val="000000"/>
                  </a:solidFill>
                  <a:latin typeface="Arial" charset="0"/>
                </a:endParaRPr>
              </a:p>
            </p:txBody>
          </p:sp>
        </mc:Choice>
        <mc:Fallback xmlns="">
          <p:sp>
            <p:nvSpPr>
              <p:cNvPr id="10" name="Textfeld 9">
                <a:extLst>
                  <a:ext uri="{FF2B5EF4-FFF2-40B4-BE49-F238E27FC236}">
                    <a16:creationId xmlns:a16="http://schemas.microsoft.com/office/drawing/2014/main" id="{DE393217-8E50-4302-8681-8B0696A53093}"/>
                  </a:ext>
                </a:extLst>
              </p:cNvPr>
              <p:cNvSpPr txBox="1">
                <a:spLocks noRot="1" noChangeAspect="1" noMove="1" noResize="1" noEditPoints="1" noAdjustHandles="1" noChangeArrowheads="1" noChangeShapeType="1" noTextEdit="1"/>
              </p:cNvSpPr>
              <p:nvPr/>
            </p:nvSpPr>
            <p:spPr>
              <a:xfrm>
                <a:off x="249194" y="1452692"/>
                <a:ext cx="11463430" cy="4524315"/>
              </a:xfrm>
              <a:prstGeom prst="rect">
                <a:avLst/>
              </a:prstGeom>
              <a:blipFill>
                <a:blip r:embed="rId7"/>
                <a:stretch>
                  <a:fillRect l="-479" t="-674" b="-1213"/>
                </a:stretch>
              </a:blipFill>
            </p:spPr>
            <p:txBody>
              <a:bodyPr/>
              <a:lstStyle/>
              <a:p>
                <a:r>
                  <a:rPr lang="de-DE">
                    <a:noFill/>
                  </a:rPr>
                  <a:t> </a:t>
                </a:r>
              </a:p>
            </p:txBody>
          </p:sp>
        </mc:Fallback>
      </mc:AlternateContent>
    </p:spTree>
    <p:extLst>
      <p:ext uri="{BB962C8B-B14F-4D97-AF65-F5344CB8AC3E}">
        <p14:creationId xmlns:p14="http://schemas.microsoft.com/office/powerpoint/2010/main" val="2690267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4"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7"/>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7"/>
                                        </p:tgtEl>
                                      </p:cBhvr>
                                    </p:cmd>
                                  </p:childTnLst>
                                </p:cTn>
                              </p:par>
                            </p:childTnLst>
                          </p:cTn>
                        </p:par>
                      </p:childTnLst>
                    </p:cTn>
                  </p:par>
                </p:childTnLst>
              </p:cTn>
              <p:nextCondLst>
                <p:cond evt="onClick" delay="0">
                  <p:tgtEl>
                    <p:spTgt spid="7"/>
                  </p:tgtEl>
                </p:cond>
              </p:nextCondLst>
            </p:seq>
            <p:video>
              <p:cMediaNode vol="80000">
                <p:cTn id="32" repeatCount="indefinite" fill="hold" display="0">
                  <p:stCondLst>
                    <p:cond delay="indefinite"/>
                  </p:stCondLst>
                </p:cTn>
                <p:tgtEl>
                  <p:spTgt spid="7"/>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Optimization Algorithms II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57</a:t>
            </a:fld>
            <a:endParaRPr lang="de-DE" dirty="0">
              <a:solidFill>
                <a:srgbClr val="000000"/>
              </a:solidFill>
              <a:latin typeface="Arial" charset="0"/>
            </a:endParaRPr>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804" y="2319557"/>
            <a:ext cx="3640797" cy="3627700"/>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4854" y="1452692"/>
            <a:ext cx="3587329" cy="766857"/>
          </a:xfrm>
          <a:prstGeom prst="rect">
            <a:avLst/>
          </a:prstGeom>
        </p:spPr>
      </p:pic>
      <p:pic>
        <p:nvPicPr>
          <p:cNvPr id="6" name="Grafik 5"/>
          <p:cNvPicPr>
            <a:picLocks noChangeAspect="1"/>
          </p:cNvPicPr>
          <p:nvPr/>
        </p:nvPicPr>
        <p:blipFill>
          <a:blip r:embed="rId5"/>
          <a:stretch>
            <a:fillRect/>
          </a:stretch>
        </p:blipFill>
        <p:spPr>
          <a:xfrm>
            <a:off x="695401" y="1359579"/>
            <a:ext cx="5458941" cy="4978140"/>
          </a:xfrm>
          <a:prstGeom prst="rect">
            <a:avLst/>
          </a:prstGeom>
        </p:spPr>
      </p:pic>
    </p:spTree>
    <p:extLst>
      <p:ext uri="{BB962C8B-B14F-4D97-AF65-F5344CB8AC3E}">
        <p14:creationId xmlns:p14="http://schemas.microsoft.com/office/powerpoint/2010/main" val="13731031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Künstliche Neuronale Netze - KNN</a:t>
            </a:r>
            <a:br>
              <a:rPr lang="de-DE" dirty="0"/>
            </a:br>
            <a:r>
              <a:rPr lang="de-DE" sz="2000" b="0" dirty="0"/>
              <a:t>Optimierungsalgorithmen in </a:t>
            </a:r>
            <a:r>
              <a:rPr lang="de-DE" sz="2000" b="0" dirty="0" err="1"/>
              <a:t>Keras</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58</a:t>
            </a:fld>
            <a:endParaRPr lang="de-DE" dirty="0">
              <a:solidFill>
                <a:srgbClr val="000000"/>
              </a:solidFill>
              <a:latin typeface="Arial" charset="0"/>
            </a:endParaRPr>
          </a:p>
        </p:txBody>
      </p:sp>
      <p:pic>
        <p:nvPicPr>
          <p:cNvPr id="7" name="Grafik 6"/>
          <p:cNvPicPr>
            <a:picLocks noChangeAspect="1"/>
          </p:cNvPicPr>
          <p:nvPr/>
        </p:nvPicPr>
        <p:blipFill>
          <a:blip r:embed="rId3"/>
          <a:stretch>
            <a:fillRect/>
          </a:stretch>
        </p:blipFill>
        <p:spPr>
          <a:xfrm>
            <a:off x="1703513" y="1988840"/>
            <a:ext cx="8715375" cy="3657600"/>
          </a:xfrm>
          <a:prstGeom prst="rect">
            <a:avLst/>
          </a:prstGeom>
        </p:spPr>
      </p:pic>
    </p:spTree>
    <p:extLst>
      <p:ext uri="{BB962C8B-B14F-4D97-AF65-F5344CB8AC3E}">
        <p14:creationId xmlns:p14="http://schemas.microsoft.com/office/powerpoint/2010/main" val="216958338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Example Image Classifiers: Optimization Algorithms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59</a:t>
            </a:fld>
            <a:endParaRPr lang="de-DE" dirty="0">
              <a:solidFill>
                <a:srgbClr val="000000"/>
              </a:solidFill>
              <a:latin typeface="Arial" charset="0"/>
            </a:endParaRPr>
          </a:p>
        </p:txBody>
      </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2" y="1715970"/>
            <a:ext cx="5852172" cy="4389129"/>
          </a:xfrm>
          <a:prstGeom prst="rect">
            <a:avLst/>
          </a:prstGeom>
        </p:spPr>
      </p:pic>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522" y="1715969"/>
            <a:ext cx="5852172" cy="4389129"/>
          </a:xfrm>
          <a:prstGeom prst="rect">
            <a:avLst/>
          </a:prstGeom>
        </p:spPr>
      </p:pic>
    </p:spTree>
    <p:extLst>
      <p:ext uri="{BB962C8B-B14F-4D97-AF65-F5344CB8AC3E}">
        <p14:creationId xmlns:p14="http://schemas.microsoft.com/office/powerpoint/2010/main" val="419794121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Grafik 20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15" y="4615156"/>
            <a:ext cx="3220607" cy="1786430"/>
          </a:xfrm>
          <a:prstGeom prst="rect">
            <a:avLst/>
          </a:prstGeom>
        </p:spPr>
      </p:pic>
      <p:sp>
        <p:nvSpPr>
          <p:cNvPr id="2" name="Titel 1"/>
          <p:cNvSpPr>
            <a:spLocks noGrp="1"/>
          </p:cNvSpPr>
          <p:nvPr>
            <p:ph type="title"/>
          </p:nvPr>
        </p:nvSpPr>
        <p:spPr>
          <a:xfrm>
            <a:off x="247407" y="113078"/>
            <a:ext cx="9647767" cy="1041400"/>
          </a:xfrm>
        </p:spPr>
        <p:txBody>
          <a:bodyPr/>
          <a:lstStyle/>
          <a:p>
            <a:r>
              <a:rPr lang="en-US" dirty="0"/>
              <a:t>Artificial Neural Networks - KNN</a:t>
            </a:r>
            <a:br>
              <a:rPr lang="en-US" dirty="0"/>
            </a:br>
            <a:r>
              <a:rPr lang="en-US" b="0" dirty="0"/>
              <a:t>The XOR Problem</a:t>
            </a:r>
            <a:r>
              <a:rPr lang="en-US" dirty="0"/>
              <a:t>
</a:t>
            </a:r>
            <a:endParaRPr lang="de-DE" sz="2000" b="0" dirty="0"/>
          </a:p>
        </p:txBody>
      </p:sp>
      <p:sp>
        <p:nvSpPr>
          <p:cNvPr id="4" name="Fußzeilenplatzhalter 3"/>
          <p:cNvSpPr>
            <a:spLocks noGrp="1"/>
          </p:cNvSpPr>
          <p:nvPr>
            <p:ph type="ftr" sz="quarter" idx="10"/>
          </p:nvPr>
        </p:nvSpPr>
        <p:spPr/>
        <p:txBody>
          <a:bodyPr/>
          <a:lstStyle/>
          <a:p>
            <a:pPr eaLnBrk="0" fontAlgn="base" hangingPunct="0">
              <a:spcBef>
                <a:spcPct val="50000"/>
              </a:spcBef>
              <a:spcAft>
                <a:spcPct val="0"/>
              </a:spcAft>
            </a:pPr>
            <a:r>
              <a:rPr lang="en-US" dirty="0">
                <a:solidFill>
                  <a:srgbClr val="000000"/>
                </a:solidFill>
                <a:latin typeface="Arial" charset="0"/>
              </a:rPr>
              <a:t>Patrick Selle - KI - Deep Learning</a:t>
            </a:r>
            <a:endParaRPr lang="de-DE" dirty="0">
              <a:solidFill>
                <a:srgbClr val="000000"/>
              </a:solidFill>
              <a:latin typeface="Arial" charset="0"/>
            </a:endParaRP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a:t>
            </a:fld>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3" name="Textfeld 2"/>
              <p:cNvSpPr txBox="1"/>
              <p:nvPr/>
            </p:nvSpPr>
            <p:spPr>
              <a:xfrm>
                <a:off x="6124417" y="2054363"/>
                <a:ext cx="1253355" cy="1020472"/>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𝑋</m:t>
                      </m:r>
                      <m:r>
                        <a:rPr lang="de-DE" i="1">
                          <a:solidFill>
                            <a:srgbClr val="000000"/>
                          </a:solidFill>
                          <a:latin typeface="Cambria Math" panose="02040503050406030204" pitchFamily="18" charset="0"/>
                        </a:rPr>
                        <m:t>= </m:t>
                      </m:r>
                      <m:d>
                        <m:dPr>
                          <m:begChr m:val="["/>
                          <m:endChr m:val="]"/>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r>
                                        <a:rPr lang="de-DE" i="1">
                                          <a:solidFill>
                                            <a:srgbClr val="000000"/>
                                          </a:solidFill>
                                          <a:latin typeface="Cambria Math" panose="02040503050406030204" pitchFamily="18" charset="0"/>
                                        </a:rPr>
                                        <m:t> 0 0</m:t>
                                      </m:r>
                                    </m:e>
                                  </m:mr>
                                  <m:mr>
                                    <m:e>
                                      <m:r>
                                        <a:rPr lang="de-DE" i="1">
                                          <a:solidFill>
                                            <a:srgbClr val="000000"/>
                                          </a:solidFill>
                                          <a:latin typeface="Cambria Math" panose="02040503050406030204" pitchFamily="18" charset="0"/>
                                        </a:rPr>
                                        <m:t>1 0 1</m:t>
                                      </m:r>
                                    </m:e>
                                  </m:mr>
                                </m:m>
                              </m:e>
                            </m:mr>
                            <m:m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r>
                                        <a:rPr lang="de-DE" i="1">
                                          <a:solidFill>
                                            <a:srgbClr val="000000"/>
                                          </a:solidFill>
                                          <a:latin typeface="Cambria Math" panose="02040503050406030204" pitchFamily="18" charset="0"/>
                                        </a:rPr>
                                        <m:t> 1 0</m:t>
                                      </m:r>
                                    </m:e>
                                  </m:mr>
                                  <m:mr>
                                    <m:e>
                                      <m:r>
                                        <a:rPr lang="de-DE" i="1">
                                          <a:solidFill>
                                            <a:srgbClr val="000000"/>
                                          </a:solidFill>
                                          <a:latin typeface="Cambria Math" panose="02040503050406030204" pitchFamily="18" charset="0"/>
                                        </a:rPr>
                                        <m:t>1 1 1</m:t>
                                      </m:r>
                                    </m:e>
                                  </m:mr>
                                </m:m>
                              </m:e>
                            </m:mr>
                          </m:m>
                        </m:e>
                      </m:d>
                    </m:oMath>
                  </m:oMathPara>
                </a14:m>
                <a:endParaRPr lang="de-DE" dirty="0">
                  <a:solidFill>
                    <a:srgbClr val="000000"/>
                  </a:solidFill>
                  <a:latin typeface="Arial"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6124417" y="2054363"/>
                <a:ext cx="1253355" cy="102047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p:cNvSpPr txBox="1"/>
              <p:nvPr/>
            </p:nvSpPr>
            <p:spPr>
              <a:xfrm>
                <a:off x="7757012" y="2024872"/>
                <a:ext cx="873381" cy="1435971"/>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𝑦</m:t>
                      </m:r>
                      <m:r>
                        <a:rPr lang="de-DE" i="1">
                          <a:solidFill>
                            <a:srgbClr val="000000"/>
                          </a:solidFill>
                          <a:latin typeface="Cambria Math" panose="02040503050406030204" pitchFamily="18" charset="0"/>
                        </a:rPr>
                        <m:t>= </m:t>
                      </m:r>
                      <m:d>
                        <m:dPr>
                          <m:begChr m:val="["/>
                          <m:endChr m:val="]"/>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0</m:t>
                                      </m:r>
                                    </m:e>
                                  </m:mr>
                                  <m:mr>
                                    <m:e>
                                      <m:r>
                                        <a:rPr lang="de-DE" i="1">
                                          <a:solidFill>
                                            <a:srgbClr val="000000"/>
                                          </a:solidFill>
                                          <a:latin typeface="Cambria Math" panose="02040503050406030204" pitchFamily="18" charset="0"/>
                                        </a:rPr>
                                        <m:t>1</m:t>
                                      </m:r>
                                    </m:e>
                                  </m:mr>
                                </m:m>
                              </m:e>
                            </m:mr>
                            <m:m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e>
                                  </m:mr>
                                  <m:mr>
                                    <m:e>
                                      <m:r>
                                        <a:rPr lang="de-DE" i="1">
                                          <a:solidFill>
                                            <a:srgbClr val="000000"/>
                                          </a:solidFill>
                                          <a:latin typeface="Cambria Math" panose="02040503050406030204" pitchFamily="18" charset="0"/>
                                        </a:rPr>
                                        <m:t>0</m:t>
                                      </m:r>
                                    </m:e>
                                  </m:mr>
                                </m:m>
                              </m:e>
                            </m:mr>
                          </m:m>
                        </m:e>
                      </m:d>
                    </m:oMath>
                  </m:oMathPara>
                </a14:m>
                <a:endParaRPr lang="de-DE" dirty="0">
                  <a:solidFill>
                    <a:srgbClr val="000000"/>
                  </a:solidFill>
                  <a:latin typeface="Arial" charset="0"/>
                </a:endParaRPr>
              </a:p>
              <a:p>
                <a:pPr algn="ctr" eaLnBrk="0" fontAlgn="base" hangingPunct="0">
                  <a:spcBef>
                    <a:spcPct val="50000"/>
                  </a:spcBef>
                  <a:spcAft>
                    <a:spcPct val="0"/>
                  </a:spcAft>
                </a:pPr>
                <a:endParaRPr lang="de-DE" dirty="0">
                  <a:solidFill>
                    <a:srgbClr val="000000"/>
                  </a:solidFill>
                  <a:latin typeface="Arial"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7757012" y="2024872"/>
                <a:ext cx="873381" cy="1435971"/>
              </a:xfrm>
              <a:prstGeom prst="rect">
                <a:avLst/>
              </a:prstGeom>
              <a:blipFill>
                <a:blip r:embed="rId5"/>
                <a:stretch>
                  <a:fillRect/>
                </a:stretch>
              </a:blipFill>
            </p:spPr>
            <p:txBody>
              <a:bodyPr/>
              <a:lstStyle/>
              <a:p>
                <a:r>
                  <a:rPr lang="de-DE">
                    <a:noFill/>
                  </a:rPr>
                  <a:t> </a:t>
                </a:r>
              </a:p>
            </p:txBody>
          </p:sp>
        </mc:Fallback>
      </mc:AlternateContent>
      <p:grpSp>
        <p:nvGrpSpPr>
          <p:cNvPr id="31" name="Gruppieren 30"/>
          <p:cNvGrpSpPr/>
          <p:nvPr/>
        </p:nvGrpSpPr>
        <p:grpSpPr>
          <a:xfrm>
            <a:off x="814344" y="4088106"/>
            <a:ext cx="323495" cy="2092773"/>
            <a:chOff x="813549" y="4088105"/>
            <a:chExt cx="323495" cy="2092773"/>
          </a:xfrm>
        </p:grpSpPr>
        <mc:AlternateContent xmlns:mc="http://schemas.openxmlformats.org/markup-compatibility/2006" xmlns:a14="http://schemas.microsoft.com/office/drawing/2010/main">
          <mc:Choice Requires="a14">
            <p:sp>
              <p:nvSpPr>
                <p:cNvPr id="15" name="Textfeld 14"/>
                <p:cNvSpPr txBox="1"/>
                <p:nvPr/>
              </p:nvSpPr>
              <p:spPr>
                <a:xfrm>
                  <a:off x="844400" y="4958630"/>
                  <a:ext cx="282833"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x</m:t>
                            </m:r>
                          </m:e>
                          <m:sub>
                            <m:r>
                              <a:rPr lang="de-DE">
                                <a:solidFill>
                                  <a:srgbClr val="000000"/>
                                </a:solidFill>
                                <a:latin typeface="Cambria Math" panose="02040503050406030204" pitchFamily="18" charset="0"/>
                              </a:rPr>
                              <m:t>1</m:t>
                            </m:r>
                          </m:sub>
                        </m:sSub>
                      </m:oMath>
                    </m:oMathPara>
                  </a14:m>
                  <a:endParaRPr lang="de-DE" dirty="0">
                    <a:solidFill>
                      <a:srgbClr val="000000"/>
                    </a:solidFill>
                    <a:latin typeface="Arial" charset="0"/>
                  </a:endParaRPr>
                </a:p>
              </p:txBody>
            </p:sp>
          </mc:Choice>
          <mc:Fallback xmlns="">
            <p:sp>
              <p:nvSpPr>
                <p:cNvPr id="15" name="Textfeld 14"/>
                <p:cNvSpPr txBox="1">
                  <a:spLocks noRot="1" noChangeAspect="1" noMove="1" noResize="1" noEditPoints="1" noAdjustHandles="1" noChangeArrowheads="1" noChangeShapeType="1" noTextEdit="1"/>
                </p:cNvSpPr>
                <p:nvPr/>
              </p:nvSpPr>
              <p:spPr>
                <a:xfrm>
                  <a:off x="844400" y="4958630"/>
                  <a:ext cx="282833" cy="276999"/>
                </a:xfrm>
                <a:prstGeom prst="rect">
                  <a:avLst/>
                </a:prstGeom>
                <a:blipFill>
                  <a:blip r:embed="rId6"/>
                  <a:stretch>
                    <a:fillRect l="-23913" b="-1739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feld 15"/>
                <p:cNvSpPr txBox="1"/>
                <p:nvPr/>
              </p:nvSpPr>
              <p:spPr>
                <a:xfrm>
                  <a:off x="844400" y="4088105"/>
                  <a:ext cx="292644"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x</m:t>
                            </m:r>
                          </m:e>
                          <m:sub>
                            <m:r>
                              <a:rPr lang="de-DE" i="1">
                                <a:solidFill>
                                  <a:srgbClr val="000000"/>
                                </a:solidFill>
                                <a:latin typeface="Cambria Math" panose="02040503050406030204" pitchFamily="18" charset="0"/>
                              </a:rPr>
                              <m:t>2</m:t>
                            </m:r>
                          </m:sub>
                        </m:sSub>
                      </m:oMath>
                    </m:oMathPara>
                  </a14:m>
                  <a:endParaRPr lang="de-DE" dirty="0">
                    <a:solidFill>
                      <a:srgbClr val="000000"/>
                    </a:solidFill>
                    <a:latin typeface="Arial" charset="0"/>
                  </a:endParaRPr>
                </a:p>
              </p:txBody>
            </p:sp>
          </mc:Choice>
          <mc:Fallback xmlns="">
            <p:sp>
              <p:nvSpPr>
                <p:cNvPr id="16" name="Textfeld 15"/>
                <p:cNvSpPr txBox="1">
                  <a:spLocks noRot="1" noChangeAspect="1" noMove="1" noResize="1" noEditPoints="1" noAdjustHandles="1" noChangeArrowheads="1" noChangeShapeType="1" noTextEdit="1"/>
                </p:cNvSpPr>
                <p:nvPr/>
              </p:nvSpPr>
              <p:spPr>
                <a:xfrm>
                  <a:off x="844400" y="4088105"/>
                  <a:ext cx="292644" cy="276999"/>
                </a:xfrm>
                <a:prstGeom prst="rect">
                  <a:avLst/>
                </a:prstGeom>
                <a:blipFill>
                  <a:blip r:embed="rId7"/>
                  <a:stretch>
                    <a:fillRect l="-20833"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813549" y="5903879"/>
                  <a:ext cx="292644"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𝑥</m:t>
                            </m:r>
                          </m:e>
                          <m:sub>
                            <m:r>
                              <a:rPr lang="de-DE" i="1">
                                <a:solidFill>
                                  <a:srgbClr val="000000"/>
                                </a:solidFill>
                                <a:latin typeface="Cambria Math" panose="02040503050406030204" pitchFamily="18" charset="0"/>
                              </a:rPr>
                              <m:t>0</m:t>
                            </m:r>
                          </m:sub>
                        </m:sSub>
                      </m:oMath>
                    </m:oMathPara>
                  </a14:m>
                  <a:endParaRPr lang="de-DE" dirty="0">
                    <a:solidFill>
                      <a:srgbClr val="000000"/>
                    </a:solidFill>
                    <a:latin typeface="Arial" charset="0"/>
                  </a:endParaRPr>
                </a:p>
              </p:txBody>
            </p:sp>
          </mc:Choice>
          <mc:Fallback xmlns="">
            <p:sp>
              <p:nvSpPr>
                <p:cNvPr id="17" name="Textfeld 16"/>
                <p:cNvSpPr txBox="1">
                  <a:spLocks noRot="1" noChangeAspect="1" noMove="1" noResize="1" noEditPoints="1" noAdjustHandles="1" noChangeArrowheads="1" noChangeShapeType="1" noTextEdit="1"/>
                </p:cNvSpPr>
                <p:nvPr/>
              </p:nvSpPr>
              <p:spPr>
                <a:xfrm>
                  <a:off x="813549" y="5903879"/>
                  <a:ext cx="292644" cy="276999"/>
                </a:xfrm>
                <a:prstGeom prst="rect">
                  <a:avLst/>
                </a:prstGeom>
                <a:blipFill>
                  <a:blip r:embed="rId8"/>
                  <a:stretch>
                    <a:fillRect l="-20833" b="-17391"/>
                  </a:stretch>
                </a:blipFill>
              </p:spPr>
              <p:txBody>
                <a:bodyPr/>
                <a:lstStyle/>
                <a:p>
                  <a:r>
                    <a:rPr lang="de-DE">
                      <a:noFill/>
                    </a:rPr>
                    <a:t> </a:t>
                  </a:r>
                </a:p>
              </p:txBody>
            </p:sp>
          </mc:Fallback>
        </mc:AlternateContent>
      </p:grpSp>
      <p:grpSp>
        <p:nvGrpSpPr>
          <p:cNvPr id="24" name="Gruppieren 23"/>
          <p:cNvGrpSpPr/>
          <p:nvPr/>
        </p:nvGrpSpPr>
        <p:grpSpPr>
          <a:xfrm>
            <a:off x="1295561" y="4008907"/>
            <a:ext cx="2365574" cy="2302557"/>
            <a:chOff x="1294767" y="4008906"/>
            <a:chExt cx="2365574" cy="2302557"/>
          </a:xfrm>
        </p:grpSpPr>
        <p:sp>
          <p:nvSpPr>
            <p:cNvPr id="8" name="Ellipse 7"/>
            <p:cNvSpPr/>
            <p:nvPr/>
          </p:nvSpPr>
          <p:spPr bwMode="auto">
            <a:xfrm>
              <a:off x="1294767" y="4008906"/>
              <a:ext cx="512276" cy="512276"/>
            </a:xfrm>
            <a:prstGeom prst="ellipse">
              <a:avLst/>
            </a:prstGeom>
            <a:solidFill>
              <a:schemeClr val="accent2">
                <a:lumMod val="60000"/>
                <a:lumOff val="40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2" name="Ellipse 11"/>
            <p:cNvSpPr/>
            <p:nvPr/>
          </p:nvSpPr>
          <p:spPr bwMode="auto">
            <a:xfrm>
              <a:off x="1294767" y="4886396"/>
              <a:ext cx="512276" cy="512276"/>
            </a:xfrm>
            <a:prstGeom prst="ellipse">
              <a:avLst/>
            </a:prstGeom>
            <a:solidFill>
              <a:schemeClr val="accent2">
                <a:lumMod val="60000"/>
                <a:lumOff val="40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3" name="Ellipse 12"/>
            <p:cNvSpPr/>
            <p:nvPr/>
          </p:nvSpPr>
          <p:spPr bwMode="auto">
            <a:xfrm>
              <a:off x="1294767" y="5799187"/>
              <a:ext cx="512276" cy="512276"/>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4" name="Ellipse 13"/>
            <p:cNvSpPr/>
            <p:nvPr/>
          </p:nvSpPr>
          <p:spPr bwMode="auto">
            <a:xfrm>
              <a:off x="2477554" y="4886396"/>
              <a:ext cx="512276" cy="512276"/>
            </a:xfrm>
            <a:prstGeom prst="ellipse">
              <a:avLst/>
            </a:prstGeom>
            <a:solidFill>
              <a:schemeClr val="accent2">
                <a:lumMod val="60000"/>
                <a:lumOff val="40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cxnSp>
          <p:nvCxnSpPr>
            <p:cNvPr id="19" name="Gerade Verbindung mit Pfeil 18"/>
            <p:cNvCxnSpPr>
              <a:stCxn id="8" idx="5"/>
              <a:endCxn id="14" idx="2"/>
            </p:cNvCxnSpPr>
            <p:nvPr/>
          </p:nvCxnSpPr>
          <p:spPr bwMode="auto">
            <a:xfrm>
              <a:off x="1732022" y="4446161"/>
              <a:ext cx="745532" cy="696373"/>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mit Pfeil 20"/>
            <p:cNvCxnSpPr>
              <a:stCxn id="12" idx="6"/>
              <a:endCxn id="14" idx="2"/>
            </p:cNvCxnSpPr>
            <p:nvPr/>
          </p:nvCxnSpPr>
          <p:spPr bwMode="auto">
            <a:xfrm>
              <a:off x="1807043" y="5142534"/>
              <a:ext cx="670511"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a:stCxn id="13" idx="7"/>
              <a:endCxn id="14" idx="2"/>
            </p:cNvCxnSpPr>
            <p:nvPr/>
          </p:nvCxnSpPr>
          <p:spPr bwMode="auto">
            <a:xfrm flipV="1">
              <a:off x="1732022" y="5142534"/>
              <a:ext cx="745532" cy="73167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a:stCxn id="14" idx="6"/>
            </p:cNvCxnSpPr>
            <p:nvPr/>
          </p:nvCxnSpPr>
          <p:spPr bwMode="auto">
            <a:xfrm>
              <a:off x="2989830" y="5142534"/>
              <a:ext cx="670511"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26" name="Textfeld 25"/>
              <p:cNvSpPr txBox="1"/>
              <p:nvPr/>
            </p:nvSpPr>
            <p:spPr>
              <a:xfrm>
                <a:off x="3325691" y="4747897"/>
                <a:ext cx="197938"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oMath>
                  </m:oMathPara>
                </a14:m>
                <a:endParaRPr lang="de-DE" dirty="0">
                  <a:solidFill>
                    <a:srgbClr val="000000"/>
                  </a:solidFill>
                  <a:latin typeface="Arial" charset="0"/>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3325691" y="4747897"/>
                <a:ext cx="197938" cy="276999"/>
              </a:xfrm>
              <a:prstGeom prst="rect">
                <a:avLst/>
              </a:prstGeom>
              <a:blipFill>
                <a:blip r:embed="rId9"/>
                <a:stretch>
                  <a:fillRect l="-46875" t="-24444" r="-62500" b="-28889"/>
                </a:stretch>
              </a:blipFill>
            </p:spPr>
            <p:txBody>
              <a:bodyPr/>
              <a:lstStyle/>
              <a:p>
                <a:r>
                  <a:rPr lang="de-DE">
                    <a:noFill/>
                  </a:rPr>
                  <a:t> </a:t>
                </a:r>
              </a:p>
            </p:txBody>
          </p:sp>
        </mc:Fallback>
      </mc:AlternateContent>
      <p:grpSp>
        <p:nvGrpSpPr>
          <p:cNvPr id="28" name="Gruppieren 27"/>
          <p:cNvGrpSpPr/>
          <p:nvPr/>
        </p:nvGrpSpPr>
        <p:grpSpPr>
          <a:xfrm>
            <a:off x="1894911" y="4445728"/>
            <a:ext cx="484568" cy="1347088"/>
            <a:chOff x="1894117" y="4445728"/>
            <a:chExt cx="484568" cy="1347088"/>
          </a:xfrm>
        </p:grpSpPr>
        <mc:AlternateContent xmlns:mc="http://schemas.openxmlformats.org/markup-compatibility/2006" xmlns:a14="http://schemas.microsoft.com/office/drawing/2010/main">
          <mc:Choice Requires="a14">
            <p:sp>
              <p:nvSpPr>
                <p:cNvPr id="27" name="Textfeld 26"/>
                <p:cNvSpPr txBox="1"/>
                <p:nvPr/>
              </p:nvSpPr>
              <p:spPr>
                <a:xfrm>
                  <a:off x="2002020" y="5515817"/>
                  <a:ext cx="338169"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0</m:t>
                            </m:r>
                          </m:sub>
                        </m:sSub>
                      </m:oMath>
                    </m:oMathPara>
                  </a14:m>
                  <a:endParaRPr lang="de-DE" dirty="0">
                    <a:solidFill>
                      <a:srgbClr val="000000"/>
                    </a:solidFill>
                    <a:latin typeface="Arial" charset="0"/>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002020" y="5515817"/>
                  <a:ext cx="338169" cy="276999"/>
                </a:xfrm>
                <a:prstGeom prst="rect">
                  <a:avLst/>
                </a:prstGeom>
                <a:blipFill>
                  <a:blip r:embed="rId10"/>
                  <a:stretch>
                    <a:fillRect l="-17857"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1894117" y="4819444"/>
                  <a:ext cx="332847"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1</m:t>
                            </m:r>
                          </m:sub>
                        </m:sSub>
                      </m:oMath>
                    </m:oMathPara>
                  </a14:m>
                  <a:endParaRPr lang="de-DE" dirty="0">
                    <a:solidFill>
                      <a:srgbClr val="000000"/>
                    </a:solidFill>
                    <a:latin typeface="Arial" charset="0"/>
                  </a:endParaRPr>
                </a:p>
              </p:txBody>
            </p:sp>
          </mc:Choice>
          <mc:Fallback xmlns="">
            <p:sp>
              <p:nvSpPr>
                <p:cNvPr id="29" name="Textfeld 28"/>
                <p:cNvSpPr txBox="1">
                  <a:spLocks noRot="1" noChangeAspect="1" noMove="1" noResize="1" noEditPoints="1" noAdjustHandles="1" noChangeArrowheads="1" noChangeShapeType="1" noTextEdit="1"/>
                </p:cNvSpPr>
                <p:nvPr/>
              </p:nvSpPr>
              <p:spPr>
                <a:xfrm>
                  <a:off x="1894117" y="4819444"/>
                  <a:ext cx="332847" cy="276999"/>
                </a:xfrm>
                <a:prstGeom prst="rect">
                  <a:avLst/>
                </a:prstGeom>
                <a:blipFill>
                  <a:blip r:embed="rId11"/>
                  <a:stretch>
                    <a:fillRect l="-18519"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Textfeld 29"/>
                <p:cNvSpPr txBox="1"/>
                <p:nvPr/>
              </p:nvSpPr>
              <p:spPr>
                <a:xfrm>
                  <a:off x="2040516" y="4445728"/>
                  <a:ext cx="338169"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2</m:t>
                            </m:r>
                          </m:sub>
                        </m:sSub>
                      </m:oMath>
                    </m:oMathPara>
                  </a14:m>
                  <a:endParaRPr lang="de-DE" dirty="0">
                    <a:solidFill>
                      <a:srgbClr val="000000"/>
                    </a:solidFill>
                    <a:latin typeface="Arial" charset="0"/>
                  </a:endParaRPr>
                </a:p>
              </p:txBody>
            </p:sp>
          </mc:Choice>
          <mc:Fallback xmlns="">
            <p:sp>
              <p:nvSpPr>
                <p:cNvPr id="30" name="Textfeld 29"/>
                <p:cNvSpPr txBox="1">
                  <a:spLocks noRot="1" noChangeAspect="1" noMove="1" noResize="1" noEditPoints="1" noAdjustHandles="1" noChangeArrowheads="1" noChangeShapeType="1" noTextEdit="1"/>
                </p:cNvSpPr>
                <p:nvPr/>
              </p:nvSpPr>
              <p:spPr>
                <a:xfrm>
                  <a:off x="2040516" y="4445728"/>
                  <a:ext cx="338169" cy="276999"/>
                </a:xfrm>
                <a:prstGeom prst="rect">
                  <a:avLst/>
                </a:prstGeom>
                <a:blipFill>
                  <a:blip r:embed="rId12"/>
                  <a:stretch>
                    <a:fillRect l="-18182" b="-17391"/>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32" name="Textfeld 31"/>
              <p:cNvSpPr txBox="1"/>
              <p:nvPr/>
            </p:nvSpPr>
            <p:spPr>
              <a:xfrm>
                <a:off x="8958590" y="2208842"/>
                <a:ext cx="1103635" cy="731867"/>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𝑊</m:t>
                      </m:r>
                      <m:r>
                        <a:rPr lang="de-DE" i="1">
                          <a:solidFill>
                            <a:srgbClr val="000000"/>
                          </a:solidFill>
                          <a:latin typeface="Cambria Math" panose="02040503050406030204" pitchFamily="18" charset="0"/>
                        </a:rPr>
                        <m:t>= </m:t>
                      </m:r>
                      <m:d>
                        <m:dPr>
                          <m:begChr m:val="["/>
                          <m:endChr m:val="]"/>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0</m:t>
                                    </m:r>
                                  </m:sub>
                                </m:sSub>
                              </m:e>
                            </m:mr>
                            <m:m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1</m:t>
                                    </m:r>
                                  </m:sub>
                                </m:sSub>
                              </m:e>
                            </m:mr>
                            <m:m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2</m:t>
                                    </m:r>
                                  </m:sub>
                                </m:sSub>
                              </m:e>
                            </m:mr>
                          </m:m>
                        </m:e>
                      </m:d>
                    </m:oMath>
                  </m:oMathPara>
                </a14:m>
                <a:endParaRPr lang="de-DE" dirty="0">
                  <a:solidFill>
                    <a:srgbClr val="000000"/>
                  </a:solidFill>
                  <a:latin typeface="Arial" charset="0"/>
                </a:endParaRPr>
              </a:p>
            </p:txBody>
          </p:sp>
        </mc:Choice>
        <mc:Fallback xmlns="">
          <p:sp>
            <p:nvSpPr>
              <p:cNvPr id="32" name="Textfeld 31"/>
              <p:cNvSpPr txBox="1">
                <a:spLocks noRot="1" noChangeAspect="1" noMove="1" noResize="1" noEditPoints="1" noAdjustHandles="1" noChangeArrowheads="1" noChangeShapeType="1" noTextEdit="1"/>
              </p:cNvSpPr>
              <p:nvPr/>
            </p:nvSpPr>
            <p:spPr>
              <a:xfrm>
                <a:off x="8958590" y="2208842"/>
                <a:ext cx="1103635" cy="731867"/>
              </a:xfrm>
              <a:prstGeom prst="rect">
                <a:avLst/>
              </a:prstGeom>
              <a:blipFill>
                <a:blip r:embed="rId13"/>
                <a:stretch>
                  <a:fillRect/>
                </a:stretch>
              </a:blipFill>
            </p:spPr>
            <p:txBody>
              <a:bodyPr/>
              <a:lstStyle/>
              <a:p>
                <a:r>
                  <a:rPr lang="de-DE">
                    <a:noFill/>
                  </a:rPr>
                  <a:t> </a:t>
                </a:r>
              </a:p>
            </p:txBody>
          </p:sp>
        </mc:Fallback>
      </mc:AlternateContent>
      <p:grpSp>
        <p:nvGrpSpPr>
          <p:cNvPr id="41" name="Gruppieren 40"/>
          <p:cNvGrpSpPr/>
          <p:nvPr/>
        </p:nvGrpSpPr>
        <p:grpSpPr>
          <a:xfrm>
            <a:off x="3707385" y="2074721"/>
            <a:ext cx="2125976" cy="1035498"/>
            <a:chOff x="3753206" y="1769922"/>
            <a:chExt cx="2125976" cy="1035498"/>
          </a:xfrm>
        </p:grpSpPr>
        <p:sp>
          <p:nvSpPr>
            <p:cNvPr id="39" name="Pfeil nach rechts 38"/>
            <p:cNvSpPr/>
            <p:nvPr/>
          </p:nvSpPr>
          <p:spPr bwMode="auto">
            <a:xfrm>
              <a:off x="3803619" y="1769922"/>
              <a:ext cx="2075563" cy="870668"/>
            </a:xfrm>
            <a:prstGeom prst="rightArrow">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40" name="Textfeld 39"/>
            <p:cNvSpPr txBox="1"/>
            <p:nvPr/>
          </p:nvSpPr>
          <p:spPr>
            <a:xfrm>
              <a:off x="3753206" y="2020590"/>
              <a:ext cx="1798821" cy="784830"/>
            </a:xfrm>
            <a:prstGeom prst="rect">
              <a:avLst/>
            </a:prstGeom>
            <a:noFill/>
          </p:spPr>
          <p:txBody>
            <a:bodyPr wrap="square" rtlCol="0">
              <a:spAutoFit/>
            </a:bodyPr>
            <a:lstStyle/>
            <a:p>
              <a:pPr algn="ctr" eaLnBrk="0" fontAlgn="base" hangingPunct="0">
                <a:spcBef>
                  <a:spcPct val="50000"/>
                </a:spcBef>
                <a:spcAft>
                  <a:spcPct val="0"/>
                </a:spcAft>
              </a:pPr>
              <a:r>
                <a:rPr lang="de-DE">
                  <a:solidFill>
                    <a:srgbClr val="9F2914"/>
                  </a:solidFill>
                  <a:latin typeface="Arial" charset="0"/>
                </a:rPr>
                <a:t>Create data
</a:t>
              </a:r>
              <a:endParaRPr lang="de-DE" dirty="0">
                <a:solidFill>
                  <a:srgbClr val="9F2914"/>
                </a:solidFill>
                <a:latin typeface="Arial" charset="0"/>
              </a:endParaRPr>
            </a:p>
          </p:txBody>
        </p:sp>
      </p:grpSp>
      <mc:AlternateContent xmlns:mc="http://schemas.openxmlformats.org/markup-compatibility/2006" xmlns:a14="http://schemas.microsoft.com/office/drawing/2010/main">
        <mc:Choice Requires="a14">
          <p:sp>
            <p:nvSpPr>
              <p:cNvPr id="20" name="Textfeld 19"/>
              <p:cNvSpPr txBox="1"/>
              <p:nvPr/>
            </p:nvSpPr>
            <p:spPr>
              <a:xfrm>
                <a:off x="1959493" y="5583743"/>
                <a:ext cx="419987" cy="21544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sz="1400" i="1">
                          <a:solidFill>
                            <a:srgbClr val="000000"/>
                          </a:solidFill>
                          <a:latin typeface="Cambria Math" panose="02040503050406030204" pitchFamily="18" charset="0"/>
                        </a:rPr>
                        <m:t>−0.1</m:t>
                      </m:r>
                    </m:oMath>
                  </m:oMathPara>
                </a14:m>
                <a:endParaRPr lang="de-DE" sz="1400" dirty="0">
                  <a:solidFill>
                    <a:srgbClr val="000000"/>
                  </a:solidFill>
                  <a:latin typeface="Arial" charset="0"/>
                </a:endParaRPr>
              </a:p>
            </p:txBody>
          </p:sp>
        </mc:Choice>
        <mc:Fallback xmlns="">
          <p:sp>
            <p:nvSpPr>
              <p:cNvPr id="20" name="Textfeld 19"/>
              <p:cNvSpPr txBox="1">
                <a:spLocks noRot="1" noChangeAspect="1" noMove="1" noResize="1" noEditPoints="1" noAdjustHandles="1" noChangeArrowheads="1" noChangeShapeType="1" noTextEdit="1"/>
              </p:cNvSpPr>
              <p:nvPr/>
            </p:nvSpPr>
            <p:spPr>
              <a:xfrm>
                <a:off x="1959493" y="5583743"/>
                <a:ext cx="419987" cy="215444"/>
              </a:xfrm>
              <a:prstGeom prst="rect">
                <a:avLst/>
              </a:prstGeom>
              <a:blipFill>
                <a:blip r:embed="rId14"/>
                <a:stretch>
                  <a:fillRect l="-7246" r="-1449" b="-85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p:cNvSpPr txBox="1"/>
              <p:nvPr/>
            </p:nvSpPr>
            <p:spPr>
              <a:xfrm>
                <a:off x="1861605" y="4896303"/>
                <a:ext cx="384721" cy="21544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sz="1400" i="1">
                          <a:solidFill>
                            <a:srgbClr val="000000"/>
                          </a:solidFill>
                          <a:latin typeface="Cambria Math" panose="02040503050406030204" pitchFamily="18" charset="0"/>
                        </a:rPr>
                        <m:t>0.75</m:t>
                      </m:r>
                    </m:oMath>
                  </m:oMathPara>
                </a14:m>
                <a:endParaRPr lang="de-DE" sz="1400" dirty="0">
                  <a:solidFill>
                    <a:srgbClr val="000000"/>
                  </a:solidFill>
                  <a:latin typeface="Arial" charset="0"/>
                </a:endParaRPr>
              </a:p>
            </p:txBody>
          </p:sp>
        </mc:Choice>
        <mc:Fallback xmlns="">
          <p:sp>
            <p:nvSpPr>
              <p:cNvPr id="56" name="Textfeld 55"/>
              <p:cNvSpPr txBox="1">
                <a:spLocks noRot="1" noChangeAspect="1" noMove="1" noResize="1" noEditPoints="1" noAdjustHandles="1" noChangeArrowheads="1" noChangeShapeType="1" noTextEdit="1"/>
              </p:cNvSpPr>
              <p:nvPr/>
            </p:nvSpPr>
            <p:spPr>
              <a:xfrm>
                <a:off x="1861605" y="4896303"/>
                <a:ext cx="384721" cy="215444"/>
              </a:xfrm>
              <a:prstGeom prst="rect">
                <a:avLst/>
              </a:prstGeom>
              <a:blipFill>
                <a:blip r:embed="rId15"/>
                <a:stretch>
                  <a:fillRect l="-15873" r="-3175" b="-8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7" name="Textfeld 56"/>
              <p:cNvSpPr txBox="1"/>
              <p:nvPr/>
            </p:nvSpPr>
            <p:spPr>
              <a:xfrm>
                <a:off x="2061335" y="4512652"/>
                <a:ext cx="285335" cy="21544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sz="1400" i="1">
                          <a:solidFill>
                            <a:srgbClr val="000000"/>
                          </a:solidFill>
                          <a:latin typeface="Cambria Math" panose="02040503050406030204" pitchFamily="18" charset="0"/>
                        </a:rPr>
                        <m:t>0.5</m:t>
                      </m:r>
                    </m:oMath>
                  </m:oMathPara>
                </a14:m>
                <a:endParaRPr lang="de-DE" sz="1400" dirty="0">
                  <a:solidFill>
                    <a:srgbClr val="000000"/>
                  </a:solidFill>
                  <a:latin typeface="Arial" charset="0"/>
                </a:endParaRPr>
              </a:p>
            </p:txBody>
          </p:sp>
        </mc:Choice>
        <mc:Fallback xmlns="">
          <p:sp>
            <p:nvSpPr>
              <p:cNvPr id="57" name="Textfeld 56"/>
              <p:cNvSpPr txBox="1">
                <a:spLocks noRot="1" noChangeAspect="1" noMove="1" noResize="1" noEditPoints="1" noAdjustHandles="1" noChangeArrowheads="1" noChangeShapeType="1" noTextEdit="1"/>
              </p:cNvSpPr>
              <p:nvPr/>
            </p:nvSpPr>
            <p:spPr>
              <a:xfrm>
                <a:off x="2061335" y="4512652"/>
                <a:ext cx="285335" cy="215444"/>
              </a:xfrm>
              <a:prstGeom prst="rect">
                <a:avLst/>
              </a:prstGeom>
              <a:blipFill>
                <a:blip r:embed="rId16"/>
                <a:stretch>
                  <a:fillRect l="-21277" r="-4255" b="-8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9" name="Textfeld 58"/>
              <p:cNvSpPr txBox="1"/>
              <p:nvPr/>
            </p:nvSpPr>
            <p:spPr>
              <a:xfrm>
                <a:off x="4834262" y="3365771"/>
                <a:ext cx="5881585" cy="1794466"/>
              </a:xfrm>
              <a:prstGeom prst="rect">
                <a:avLst/>
              </a:prstGeom>
              <a:noFill/>
            </p:spPr>
            <p:txBody>
              <a:bodyPr wrap="square" rtlCol="0">
                <a:spAutoFit/>
              </a:bodyPr>
              <a:lstStyle/>
              <a:p>
                <a:pPr marL="342900" indent="-342900" eaLnBrk="0" fontAlgn="base" hangingPunct="0">
                  <a:spcBef>
                    <a:spcPct val="50000"/>
                  </a:spcBef>
                  <a:spcAft>
                    <a:spcPct val="0"/>
                  </a:spcAft>
                  <a:buFont typeface="+mj-lt"/>
                  <a:buAutoNum type="arabicPeriod"/>
                </a:pPr>
                <a:r>
                  <a:rPr lang="de-DE" dirty="0" err="1">
                    <a:solidFill>
                      <a:srgbClr val="000000"/>
                    </a:solidFill>
                    <a:latin typeface="Arial" charset="0"/>
                  </a:rPr>
                  <a:t>Weight</a:t>
                </a:r>
                <a:r>
                  <a:rPr lang="de-DE" dirty="0">
                    <a:solidFill>
                      <a:srgbClr val="000000"/>
                    </a:solidFill>
                    <a:latin typeface="Arial" charset="0"/>
                  </a:rPr>
                  <a:t> </a:t>
                </a:r>
                <a:r>
                  <a:rPr lang="de-DE" dirty="0" err="1">
                    <a:solidFill>
                      <a:srgbClr val="000000"/>
                    </a:solidFill>
                    <a:latin typeface="Arial" charset="0"/>
                  </a:rPr>
                  <a:t>initialization</a:t>
                </a:r>
                <a:br>
                  <a:rPr lang="de-DE" dirty="0">
                    <a:solidFill>
                      <a:srgbClr val="000000"/>
                    </a:solidFill>
                    <a:latin typeface="Arial" charset="0"/>
                  </a:rPr>
                </a:br>
                <a:endParaRPr lang="de-DE" dirty="0">
                  <a:solidFill>
                    <a:srgbClr val="000000"/>
                  </a:solidFill>
                  <a:latin typeface="Arial" charset="0"/>
                </a:endParaRPr>
              </a:p>
              <a:p>
                <a:pP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𝑊</m:t>
                      </m:r>
                      <m:r>
                        <a:rPr lang="de-DE" i="1">
                          <a:solidFill>
                            <a:srgbClr val="000000"/>
                          </a:solidFill>
                          <a:latin typeface="Cambria Math" panose="02040503050406030204" pitchFamily="18" charset="0"/>
                        </a:rPr>
                        <m:t>= </m:t>
                      </m:r>
                      <m:d>
                        <m:dPr>
                          <m:begChr m:val="["/>
                          <m:endChr m:val="]"/>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0</m:t>
                                    </m:r>
                                  </m:sub>
                                </m:sSub>
                              </m:e>
                            </m:mr>
                            <m:m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1</m:t>
                                    </m:r>
                                  </m:sub>
                                </m:sSub>
                              </m:e>
                            </m:mr>
                            <m:mr>
                              <m:e>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2</m:t>
                                    </m:r>
                                  </m:sub>
                                </m:sSub>
                              </m:e>
                            </m:mr>
                          </m:m>
                        </m:e>
                      </m:d>
                      <m:r>
                        <a:rPr lang="de-DE">
                          <a:solidFill>
                            <a:srgbClr val="000000"/>
                          </a:solidFill>
                          <a:latin typeface="Cambria Math" panose="02040503050406030204" pitchFamily="18" charset="0"/>
                        </a:rPr>
                        <m:t>= </m:t>
                      </m:r>
                      <m:d>
                        <m:dPr>
                          <m:begChr m:val="["/>
                          <m:endChr m:val="]"/>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r>
                                  <a:rPr lang="de-DE" i="1">
                                    <a:solidFill>
                                      <a:srgbClr val="000000"/>
                                    </a:solidFill>
                                    <a:latin typeface="Cambria Math" panose="02040503050406030204" pitchFamily="18" charset="0"/>
                                  </a:rPr>
                                  <m:t>−0.1</m:t>
                                </m:r>
                              </m:e>
                            </m:mr>
                            <m:mr>
                              <m:e>
                                <m:r>
                                  <a:rPr lang="de-DE" i="1">
                                    <a:solidFill>
                                      <a:srgbClr val="000000"/>
                                    </a:solidFill>
                                    <a:latin typeface="Cambria Math" panose="02040503050406030204" pitchFamily="18" charset="0"/>
                                  </a:rPr>
                                  <m:t>0.75</m:t>
                                </m:r>
                              </m:e>
                            </m:mr>
                            <m:mr>
                              <m:e>
                                <m:r>
                                  <a:rPr lang="de-DE" i="1">
                                    <a:solidFill>
                                      <a:srgbClr val="000000"/>
                                    </a:solidFill>
                                    <a:latin typeface="Cambria Math" panose="02040503050406030204" pitchFamily="18" charset="0"/>
                                  </a:rPr>
                                  <m:t>0.5</m:t>
                                </m:r>
                              </m:e>
                            </m:mr>
                          </m:m>
                        </m:e>
                      </m:d>
                    </m:oMath>
                  </m:oMathPara>
                </a14:m>
                <a:endParaRPr lang="de-DE" dirty="0">
                  <a:solidFill>
                    <a:srgbClr val="000000"/>
                  </a:solidFill>
                  <a:latin typeface="Arial" charset="0"/>
                </a:endParaRPr>
              </a:p>
              <a:p>
                <a:pPr marL="342900" indent="-342900" eaLnBrk="0" fontAlgn="base" hangingPunct="0">
                  <a:spcBef>
                    <a:spcPct val="50000"/>
                  </a:spcBef>
                  <a:spcAft>
                    <a:spcPct val="0"/>
                  </a:spcAft>
                  <a:buFont typeface="+mj-lt"/>
                  <a:buAutoNum type="arabicPeriod"/>
                </a:pPr>
                <a:endParaRPr lang="de-DE" dirty="0">
                  <a:solidFill>
                    <a:srgbClr val="000000"/>
                  </a:solidFill>
                  <a:latin typeface="Arial" charset="0"/>
                </a:endParaRPr>
              </a:p>
            </p:txBody>
          </p:sp>
        </mc:Choice>
        <mc:Fallback xmlns="">
          <p:sp>
            <p:nvSpPr>
              <p:cNvPr id="59" name="Textfeld 58"/>
              <p:cNvSpPr txBox="1">
                <a:spLocks noRot="1" noChangeAspect="1" noMove="1" noResize="1" noEditPoints="1" noAdjustHandles="1" noChangeArrowheads="1" noChangeShapeType="1" noTextEdit="1"/>
              </p:cNvSpPr>
              <p:nvPr/>
            </p:nvSpPr>
            <p:spPr>
              <a:xfrm>
                <a:off x="4834262" y="3365771"/>
                <a:ext cx="5881585" cy="1794466"/>
              </a:xfrm>
              <a:prstGeom prst="rect">
                <a:avLst/>
              </a:prstGeom>
              <a:blipFill>
                <a:blip r:embed="rId17"/>
                <a:stretch>
                  <a:fillRect l="-622" t="-170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8" name="Textfeld 57"/>
              <p:cNvSpPr txBox="1"/>
              <p:nvPr/>
            </p:nvSpPr>
            <p:spPr>
              <a:xfrm>
                <a:off x="4834262" y="3378222"/>
                <a:ext cx="6352675" cy="1378904"/>
              </a:xfrm>
              <a:prstGeom prst="rect">
                <a:avLst/>
              </a:prstGeom>
              <a:noFill/>
            </p:spPr>
            <p:txBody>
              <a:bodyPr wrap="square" rtlCol="0">
                <a:spAutoFit/>
              </a:bodyPr>
              <a:lstStyle/>
              <a:p>
                <a:pPr marL="342900" indent="-342900" eaLnBrk="0" fontAlgn="base" hangingPunct="0">
                  <a:spcBef>
                    <a:spcPct val="50000"/>
                  </a:spcBef>
                  <a:spcAft>
                    <a:spcPct val="0"/>
                  </a:spcAft>
                  <a:buFont typeface="+mj-lt"/>
                  <a:buAutoNum type="arabicPeriod" startAt="2"/>
                </a:pPr>
                <a:r>
                  <a:rPr lang="de-DE" dirty="0">
                    <a:solidFill>
                      <a:srgbClr val="000000"/>
                    </a:solidFill>
                    <a:latin typeface="Arial" charset="0"/>
                  </a:rPr>
                  <a:t>Forward Propagation</a:t>
                </a:r>
                <a:br>
                  <a:rPr lang="de-DE" dirty="0">
                    <a:solidFill>
                      <a:srgbClr val="000000"/>
                    </a:solidFill>
                    <a:latin typeface="Arial" charset="0"/>
                  </a:rPr>
                </a:br>
                <a:br>
                  <a:rPr lang="de-DE" dirty="0">
                    <a:solidFill>
                      <a:srgbClr val="000000"/>
                    </a:solidFill>
                    <a:latin typeface="Arial" charset="0"/>
                  </a:rPr>
                </a:br>
                <a14:m>
                  <m:oMath xmlns:m="http://schemas.openxmlformats.org/officeDocument/2006/math">
                    <m:r>
                      <a:rPr lang="de-DE" i="1">
                        <a:solidFill>
                          <a:srgbClr val="000000"/>
                        </a:solidFill>
                        <a:latin typeface="Cambria Math" panose="02040503050406030204" pitchFamily="18" charset="0"/>
                      </a:rPr>
                      <m:t>𝑧</m:t>
                    </m:r>
                    <m:r>
                      <a:rPr lang="de-DE" i="1">
                        <a:solidFill>
                          <a:srgbClr val="000000"/>
                        </a:solidFill>
                        <a:latin typeface="Cambria Math" panose="02040503050406030204" pitchFamily="18" charset="0"/>
                      </a:rPr>
                      <m:t>=</m:t>
                    </m:r>
                    <m:sSup>
                      <m:sSupPr>
                        <m:ctrlPr>
                          <a:rPr lang="de-DE" i="1">
                            <a:solidFill>
                              <a:srgbClr val="000000"/>
                            </a:solidFill>
                            <a:latin typeface="Cambria Math" panose="02040503050406030204" pitchFamily="18" charset="0"/>
                          </a:rPr>
                        </m:ctrlPr>
                      </m:sSupPr>
                      <m:e>
                        <m:r>
                          <a:rPr lang="de-DE" b="1" i="1">
                            <a:solidFill>
                              <a:srgbClr val="000000"/>
                            </a:solidFill>
                            <a:latin typeface="Cambria Math" panose="02040503050406030204" pitchFamily="18" charset="0"/>
                          </a:rPr>
                          <m:t>𝝎</m:t>
                        </m:r>
                      </m:e>
                      <m:sup>
                        <m:r>
                          <m:rPr>
                            <m:sty m:val="p"/>
                          </m:rPr>
                          <a:rPr lang="de-DE">
                            <a:solidFill>
                              <a:srgbClr val="000000"/>
                            </a:solidFill>
                            <a:latin typeface="Cambria Math" panose="02040503050406030204" pitchFamily="18" charset="0"/>
                          </a:rPr>
                          <m:t>T</m:t>
                        </m:r>
                      </m:sup>
                    </m:sSup>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r>
                      <a:rPr lang="de-DE" i="1">
                        <a:solidFill>
                          <a:srgbClr val="000000"/>
                        </a:solidFill>
                        <a:latin typeface="Cambria Math" panose="02040503050406030204" pitchFamily="18" charset="0"/>
                      </a:rPr>
                      <m:t>=</m:t>
                    </m:r>
                    <m:d>
                      <m:dPr>
                        <m:begChr m:val="["/>
                        <m:endChr m:val="]"/>
                        <m:ctrlPr>
                          <a:rPr lang="de-DE" i="1">
                            <a:solidFill>
                              <a:srgbClr val="000000"/>
                            </a:solidFill>
                            <a:latin typeface="Cambria Math" panose="02040503050406030204" pitchFamily="18" charset="0"/>
                          </a:rPr>
                        </m:ctrlPr>
                      </m:dPr>
                      <m:e>
                        <m:m>
                          <m:mPr>
                            <m:mcs>
                              <m:mc>
                                <m:mcPr>
                                  <m:count m:val="3"/>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0.1</m:t>
                              </m:r>
                            </m:e>
                            <m:e>
                              <m:r>
                                <a:rPr lang="de-DE" i="1">
                                  <a:solidFill>
                                    <a:srgbClr val="000000"/>
                                  </a:solidFill>
                                  <a:latin typeface="Cambria Math" panose="02040503050406030204" pitchFamily="18" charset="0"/>
                                </a:rPr>
                                <m:t>0.75</m:t>
                              </m:r>
                            </m:e>
                            <m:e>
                              <m:r>
                                <a:rPr lang="de-DE" i="1">
                                  <a:solidFill>
                                    <a:srgbClr val="000000"/>
                                  </a:solidFill>
                                  <a:latin typeface="Cambria Math" panose="02040503050406030204" pitchFamily="18" charset="0"/>
                                </a:rPr>
                                <m:t>0.5</m:t>
                              </m:r>
                            </m:e>
                          </m:mr>
                        </m:m>
                      </m:e>
                    </m:d>
                    <m:d>
                      <m:dPr>
                        <m:begChr m:val="["/>
                        <m:endChr m:val="]"/>
                        <m:ctrlPr>
                          <a:rPr lang="de-DE" i="1">
                            <a:solidFill>
                              <a:srgbClr val="000000"/>
                            </a:solidFill>
                            <a:latin typeface="Cambria Math" panose="02040503050406030204" pitchFamily="18" charset="0"/>
                          </a:rPr>
                        </m:ctrlPr>
                      </m:dPr>
                      <m:e>
                        <m:m>
                          <m:mPr>
                            <m:mcs>
                              <m:mc>
                                <m:mcPr>
                                  <m:count m:val="1"/>
                                  <m:mcJc m:val="center"/>
                                </m:mcPr>
                              </m:mc>
                            </m:mcs>
                            <m:ctrlPr>
                              <a:rPr lang="de-DE" i="1">
                                <a:solidFill>
                                  <a:srgbClr val="000000"/>
                                </a:solidFill>
                                <a:latin typeface="Cambria Math" panose="02040503050406030204" pitchFamily="18" charset="0"/>
                              </a:rPr>
                            </m:ctrlPr>
                          </m:mPr>
                          <m:mr>
                            <m:e>
                              <m:r>
                                <m:rPr>
                                  <m:brk m:alnAt="7"/>
                                </m:rPr>
                                <a:rPr lang="de-DE" i="1">
                                  <a:solidFill>
                                    <a:srgbClr val="000000"/>
                                  </a:solidFill>
                                  <a:latin typeface="Cambria Math" panose="02040503050406030204" pitchFamily="18" charset="0"/>
                                </a:rPr>
                                <m:t>1</m:t>
                              </m:r>
                            </m:e>
                          </m:mr>
                          <m:mr>
                            <m:e>
                              <m:r>
                                <a:rPr lang="de-DE" i="1">
                                  <a:solidFill>
                                    <a:srgbClr val="000000"/>
                                  </a:solidFill>
                                  <a:latin typeface="Cambria Math" panose="02040503050406030204" pitchFamily="18" charset="0"/>
                                </a:rPr>
                                <m:t>0</m:t>
                              </m:r>
                            </m:e>
                          </m:mr>
                          <m:mr>
                            <m:e>
                              <m:r>
                                <a:rPr lang="de-DE" i="1">
                                  <a:solidFill>
                                    <a:srgbClr val="000000"/>
                                  </a:solidFill>
                                  <a:latin typeface="Cambria Math" panose="02040503050406030204" pitchFamily="18" charset="0"/>
                                </a:rPr>
                                <m:t>0</m:t>
                              </m:r>
                            </m:e>
                          </m:mr>
                        </m:m>
                      </m:e>
                    </m:d>
                    <m:r>
                      <a:rPr lang="de-DE" i="1">
                        <a:solidFill>
                          <a:srgbClr val="000000"/>
                        </a:solidFill>
                        <a:latin typeface="Cambria Math" panose="02040503050406030204" pitchFamily="18" charset="0"/>
                      </a:rPr>
                      <m:t>=−0.1</m:t>
                    </m:r>
                  </m:oMath>
                </a14:m>
                <a:endParaRPr lang="de-DE" dirty="0">
                  <a:solidFill>
                    <a:srgbClr val="000000"/>
                  </a:solidFill>
                  <a:latin typeface="Arial" charset="0"/>
                </a:endParaRPr>
              </a:p>
            </p:txBody>
          </p:sp>
        </mc:Choice>
        <mc:Fallback xmlns="">
          <p:sp>
            <p:nvSpPr>
              <p:cNvPr id="58" name="Textfeld 57"/>
              <p:cNvSpPr txBox="1">
                <a:spLocks noRot="1" noChangeAspect="1" noMove="1" noResize="1" noEditPoints="1" noAdjustHandles="1" noChangeArrowheads="1" noChangeShapeType="1" noTextEdit="1"/>
              </p:cNvSpPr>
              <p:nvPr/>
            </p:nvSpPr>
            <p:spPr>
              <a:xfrm>
                <a:off x="4834262" y="3378222"/>
                <a:ext cx="6352675" cy="1378904"/>
              </a:xfrm>
              <a:prstGeom prst="rect">
                <a:avLst/>
              </a:prstGeom>
              <a:blipFill>
                <a:blip r:embed="rId18"/>
                <a:stretch>
                  <a:fillRect l="-576" t="-2212"/>
                </a:stretch>
              </a:blipFill>
            </p:spPr>
            <p:txBody>
              <a:bodyPr/>
              <a:lstStyle/>
              <a:p>
                <a:r>
                  <a:rPr lang="de-DE">
                    <a:noFill/>
                  </a:rPr>
                  <a:t> </a:t>
                </a:r>
              </a:p>
            </p:txBody>
          </p:sp>
        </mc:Fallback>
      </mc:AlternateContent>
      <p:sp>
        <p:nvSpPr>
          <p:cNvPr id="61" name="Ellipse 60"/>
          <p:cNvSpPr/>
          <p:nvPr/>
        </p:nvSpPr>
        <p:spPr bwMode="auto">
          <a:xfrm>
            <a:off x="6532060" y="2024871"/>
            <a:ext cx="853918" cy="31146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mc:AlternateContent xmlns:mc="http://schemas.openxmlformats.org/markup-compatibility/2006" xmlns:a14="http://schemas.microsoft.com/office/drawing/2010/main">
        <mc:Choice Requires="a14">
          <p:sp>
            <p:nvSpPr>
              <p:cNvPr id="62" name="Textfeld 61"/>
              <p:cNvSpPr txBox="1"/>
              <p:nvPr/>
            </p:nvSpPr>
            <p:spPr>
              <a:xfrm>
                <a:off x="887997" y="5903879"/>
                <a:ext cx="192360"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1</m:t>
                      </m:r>
                    </m:oMath>
                  </m:oMathPara>
                </a14:m>
                <a:endParaRPr lang="de-DE" dirty="0">
                  <a:solidFill>
                    <a:srgbClr val="000000"/>
                  </a:solidFill>
                  <a:latin typeface="Arial" charset="0"/>
                </a:endParaRPr>
              </a:p>
            </p:txBody>
          </p:sp>
        </mc:Choice>
        <mc:Fallback xmlns="">
          <p:sp>
            <p:nvSpPr>
              <p:cNvPr id="62" name="Textfeld 61"/>
              <p:cNvSpPr txBox="1">
                <a:spLocks noRot="1" noChangeAspect="1" noMove="1" noResize="1" noEditPoints="1" noAdjustHandles="1" noChangeArrowheads="1" noChangeShapeType="1" noTextEdit="1"/>
              </p:cNvSpPr>
              <p:nvPr/>
            </p:nvSpPr>
            <p:spPr>
              <a:xfrm>
                <a:off x="887997" y="5903879"/>
                <a:ext cx="192360" cy="276999"/>
              </a:xfrm>
              <a:prstGeom prst="rect">
                <a:avLst/>
              </a:prstGeom>
              <a:blipFill>
                <a:blip r:embed="rId19"/>
                <a:stretch>
                  <a:fillRect l="-45161" r="-9677" b="-8696"/>
                </a:stretch>
              </a:blipFill>
            </p:spPr>
            <p:txBody>
              <a:bodyPr/>
              <a:lstStyle/>
              <a:p>
                <a:r>
                  <a:rPr lang="de-DE">
                    <a:noFill/>
                  </a:rPr>
                  <a:t> </a:t>
                </a:r>
              </a:p>
            </p:txBody>
          </p:sp>
        </mc:Fallback>
      </mc:AlternateContent>
      <p:sp>
        <p:nvSpPr>
          <p:cNvPr id="64" name="Textfeld 63"/>
          <p:cNvSpPr txBox="1"/>
          <p:nvPr/>
        </p:nvSpPr>
        <p:spPr>
          <a:xfrm>
            <a:off x="855937" y="4995030"/>
            <a:ext cx="128240" cy="276999"/>
          </a:xfrm>
          <a:prstGeom prst="rect">
            <a:avLst/>
          </a:prstGeom>
          <a:noFill/>
        </p:spPr>
        <p:txBody>
          <a:bodyPr wrap="none" lIns="0" tIns="0" rIns="0" bIns="0" rtlCol="0">
            <a:spAutoFit/>
          </a:bodyPr>
          <a:lstStyle/>
          <a:p>
            <a:pPr algn="ctr" eaLnBrk="0" fontAlgn="base" hangingPunct="0">
              <a:spcBef>
                <a:spcPct val="50000"/>
              </a:spcBef>
              <a:spcAft>
                <a:spcPct val="0"/>
              </a:spcAft>
            </a:pPr>
            <a:r>
              <a:rPr lang="de-DE" dirty="0">
                <a:solidFill>
                  <a:srgbClr val="000000"/>
                </a:solidFill>
                <a:latin typeface="Arial" charset="0"/>
              </a:rPr>
              <a:t>0</a:t>
            </a:r>
          </a:p>
        </p:txBody>
      </p:sp>
      <mc:AlternateContent xmlns:mc="http://schemas.openxmlformats.org/markup-compatibility/2006" xmlns:a14="http://schemas.microsoft.com/office/drawing/2010/main">
        <mc:Choice Requires="a14">
          <p:sp>
            <p:nvSpPr>
              <p:cNvPr id="65" name="Textfeld 64"/>
              <p:cNvSpPr txBox="1"/>
              <p:nvPr/>
            </p:nvSpPr>
            <p:spPr>
              <a:xfrm>
                <a:off x="869728" y="4103615"/>
                <a:ext cx="192360"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0</m:t>
                      </m:r>
                    </m:oMath>
                  </m:oMathPara>
                </a14:m>
                <a:endParaRPr lang="de-DE" dirty="0">
                  <a:solidFill>
                    <a:srgbClr val="000000"/>
                  </a:solidFill>
                  <a:latin typeface="Arial" charset="0"/>
                </a:endParaRPr>
              </a:p>
            </p:txBody>
          </p:sp>
        </mc:Choice>
        <mc:Fallback xmlns="">
          <p:sp>
            <p:nvSpPr>
              <p:cNvPr id="65" name="Textfeld 64"/>
              <p:cNvSpPr txBox="1">
                <a:spLocks noRot="1" noChangeAspect="1" noMove="1" noResize="1" noEditPoints="1" noAdjustHandles="1" noChangeArrowheads="1" noChangeShapeType="1" noTextEdit="1"/>
              </p:cNvSpPr>
              <p:nvPr/>
            </p:nvSpPr>
            <p:spPr>
              <a:xfrm>
                <a:off x="869728" y="4103615"/>
                <a:ext cx="192360" cy="276999"/>
              </a:xfrm>
              <a:prstGeom prst="rect">
                <a:avLst/>
              </a:prstGeom>
              <a:blipFill>
                <a:blip r:embed="rId20"/>
                <a:stretch>
                  <a:fillRect l="-45161" r="-9677" b="-869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3" name="Textfeld 62"/>
              <p:cNvSpPr txBox="1"/>
              <p:nvPr/>
            </p:nvSpPr>
            <p:spPr>
              <a:xfrm>
                <a:off x="4824885" y="3378222"/>
                <a:ext cx="7128792" cy="1171346"/>
              </a:xfrm>
              <a:prstGeom prst="rect">
                <a:avLst/>
              </a:prstGeom>
              <a:noFill/>
            </p:spPr>
            <p:txBody>
              <a:bodyPr wrap="square" rtlCol="0">
                <a:spAutoFit/>
              </a:bodyPr>
              <a:lstStyle/>
              <a:p>
                <a:pPr marL="342900" indent="-342900" eaLnBrk="0" fontAlgn="base" hangingPunct="0">
                  <a:spcBef>
                    <a:spcPct val="50000"/>
                  </a:spcBef>
                  <a:spcAft>
                    <a:spcPct val="0"/>
                  </a:spcAft>
                  <a:buFont typeface="+mj-lt"/>
                  <a:buAutoNum type="arabicPeriod" startAt="3"/>
                </a:pPr>
                <a:r>
                  <a:rPr lang="de-DE" dirty="0" err="1">
                    <a:solidFill>
                      <a:srgbClr val="000000"/>
                    </a:solidFill>
                    <a:latin typeface="Arial" charset="0"/>
                  </a:rPr>
                  <a:t>Activation</a:t>
                </a:r>
                <a:r>
                  <a:rPr lang="de-DE" dirty="0">
                    <a:solidFill>
                      <a:srgbClr val="000000"/>
                    </a:solidFill>
                    <a:latin typeface="Arial" charset="0"/>
                  </a:rPr>
                  <a:t> (Sigmoid </a:t>
                </a:r>
                <a:r>
                  <a:rPr lang="de-DE" dirty="0" err="1">
                    <a:solidFill>
                      <a:srgbClr val="000000"/>
                    </a:solidFill>
                    <a:latin typeface="Arial" charset="0"/>
                  </a:rPr>
                  <a:t>function</a:t>
                </a:r>
                <a:r>
                  <a:rPr lang="de-DE" dirty="0">
                    <a:solidFill>
                      <a:srgbClr val="000000"/>
                    </a:solidFill>
                    <a:latin typeface="Arial" charset="0"/>
                  </a:rPr>
                  <a:t>)</a:t>
                </a:r>
                <a:br>
                  <a:rPr lang="de-DE" dirty="0">
                    <a:solidFill>
                      <a:srgbClr val="000000"/>
                    </a:solidFill>
                    <a:latin typeface="Arial" charset="0"/>
                  </a:rPr>
                </a:br>
                <a:br>
                  <a:rPr lang="de-DE" dirty="0">
                    <a:solidFill>
                      <a:srgbClr val="000000"/>
                    </a:solidFill>
                    <a:latin typeface="Arial" charset="0"/>
                  </a:rPr>
                </a:br>
                <a14:m>
                  <m:oMath xmlns:m="http://schemas.openxmlformats.org/officeDocument/2006/math">
                    <m:acc>
                      <m:accPr>
                        <m:chr m:val="̂"/>
                        <m:ctrlPr>
                          <a:rPr lang="de-DE" i="1" dirty="0">
                            <a:solidFill>
                              <a:srgbClr val="000000"/>
                            </a:solidFill>
                            <a:latin typeface="Cambria Math" panose="02040503050406030204" pitchFamily="18" charset="0"/>
                          </a:rPr>
                        </m:ctrlPr>
                      </m:accPr>
                      <m:e>
                        <m:r>
                          <a:rPr lang="de-DE" i="1" dirty="0">
                            <a:solidFill>
                              <a:srgbClr val="000000"/>
                            </a:solidFill>
                            <a:latin typeface="Cambria Math" panose="02040503050406030204" pitchFamily="18" charset="0"/>
                          </a:rPr>
                          <m:t>𝑦</m:t>
                        </m:r>
                      </m:e>
                    </m:acc>
                    <m:r>
                      <a:rPr lang="de-DE" i="1" dirty="0">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𝜎</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𝑧</m:t>
                        </m:r>
                      </m:e>
                    </m:d>
                    <m:r>
                      <a:rPr lang="de-DE" i="1">
                        <a:solidFill>
                          <a:srgbClr val="000000"/>
                        </a:solidFill>
                        <a:latin typeface="Cambria Math" panose="02040503050406030204" pitchFamily="18" charset="0"/>
                      </a:rPr>
                      <m:t>= </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1+</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𝑒</m:t>
                            </m:r>
                          </m:e>
                          <m:sup>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𝑧</m:t>
                            </m:r>
                          </m:sup>
                        </m:sSup>
                      </m:den>
                    </m:f>
                    <m:r>
                      <a:rPr lang="de-DE" i="1">
                        <a:solidFill>
                          <a:srgbClr val="000000"/>
                        </a:solidFill>
                        <a:latin typeface="Cambria Math" panose="02040503050406030204" pitchFamily="18" charset="0"/>
                      </a:rPr>
                      <m:t>=</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1+</m:t>
                        </m:r>
                        <m:sSup>
                          <m:sSupPr>
                            <m:ctrlPr>
                              <a:rPr lang="de-DE" i="1">
                                <a:solidFill>
                                  <a:srgbClr val="000000"/>
                                </a:solidFill>
                                <a:latin typeface="Cambria Math" panose="02040503050406030204" pitchFamily="18" charset="0"/>
                              </a:rPr>
                            </m:ctrlPr>
                          </m:sSupPr>
                          <m:e>
                            <m:r>
                              <a:rPr lang="de-DE" i="1">
                                <a:solidFill>
                                  <a:srgbClr val="000000"/>
                                </a:solidFill>
                                <a:latin typeface="Cambria Math" panose="02040503050406030204" pitchFamily="18" charset="0"/>
                              </a:rPr>
                              <m:t>𝑒</m:t>
                            </m:r>
                          </m:e>
                          <m:sup>
                            <m:r>
                              <a:rPr lang="de-DE" i="1">
                                <a:solidFill>
                                  <a:srgbClr val="000000"/>
                                </a:solidFill>
                                <a:latin typeface="Cambria Math" panose="02040503050406030204" pitchFamily="18" charset="0"/>
                              </a:rPr>
                              <m:t>0.1</m:t>
                            </m:r>
                          </m:sup>
                        </m:sSup>
                      </m:den>
                    </m:f>
                    <m:r>
                      <a:rPr lang="de-DE" i="1">
                        <a:solidFill>
                          <a:srgbClr val="000000"/>
                        </a:solidFill>
                        <a:latin typeface="Cambria Math" panose="02040503050406030204" pitchFamily="18" charset="0"/>
                      </a:rPr>
                      <m:t>≈0.475</m:t>
                    </m:r>
                  </m:oMath>
                </a14:m>
                <a:endParaRPr lang="de-DE" dirty="0">
                  <a:solidFill>
                    <a:srgbClr val="000000"/>
                  </a:solidFill>
                  <a:latin typeface="Arial" charset="0"/>
                </a:endParaRPr>
              </a:p>
            </p:txBody>
          </p:sp>
        </mc:Choice>
        <mc:Fallback xmlns="">
          <p:sp>
            <p:nvSpPr>
              <p:cNvPr id="63" name="Textfeld 62"/>
              <p:cNvSpPr txBox="1">
                <a:spLocks noRot="1" noChangeAspect="1" noMove="1" noResize="1" noEditPoints="1" noAdjustHandles="1" noChangeArrowheads="1" noChangeShapeType="1" noTextEdit="1"/>
              </p:cNvSpPr>
              <p:nvPr/>
            </p:nvSpPr>
            <p:spPr>
              <a:xfrm>
                <a:off x="4824885" y="3378222"/>
                <a:ext cx="7128792" cy="1171346"/>
              </a:xfrm>
              <a:prstGeom prst="rect">
                <a:avLst/>
              </a:prstGeom>
              <a:blipFill>
                <a:blip r:embed="rId21"/>
                <a:stretch>
                  <a:fillRect l="-513" t="-26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48" name="Rechteck 2047"/>
              <p:cNvSpPr/>
              <p:nvPr/>
            </p:nvSpPr>
            <p:spPr>
              <a:xfrm>
                <a:off x="3026447" y="4755547"/>
                <a:ext cx="739305" cy="338554"/>
              </a:xfrm>
              <a:prstGeom prst="rect">
                <a:avLst/>
              </a:prstGeom>
            </p:spPr>
            <p:txBody>
              <a:bodyPr wrap="none">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sz="1600" i="1">
                          <a:solidFill>
                            <a:srgbClr val="000000"/>
                          </a:solidFill>
                          <a:latin typeface="Cambria Math" panose="02040503050406030204" pitchFamily="18" charset="0"/>
                        </a:rPr>
                        <m:t>0.475</m:t>
                      </m:r>
                    </m:oMath>
                  </m:oMathPara>
                </a14:m>
                <a:endParaRPr lang="de-DE" sz="1600" dirty="0">
                  <a:solidFill>
                    <a:srgbClr val="000000"/>
                  </a:solidFill>
                  <a:latin typeface="Arial" charset="0"/>
                </a:endParaRPr>
              </a:p>
            </p:txBody>
          </p:sp>
        </mc:Choice>
        <mc:Fallback xmlns="">
          <p:sp>
            <p:nvSpPr>
              <p:cNvPr id="2048" name="Rechteck 2047"/>
              <p:cNvSpPr>
                <a:spLocks noRot="1" noChangeAspect="1" noMove="1" noResize="1" noEditPoints="1" noAdjustHandles="1" noChangeArrowheads="1" noChangeShapeType="1" noTextEdit="1"/>
              </p:cNvSpPr>
              <p:nvPr/>
            </p:nvSpPr>
            <p:spPr>
              <a:xfrm>
                <a:off x="3026447" y="4755547"/>
                <a:ext cx="739305" cy="338554"/>
              </a:xfrm>
              <a:prstGeom prst="rect">
                <a:avLst/>
              </a:prstGeom>
              <a:blipFill>
                <a:blip r:embed="rId2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49" name="Textfeld 2048"/>
              <p:cNvSpPr txBox="1"/>
              <p:nvPr/>
            </p:nvSpPr>
            <p:spPr>
              <a:xfrm>
                <a:off x="4834261" y="3392034"/>
                <a:ext cx="7232904" cy="1328633"/>
              </a:xfrm>
              <a:prstGeom prst="rect">
                <a:avLst/>
              </a:prstGeom>
              <a:noFill/>
            </p:spPr>
            <p:txBody>
              <a:bodyPr wrap="square" rtlCol="0">
                <a:spAutoFit/>
              </a:bodyPr>
              <a:lstStyle/>
              <a:p>
                <a:pPr marL="342900" indent="-342900" eaLnBrk="0" fontAlgn="base" hangingPunct="0">
                  <a:spcBef>
                    <a:spcPct val="50000"/>
                  </a:spcBef>
                  <a:spcAft>
                    <a:spcPts val="1000"/>
                  </a:spcAft>
                  <a:buFont typeface="+mj-lt"/>
                  <a:buAutoNum type="arabicPeriod" startAt="4"/>
                </a:pPr>
                <a:r>
                  <a:rPr lang="en-US" dirty="0">
                    <a:solidFill>
                      <a:srgbClr val="000000"/>
                    </a:solidFill>
                    <a:latin typeface="Arial" charset="0"/>
                  </a:rPr>
                  <a:t>The Cost Function (Binary Cross Entropy)</a:t>
                </a:r>
                <a:br>
                  <a:rPr lang="en-US" dirty="0">
                    <a:solidFill>
                      <a:srgbClr val="000000"/>
                    </a:solidFill>
                    <a:latin typeface="Arial" charset="0"/>
                  </a:rPr>
                </a:br>
                <a:br>
                  <a:rPr lang="de-DE" dirty="0">
                    <a:solidFill>
                      <a:srgbClr val="000000"/>
                    </a:solidFill>
                    <a:latin typeface="Arial" charset="0"/>
                  </a:rPr>
                </a:br>
                <a14:m>
                  <m:oMath xmlns:m="http://schemas.openxmlformats.org/officeDocument/2006/math">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d>
                    <m:r>
                      <a:rPr lang="de-DE" i="1">
                        <a:solidFill>
                          <a:srgbClr val="000000"/>
                        </a:solidFill>
                        <a:latin typeface="Cambria Math" panose="02040503050406030204" pitchFamily="18" charset="0"/>
                      </a:rPr>
                      <m:t>=−</m:t>
                    </m:r>
                    <m:d>
                      <m:dPr>
                        <m:begChr m:val="["/>
                        <m:endChr m:val="]"/>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𝑦</m:t>
                        </m:r>
                        <m:func>
                          <m:funcPr>
                            <m:ctrlPr>
                              <a:rPr lang="de-DE" i="1">
                                <a:solidFill>
                                  <a:srgbClr val="000000"/>
                                </a:solidFill>
                                <a:latin typeface="Cambria Math" panose="02040503050406030204" pitchFamily="18" charset="0"/>
                              </a:rPr>
                            </m:ctrlPr>
                          </m:funcPr>
                          <m:fName>
                            <m:r>
                              <m:rPr>
                                <m:sty m:val="p"/>
                              </m:rPr>
                              <a:rPr lang="de-DE">
                                <a:solidFill>
                                  <a:srgbClr val="000000"/>
                                </a:solidFill>
                                <a:latin typeface="Cambria Math" panose="02040503050406030204" pitchFamily="18" charset="0"/>
                              </a:rPr>
                              <m:t>log</m:t>
                            </m:r>
                          </m:fName>
                          <m:e>
                            <m:d>
                              <m:dPr>
                                <m:ctrlPr>
                                  <a:rPr lang="de-DE" i="1">
                                    <a:solidFill>
                                      <a:srgbClr val="000000"/>
                                    </a:solidFill>
                                    <a:latin typeface="Cambria Math" panose="02040503050406030204" pitchFamily="18" charset="0"/>
                                  </a:rPr>
                                </m:ctrlPr>
                              </m:d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e>
                            </m:d>
                          </m:e>
                        </m:func>
                        <m:r>
                          <a:rPr lang="de-DE" i="1">
                            <a:solidFill>
                              <a:srgbClr val="000000"/>
                            </a:solidFill>
                            <a:latin typeface="Cambria Math" panose="02040503050406030204" pitchFamily="18" charset="0"/>
                          </a:rPr>
                          <m:t>+</m:t>
                        </m:r>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r>
                              <a:rPr lang="de-DE" i="1">
                                <a:solidFill>
                                  <a:srgbClr val="000000"/>
                                </a:solidFill>
                                <a:latin typeface="Cambria Math" panose="02040503050406030204" pitchFamily="18" charset="0"/>
                              </a:rPr>
                              <m:t>𝑦</m:t>
                            </m:r>
                          </m:e>
                        </m:d>
                        <m:func>
                          <m:funcPr>
                            <m:ctrlPr>
                              <a:rPr lang="de-DE" i="1">
                                <a:solidFill>
                                  <a:srgbClr val="000000"/>
                                </a:solidFill>
                                <a:latin typeface="Cambria Math" panose="02040503050406030204" pitchFamily="18" charset="0"/>
                              </a:rPr>
                            </m:ctrlPr>
                          </m:funcPr>
                          <m:fName>
                            <m:r>
                              <m:rPr>
                                <m:sty m:val="p"/>
                              </m:rPr>
                              <a:rPr lang="de-DE">
                                <a:solidFill>
                                  <a:srgbClr val="000000"/>
                                </a:solidFill>
                                <a:latin typeface="Cambria Math" panose="02040503050406030204" pitchFamily="18" charset="0"/>
                              </a:rPr>
                              <m:t>log</m:t>
                            </m:r>
                          </m:fName>
                          <m:e>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1−</m:t>
                                </m:r>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e>
                            </m:d>
                          </m:e>
                        </m:func>
                      </m:e>
                    </m:d>
                  </m:oMath>
                </a14:m>
                <a:endParaRPr lang="de-DE" dirty="0">
                  <a:solidFill>
                    <a:srgbClr val="000000"/>
                  </a:solidFill>
                  <a:latin typeface="Arial" charset="0"/>
                </a:endParaRPr>
              </a:p>
              <a:p>
                <a:pPr eaLnBrk="0" fontAlgn="base" hangingPunct="0">
                  <a:spcBef>
                    <a:spcPct val="50000"/>
                  </a:spcBef>
                  <a:spcAft>
                    <a:spcPts val="100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            </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d>
                      <m:r>
                        <a:rPr lang="de-DE" i="1">
                          <a:solidFill>
                            <a:srgbClr val="000000"/>
                          </a:solidFill>
                          <a:latin typeface="Cambria Math" panose="02040503050406030204" pitchFamily="18" charset="0"/>
                        </a:rPr>
                        <m:t>=−1</m:t>
                      </m:r>
                      <m:func>
                        <m:funcPr>
                          <m:ctrlPr>
                            <a:rPr lang="de-DE" i="1">
                              <a:solidFill>
                                <a:srgbClr val="000000"/>
                              </a:solidFill>
                              <a:latin typeface="Cambria Math" panose="02040503050406030204" pitchFamily="18" charset="0"/>
                            </a:rPr>
                          </m:ctrlPr>
                        </m:funcPr>
                        <m:fName>
                          <m:r>
                            <m:rPr>
                              <m:sty m:val="p"/>
                            </m:rPr>
                            <a:rPr lang="de-DE">
                              <a:solidFill>
                                <a:srgbClr val="000000"/>
                              </a:solidFill>
                              <a:latin typeface="Cambria Math" panose="02040503050406030204" pitchFamily="18" charset="0"/>
                            </a:rPr>
                            <m:t>log</m:t>
                          </m:r>
                        </m:fName>
                        <m:e>
                          <m:r>
                            <a:rPr lang="de-DE" i="1">
                              <a:solidFill>
                                <a:srgbClr val="000000"/>
                              </a:solidFill>
                              <a:latin typeface="Cambria Math" panose="02040503050406030204" pitchFamily="18" charset="0"/>
                            </a:rPr>
                            <m:t>(1−0.475)</m:t>
                          </m:r>
                        </m:e>
                      </m:func>
                      <m:r>
                        <a:rPr lang="de-DE" i="1">
                          <a:solidFill>
                            <a:srgbClr val="000000"/>
                          </a:solidFill>
                          <a:latin typeface="Cambria Math" panose="02040503050406030204" pitchFamily="18" charset="0"/>
                        </a:rPr>
                        <m:t>≈0.644                             </m:t>
                      </m:r>
                    </m:oMath>
                  </m:oMathPara>
                </a14:m>
                <a:br>
                  <a:rPr lang="de-DE" dirty="0">
                    <a:solidFill>
                      <a:srgbClr val="000000"/>
                    </a:solidFill>
                    <a:latin typeface="Arial" charset="0"/>
                  </a:rPr>
                </a:br>
                <a:endParaRPr lang="de-DE" dirty="0">
                  <a:solidFill>
                    <a:srgbClr val="000000"/>
                  </a:solidFill>
                  <a:latin typeface="Arial" charset="0"/>
                </a:endParaRPr>
              </a:p>
            </p:txBody>
          </p:sp>
        </mc:Choice>
        <mc:Fallback xmlns="">
          <p:sp>
            <p:nvSpPr>
              <p:cNvPr id="2049" name="Textfeld 2048"/>
              <p:cNvSpPr txBox="1">
                <a:spLocks noRot="1" noChangeAspect="1" noMove="1" noResize="1" noEditPoints="1" noAdjustHandles="1" noChangeArrowheads="1" noChangeShapeType="1" noTextEdit="1"/>
              </p:cNvSpPr>
              <p:nvPr/>
            </p:nvSpPr>
            <p:spPr>
              <a:xfrm>
                <a:off x="4834261" y="3392034"/>
                <a:ext cx="7232904" cy="1328633"/>
              </a:xfrm>
              <a:prstGeom prst="rect">
                <a:avLst/>
              </a:prstGeom>
              <a:blipFill>
                <a:blip r:embed="rId23"/>
                <a:stretch>
                  <a:fillRect l="-505" t="-2294" b="-3670"/>
                </a:stretch>
              </a:blipFill>
            </p:spPr>
            <p:txBody>
              <a:bodyPr/>
              <a:lstStyle/>
              <a:p>
                <a:r>
                  <a:rPr lang="de-DE">
                    <a:noFill/>
                  </a:rPr>
                  <a:t> </a:t>
                </a:r>
              </a:p>
            </p:txBody>
          </p:sp>
        </mc:Fallback>
      </mc:AlternateContent>
      <p:sp>
        <p:nvSpPr>
          <p:cNvPr id="2065" name="Ellipse 2064"/>
          <p:cNvSpPr/>
          <p:nvPr/>
        </p:nvSpPr>
        <p:spPr bwMode="auto">
          <a:xfrm>
            <a:off x="8184233" y="2037595"/>
            <a:ext cx="504056" cy="235441"/>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84" name="Ellipse 83"/>
          <p:cNvSpPr/>
          <p:nvPr/>
        </p:nvSpPr>
        <p:spPr bwMode="auto">
          <a:xfrm>
            <a:off x="3026447" y="4744384"/>
            <a:ext cx="722975" cy="358139"/>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mc:AlternateContent xmlns:mc="http://schemas.openxmlformats.org/markup-compatibility/2006" xmlns:a14="http://schemas.microsoft.com/office/drawing/2010/main">
        <mc:Choice Requires="a14">
          <p:sp>
            <p:nvSpPr>
              <p:cNvPr id="85" name="Textfeld 84"/>
              <p:cNvSpPr txBox="1"/>
              <p:nvPr/>
            </p:nvSpPr>
            <p:spPr>
              <a:xfrm>
                <a:off x="4850465" y="3338986"/>
                <a:ext cx="7232904" cy="3545522"/>
              </a:xfrm>
              <a:prstGeom prst="rect">
                <a:avLst/>
              </a:prstGeom>
              <a:noFill/>
            </p:spPr>
            <p:txBody>
              <a:bodyPr wrap="square" rtlCol="0">
                <a:spAutoFit/>
              </a:bodyPr>
              <a:lstStyle/>
              <a:p>
                <a:pPr marL="342900" indent="-342900" eaLnBrk="0" fontAlgn="base" hangingPunct="0">
                  <a:spcBef>
                    <a:spcPct val="50000"/>
                  </a:spcBef>
                  <a:spcAft>
                    <a:spcPts val="1000"/>
                  </a:spcAft>
                  <a:buFont typeface="+mj-lt"/>
                  <a:buAutoNum type="arabicPeriod" startAt="5"/>
                </a:pPr>
                <a:r>
                  <a:rPr lang="de-DE" dirty="0" err="1">
                    <a:solidFill>
                      <a:srgbClr val="000000"/>
                    </a:solidFill>
                    <a:latin typeface="Arial" charset="0"/>
                  </a:rPr>
                  <a:t>Weight</a:t>
                </a:r>
                <a:r>
                  <a:rPr lang="de-DE" dirty="0">
                    <a:solidFill>
                      <a:srgbClr val="000000"/>
                    </a:solidFill>
                    <a:latin typeface="Arial" charset="0"/>
                  </a:rPr>
                  <a:t> update (Gradient Descent </a:t>
                </a:r>
                <a:r>
                  <a:rPr lang="de-DE" dirty="0" err="1">
                    <a:solidFill>
                      <a:srgbClr val="000000"/>
                    </a:solidFill>
                    <a:latin typeface="Arial" charset="0"/>
                  </a:rPr>
                  <a:t>Step</a:t>
                </a:r>
                <a:r>
                  <a:rPr lang="de-DE" dirty="0">
                    <a:solidFill>
                      <a:srgbClr val="000000"/>
                    </a:solidFill>
                    <a:latin typeface="Arial" charset="0"/>
                  </a:rPr>
                  <a:t>, </a:t>
                </a:r>
                <a14:m>
                  <m:oMath xmlns:m="http://schemas.openxmlformats.org/officeDocument/2006/math">
                    <m:r>
                      <a:rPr lang="de-DE" i="1">
                        <a:solidFill>
                          <a:srgbClr val="000000"/>
                        </a:solidFill>
                        <a:latin typeface="Cambria Math" panose="02040503050406030204" pitchFamily="18" charset="0"/>
                      </a:rPr>
                      <m:t>𝜂</m:t>
                    </m:r>
                    <m:r>
                      <a:rPr lang="de-DE" i="1">
                        <a:solidFill>
                          <a:srgbClr val="000000"/>
                        </a:solidFill>
                        <a:latin typeface="Cambria Math" panose="02040503050406030204" pitchFamily="18" charset="0"/>
                      </a:rPr>
                      <m:t>= </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2</m:t>
                        </m:r>
                      </m:den>
                    </m:f>
                  </m:oMath>
                </a14:m>
                <a:r>
                  <a:rPr lang="de-DE" dirty="0">
                    <a:solidFill>
                      <a:srgbClr val="000000"/>
                    </a:solidFill>
                    <a:latin typeface="Arial" charset="0"/>
                  </a:rPr>
                  <a:t>)</a:t>
                </a:r>
                <a:br>
                  <a:rPr lang="de-DE" dirty="0">
                    <a:solidFill>
                      <a:srgbClr val="000000"/>
                    </a:solidFill>
                    <a:latin typeface="Arial" charset="0"/>
                  </a:rPr>
                </a:br>
                <a:br>
                  <a:rPr lang="de-DE" dirty="0">
                    <a:solidFill>
                      <a:srgbClr val="000000"/>
                    </a:solidFill>
                    <a:latin typeface="Arial" charset="0"/>
                  </a:rPr>
                </a:b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𝑖</m:t>
                        </m:r>
                      </m:sub>
                    </m:sSub>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𝑖</m:t>
                        </m:r>
                      </m:sub>
                    </m:sSub>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𝐽</m:t>
                        </m:r>
                        <m:d>
                          <m:dPr>
                            <m:ctrlPr>
                              <a:rPr lang="de-DE" i="1">
                                <a:solidFill>
                                  <a:srgbClr val="000000"/>
                                </a:solidFill>
                                <a:latin typeface="Cambria Math" panose="02040503050406030204" pitchFamily="18" charset="0"/>
                              </a:rPr>
                            </m:ctrlPr>
                          </m:dPr>
                          <m:e>
                            <m:r>
                              <a:rPr lang="de-DE" b="1" i="1">
                                <a:solidFill>
                                  <a:srgbClr val="000000"/>
                                </a:solidFill>
                                <a:latin typeface="Cambria Math" panose="02040503050406030204" pitchFamily="18" charset="0"/>
                              </a:rPr>
                              <m:t>𝝎</m:t>
                            </m:r>
                            <m:r>
                              <a:rPr lang="de-DE" i="1">
                                <a:solidFill>
                                  <a:srgbClr val="000000"/>
                                </a:solidFill>
                                <a:latin typeface="Cambria Math" panose="02040503050406030204" pitchFamily="18" charset="0"/>
                              </a:rPr>
                              <m:t>,</m:t>
                            </m:r>
                            <m:r>
                              <a:rPr lang="de-DE" b="1" i="1">
                                <a:solidFill>
                                  <a:srgbClr val="000000"/>
                                </a:solidFill>
                                <a:latin typeface="Cambria Math" panose="02040503050406030204" pitchFamily="18" charset="0"/>
                              </a:rPr>
                              <m:t>𝒙</m:t>
                            </m:r>
                          </m:e>
                        </m:d>
                      </m:num>
                      <m:den>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𝑖</m:t>
                            </m:r>
                          </m:sub>
                        </m:sSub>
                      </m:den>
                    </m:f>
                    <m:r>
                      <a:rPr lang="de-DE" i="1">
                        <a:solidFill>
                          <a:srgbClr val="000000"/>
                        </a:solidFill>
                        <a:latin typeface="Cambria Math" panose="02040503050406030204" pitchFamily="18" charset="0"/>
                      </a:rPr>
                      <m:t>=</m:t>
                    </m:r>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𝑖</m:t>
                        </m:r>
                      </m:sub>
                    </m:sSub>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𝜂</m:t>
                    </m:r>
                    <m:d>
                      <m:dPr>
                        <m:ctrlPr>
                          <a:rPr lang="de-DE" i="1">
                            <a:solidFill>
                              <a:srgbClr val="000000"/>
                            </a:solidFill>
                            <a:latin typeface="Cambria Math" panose="02040503050406030204" pitchFamily="18" charset="0"/>
                          </a:rPr>
                        </m:ctrlPr>
                      </m:dPr>
                      <m:e>
                        <m:acc>
                          <m:accPr>
                            <m:chr m:val="̂"/>
                            <m:ctrlPr>
                              <a:rPr lang="de-DE" i="1">
                                <a:solidFill>
                                  <a:srgbClr val="000000"/>
                                </a:solidFill>
                                <a:latin typeface="Cambria Math" panose="02040503050406030204" pitchFamily="18" charset="0"/>
                              </a:rPr>
                            </m:ctrlPr>
                          </m:accPr>
                          <m:e>
                            <m:r>
                              <a:rPr lang="de-DE" i="1">
                                <a:solidFill>
                                  <a:srgbClr val="000000"/>
                                </a:solidFill>
                                <a:latin typeface="Cambria Math" panose="02040503050406030204" pitchFamily="18" charset="0"/>
                              </a:rPr>
                              <m:t>𝑦</m:t>
                            </m:r>
                          </m:e>
                        </m:acc>
                        <m:r>
                          <a:rPr lang="de-DE" i="1">
                            <a:solidFill>
                              <a:srgbClr val="000000"/>
                            </a:solidFill>
                            <a:latin typeface="Cambria Math" panose="02040503050406030204" pitchFamily="18" charset="0"/>
                          </a:rPr>
                          <m:t>−</m:t>
                        </m:r>
                        <m:r>
                          <a:rPr lang="de-DE" i="1">
                            <a:solidFill>
                              <a:srgbClr val="000000"/>
                            </a:solidFill>
                            <a:latin typeface="Cambria Math" panose="02040503050406030204" pitchFamily="18" charset="0"/>
                          </a:rPr>
                          <m:t>𝑦</m:t>
                        </m:r>
                      </m:e>
                    </m:d>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𝑥</m:t>
                        </m:r>
                      </m:e>
                      <m:sub>
                        <m:r>
                          <a:rPr lang="de-DE" i="1">
                            <a:solidFill>
                              <a:srgbClr val="000000"/>
                            </a:solidFill>
                            <a:latin typeface="Cambria Math" panose="02040503050406030204" pitchFamily="18" charset="0"/>
                          </a:rPr>
                          <m:t>𝑖</m:t>
                        </m:r>
                      </m:sub>
                    </m:sSub>
                  </m:oMath>
                </a14:m>
                <a:br>
                  <a:rPr lang="de-DE" dirty="0">
                    <a:solidFill>
                      <a:srgbClr val="000000"/>
                    </a:solidFill>
                    <a:latin typeface="Arial" charset="0"/>
                  </a:rPr>
                </a:br>
                <a:endParaRPr lang="de-DE" dirty="0">
                  <a:solidFill>
                    <a:srgbClr val="000000"/>
                  </a:solidFill>
                  <a:latin typeface="Arial" charset="0"/>
                </a:endParaRPr>
              </a:p>
              <a:p>
                <a:pPr marL="1646856" lvl="3" indent="-285750" eaLnBrk="0" fontAlgn="base" hangingPunct="0">
                  <a:spcBef>
                    <a:spcPct val="50000"/>
                  </a:spcBef>
                  <a:buFont typeface="Arial" panose="020B0604020202020204" pitchFamily="34" charset="0"/>
                  <a:buChar char="•"/>
                </a:pP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0</m:t>
                        </m:r>
                      </m:sub>
                    </m:sSub>
                    <m:r>
                      <a:rPr lang="de-DE" i="1">
                        <a:solidFill>
                          <a:srgbClr val="000000"/>
                        </a:solidFill>
                        <a:latin typeface="Cambria Math" panose="02040503050406030204" pitchFamily="18" charset="0"/>
                      </a:rPr>
                      <m:t>←−0.1−</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2</m:t>
                        </m:r>
                      </m:den>
                    </m:f>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0.475−0</m:t>
                        </m:r>
                      </m:e>
                    </m:d>
                    <m:r>
                      <a:rPr lang="de-DE" i="1">
                        <a:solidFill>
                          <a:srgbClr val="000000"/>
                        </a:solidFill>
                        <a:latin typeface="Cambria Math" panose="02040503050406030204" pitchFamily="18" charset="0"/>
                      </a:rPr>
                      <m:t>⋅1=−0.338</m:t>
                    </m:r>
                  </m:oMath>
                </a14:m>
                <a:endParaRPr lang="de-DE" dirty="0">
                  <a:solidFill>
                    <a:srgbClr val="000000"/>
                  </a:solidFill>
                  <a:latin typeface="Arial" charset="0"/>
                </a:endParaRPr>
              </a:p>
              <a:p>
                <a:pPr marL="1646856" lvl="3" indent="-285750" eaLnBrk="0" fontAlgn="base" hangingPunct="0">
                  <a:spcBef>
                    <a:spcPct val="50000"/>
                  </a:spcBef>
                  <a:buFont typeface="Arial" panose="020B0604020202020204" pitchFamily="34" charset="0"/>
                  <a:buChar char="•"/>
                </a:pP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1</m:t>
                        </m:r>
                      </m:sub>
                    </m:sSub>
                    <m:r>
                      <a:rPr lang="de-DE" i="1">
                        <a:solidFill>
                          <a:srgbClr val="000000"/>
                        </a:solidFill>
                        <a:latin typeface="Cambria Math" panose="02040503050406030204" pitchFamily="18" charset="0"/>
                      </a:rPr>
                      <m:t>←0.75−</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2</m:t>
                        </m:r>
                      </m:den>
                    </m:f>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0.475−0</m:t>
                        </m:r>
                      </m:e>
                    </m:d>
                    <m:r>
                      <a:rPr lang="de-DE" i="1">
                        <a:solidFill>
                          <a:srgbClr val="000000"/>
                        </a:solidFill>
                        <a:latin typeface="Cambria Math" panose="02040503050406030204" pitchFamily="18" charset="0"/>
                      </a:rPr>
                      <m:t>⋅0=0.75</m:t>
                    </m:r>
                  </m:oMath>
                </a14:m>
                <a:endParaRPr lang="de-DE" dirty="0">
                  <a:solidFill>
                    <a:srgbClr val="000000"/>
                  </a:solidFill>
                  <a:latin typeface="Arial" charset="0"/>
                </a:endParaRPr>
              </a:p>
              <a:p>
                <a:pPr marL="1646856" lvl="3" indent="-285750" eaLnBrk="0" fontAlgn="base" hangingPunct="0">
                  <a:spcBef>
                    <a:spcPct val="50000"/>
                  </a:spcBef>
                  <a:buFont typeface="Arial" panose="020B0604020202020204" pitchFamily="34" charset="0"/>
                  <a:buChar char="•"/>
                </a:pPr>
                <a14:m>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𝜔</m:t>
                        </m:r>
                      </m:e>
                      <m:sub>
                        <m:r>
                          <a:rPr lang="de-DE" i="1">
                            <a:solidFill>
                              <a:srgbClr val="000000"/>
                            </a:solidFill>
                            <a:latin typeface="Cambria Math" panose="02040503050406030204" pitchFamily="18" charset="0"/>
                          </a:rPr>
                          <m:t>2</m:t>
                        </m:r>
                      </m:sub>
                    </m:sSub>
                    <m:r>
                      <a:rPr lang="de-DE" i="1">
                        <a:solidFill>
                          <a:srgbClr val="000000"/>
                        </a:solidFill>
                        <a:latin typeface="Cambria Math" panose="02040503050406030204" pitchFamily="18" charset="0"/>
                      </a:rPr>
                      <m:t>←0.5−</m:t>
                    </m:r>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2</m:t>
                        </m:r>
                      </m:den>
                    </m:f>
                    <m:d>
                      <m:dPr>
                        <m:ctrlPr>
                          <a:rPr lang="de-DE" i="1">
                            <a:solidFill>
                              <a:srgbClr val="000000"/>
                            </a:solidFill>
                            <a:latin typeface="Cambria Math" panose="02040503050406030204" pitchFamily="18" charset="0"/>
                          </a:rPr>
                        </m:ctrlPr>
                      </m:dPr>
                      <m:e>
                        <m:r>
                          <a:rPr lang="de-DE" i="1">
                            <a:solidFill>
                              <a:srgbClr val="000000"/>
                            </a:solidFill>
                            <a:latin typeface="Cambria Math" panose="02040503050406030204" pitchFamily="18" charset="0"/>
                          </a:rPr>
                          <m:t>0.475−0</m:t>
                        </m:r>
                      </m:e>
                    </m:d>
                    <m:r>
                      <a:rPr lang="de-DE" i="1">
                        <a:solidFill>
                          <a:srgbClr val="000000"/>
                        </a:solidFill>
                        <a:latin typeface="Cambria Math" panose="02040503050406030204" pitchFamily="18" charset="0"/>
                      </a:rPr>
                      <m:t>⋅0=0.5</m:t>
                    </m:r>
                  </m:oMath>
                </a14:m>
                <a:endParaRPr lang="de-DE" dirty="0">
                  <a:solidFill>
                    <a:srgbClr val="000000"/>
                  </a:solidFill>
                  <a:latin typeface="Arial" charset="0"/>
                </a:endParaRPr>
              </a:p>
              <a:p>
                <a:pPr marL="285750" indent="-285750" eaLnBrk="0" fontAlgn="base" hangingPunct="0">
                  <a:spcBef>
                    <a:spcPct val="50000"/>
                  </a:spcBef>
                  <a:spcAft>
                    <a:spcPts val="1000"/>
                  </a:spcAft>
                  <a:buFont typeface="Arial" panose="020B0604020202020204" pitchFamily="34" charset="0"/>
                  <a:buChar char="•"/>
                </a:pPr>
                <a:endParaRPr lang="de-DE" dirty="0">
                  <a:solidFill>
                    <a:srgbClr val="000000"/>
                  </a:solidFill>
                  <a:latin typeface="Arial" charset="0"/>
                </a:endParaRPr>
              </a:p>
            </p:txBody>
          </p:sp>
        </mc:Choice>
        <mc:Fallback xmlns="">
          <p:sp>
            <p:nvSpPr>
              <p:cNvPr id="85" name="Textfeld 84"/>
              <p:cNvSpPr txBox="1">
                <a:spLocks noRot="1" noChangeAspect="1" noMove="1" noResize="1" noEditPoints="1" noAdjustHandles="1" noChangeArrowheads="1" noChangeShapeType="1" noTextEdit="1"/>
              </p:cNvSpPr>
              <p:nvPr/>
            </p:nvSpPr>
            <p:spPr>
              <a:xfrm>
                <a:off x="4850465" y="3338986"/>
                <a:ext cx="7232904" cy="3545522"/>
              </a:xfrm>
              <a:prstGeom prst="rect">
                <a:avLst/>
              </a:prstGeom>
              <a:blipFill>
                <a:blip r:embed="rId24"/>
                <a:stretch>
                  <a:fillRect l="-5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66" name="Textfeld 2065"/>
              <p:cNvSpPr txBox="1"/>
              <p:nvPr/>
            </p:nvSpPr>
            <p:spPr>
              <a:xfrm>
                <a:off x="2670207" y="5160238"/>
                <a:ext cx="1972196" cy="307777"/>
              </a:xfrm>
              <a:prstGeom prst="rect">
                <a:avLst/>
              </a:prstGeom>
              <a:noFill/>
            </p:spPr>
            <p:txBody>
              <a:bodyPr wrap="square" rtlCol="0">
                <a:spAutoFit/>
              </a:bodyPr>
              <a:lstStyle/>
              <a:p>
                <a:pPr algn="ctr" eaLnBrk="0" fontAlgn="base" hangingPunct="0">
                  <a:spcBef>
                    <a:spcPct val="50000"/>
                  </a:spcBef>
                  <a:spcAft>
                    <a:spcPct val="0"/>
                  </a:spcAft>
                </a:pPr>
                <a14:m>
                  <m:oMath xmlns:m="http://schemas.openxmlformats.org/officeDocument/2006/math">
                    <m:r>
                      <a:rPr lang="de-DE" sz="1400" i="1">
                        <a:solidFill>
                          <a:srgbClr val="000000"/>
                        </a:solidFill>
                        <a:latin typeface="Cambria Math" panose="02040503050406030204" pitchFamily="18" charset="0"/>
                      </a:rPr>
                      <m:t>𝐽</m:t>
                    </m:r>
                    <m:d>
                      <m:dPr>
                        <m:ctrlPr>
                          <a:rPr lang="de-DE" sz="1400" i="1">
                            <a:solidFill>
                              <a:srgbClr val="000000"/>
                            </a:solidFill>
                            <a:latin typeface="Cambria Math" panose="02040503050406030204" pitchFamily="18" charset="0"/>
                          </a:rPr>
                        </m:ctrlPr>
                      </m:dPr>
                      <m:e>
                        <m:r>
                          <a:rPr lang="de-DE" sz="1400" b="1" i="1">
                            <a:solidFill>
                              <a:srgbClr val="000000"/>
                            </a:solidFill>
                            <a:latin typeface="Cambria Math" panose="02040503050406030204" pitchFamily="18" charset="0"/>
                          </a:rPr>
                          <m:t>𝝎</m:t>
                        </m:r>
                        <m:r>
                          <a:rPr lang="de-DE" sz="1400" i="1">
                            <a:solidFill>
                              <a:srgbClr val="000000"/>
                            </a:solidFill>
                            <a:latin typeface="Cambria Math" panose="02040503050406030204" pitchFamily="18" charset="0"/>
                          </a:rPr>
                          <m:t>,</m:t>
                        </m:r>
                        <m:r>
                          <a:rPr lang="de-DE" sz="1400" b="1" i="1">
                            <a:solidFill>
                              <a:srgbClr val="000000"/>
                            </a:solidFill>
                            <a:latin typeface="Cambria Math" panose="02040503050406030204" pitchFamily="18" charset="0"/>
                          </a:rPr>
                          <m:t>𝒙</m:t>
                        </m:r>
                      </m:e>
                    </m:d>
                    <m:r>
                      <a:rPr lang="de-DE" sz="1400" b="1" i="1">
                        <a:solidFill>
                          <a:srgbClr val="000000"/>
                        </a:solidFill>
                        <a:latin typeface="Cambria Math" panose="02040503050406030204" pitchFamily="18" charset="0"/>
                      </a:rPr>
                      <m:t>= </m:t>
                    </m:r>
                  </m:oMath>
                </a14:m>
                <a:r>
                  <a:rPr lang="de-DE" sz="1400" dirty="0">
                    <a:solidFill>
                      <a:srgbClr val="000000"/>
                    </a:solidFill>
                    <a:latin typeface="Arial" charset="0"/>
                  </a:rPr>
                  <a:t>0.644</a:t>
                </a:r>
              </a:p>
            </p:txBody>
          </p:sp>
        </mc:Choice>
        <mc:Fallback xmlns="">
          <p:sp>
            <p:nvSpPr>
              <p:cNvPr id="2066" name="Textfeld 2065"/>
              <p:cNvSpPr txBox="1">
                <a:spLocks noRot="1" noChangeAspect="1" noMove="1" noResize="1" noEditPoints="1" noAdjustHandles="1" noChangeArrowheads="1" noChangeShapeType="1" noTextEdit="1"/>
              </p:cNvSpPr>
              <p:nvPr/>
            </p:nvSpPr>
            <p:spPr>
              <a:xfrm>
                <a:off x="2670207" y="5160238"/>
                <a:ext cx="1972196" cy="307777"/>
              </a:xfrm>
              <a:prstGeom prst="rect">
                <a:avLst/>
              </a:prstGeom>
              <a:blipFill>
                <a:blip r:embed="rId25"/>
                <a:stretch>
                  <a:fillRect t="-1961" b="-19608"/>
                </a:stretch>
              </a:blipFill>
            </p:spPr>
            <p:txBody>
              <a:bodyPr/>
              <a:lstStyle/>
              <a:p>
                <a:r>
                  <a:rPr lang="de-DE">
                    <a:noFill/>
                  </a:rPr>
                  <a:t> </a:t>
                </a:r>
              </a:p>
            </p:txBody>
          </p:sp>
        </mc:Fallback>
      </mc:AlternateContent>
      <p:grpSp>
        <p:nvGrpSpPr>
          <p:cNvPr id="2069" name="Gruppieren 2068"/>
          <p:cNvGrpSpPr/>
          <p:nvPr/>
        </p:nvGrpSpPr>
        <p:grpSpPr>
          <a:xfrm>
            <a:off x="2172320" y="4600843"/>
            <a:ext cx="1067992" cy="1261033"/>
            <a:chOff x="2171526" y="4600842"/>
            <a:chExt cx="1067992" cy="1261033"/>
          </a:xfrm>
        </p:grpSpPr>
        <p:pic>
          <p:nvPicPr>
            <p:cNvPr id="89" name="Grafik 88"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9377747" flipV="1">
              <a:off x="2239771" y="5265103"/>
              <a:ext cx="869837" cy="596772"/>
            </a:xfrm>
            <a:prstGeom prst="rect">
              <a:avLst/>
            </a:prstGeom>
          </p:spPr>
        </p:pic>
        <p:pic>
          <p:nvPicPr>
            <p:cNvPr id="90" name="Grafik 89"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1995003" flipV="1">
              <a:off x="2171526" y="4933705"/>
              <a:ext cx="869837" cy="596772"/>
            </a:xfrm>
            <a:prstGeom prst="rect">
              <a:avLst/>
            </a:prstGeom>
          </p:spPr>
        </p:pic>
        <p:pic>
          <p:nvPicPr>
            <p:cNvPr id="91" name="Grafik 90" descr="Pfeil leichte Kurve">
              <a:extLst>
                <a:ext uri="{FF2B5EF4-FFF2-40B4-BE49-F238E27FC236}">
                  <a16:creationId xmlns:a16="http://schemas.microsoft.com/office/drawing/2014/main" id="{8FA9CD55-4D5B-4B5E-B045-266A1CEEF1F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2618097">
              <a:off x="2221439" y="4600842"/>
              <a:ext cx="1018079" cy="698477"/>
            </a:xfrm>
            <a:prstGeom prst="rect">
              <a:avLst/>
            </a:prstGeom>
          </p:spPr>
        </p:pic>
      </p:grpSp>
      <mc:AlternateContent xmlns:mc="http://schemas.openxmlformats.org/markup-compatibility/2006" xmlns:a14="http://schemas.microsoft.com/office/drawing/2010/main">
        <mc:Choice Requires="a14">
          <p:sp>
            <p:nvSpPr>
              <p:cNvPr id="2070" name="Textfeld 2069"/>
              <p:cNvSpPr txBox="1"/>
              <p:nvPr/>
            </p:nvSpPr>
            <p:spPr>
              <a:xfrm>
                <a:off x="1888787" y="5577373"/>
                <a:ext cx="618759" cy="215444"/>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sz="1400" i="1">
                          <a:solidFill>
                            <a:srgbClr val="000000"/>
                          </a:solidFill>
                          <a:latin typeface="Cambria Math" panose="02040503050406030204" pitchFamily="18" charset="0"/>
                        </a:rPr>
                        <m:t>−0.338</m:t>
                      </m:r>
                    </m:oMath>
                  </m:oMathPara>
                </a14:m>
                <a:endParaRPr lang="de-DE" sz="1400" dirty="0">
                  <a:solidFill>
                    <a:srgbClr val="000000"/>
                  </a:solidFill>
                  <a:latin typeface="Arial" charset="0"/>
                </a:endParaRPr>
              </a:p>
            </p:txBody>
          </p:sp>
        </mc:Choice>
        <mc:Fallback xmlns="">
          <p:sp>
            <p:nvSpPr>
              <p:cNvPr id="2070" name="Textfeld 2069"/>
              <p:cNvSpPr txBox="1">
                <a:spLocks noRot="1" noChangeAspect="1" noMove="1" noResize="1" noEditPoints="1" noAdjustHandles="1" noChangeArrowheads="1" noChangeShapeType="1" noTextEdit="1"/>
              </p:cNvSpPr>
              <p:nvPr/>
            </p:nvSpPr>
            <p:spPr>
              <a:xfrm>
                <a:off x="1888787" y="5577373"/>
                <a:ext cx="618759" cy="215444"/>
              </a:xfrm>
              <a:prstGeom prst="rect">
                <a:avLst/>
              </a:prstGeom>
              <a:blipFill>
                <a:blip r:embed="rId28"/>
                <a:stretch>
                  <a:fillRect l="-4950" r="-990" b="-8571"/>
                </a:stretch>
              </a:blipFill>
            </p:spPr>
            <p:txBody>
              <a:bodyPr/>
              <a:lstStyle/>
              <a:p>
                <a:r>
                  <a:rPr lang="de-DE">
                    <a:noFill/>
                  </a:rPr>
                  <a:t> </a:t>
                </a:r>
              </a:p>
            </p:txBody>
          </p:sp>
        </mc:Fallback>
      </mc:AlternateContent>
      <p:sp>
        <p:nvSpPr>
          <p:cNvPr id="2071" name="Rechteck 2070"/>
          <p:cNvSpPr/>
          <p:nvPr/>
        </p:nvSpPr>
        <p:spPr>
          <a:xfrm>
            <a:off x="3802349" y="1207987"/>
            <a:ext cx="6092825" cy="1200329"/>
          </a:xfrm>
          <a:prstGeom prst="rect">
            <a:avLst/>
          </a:prstGeom>
        </p:spPr>
        <p:txBody>
          <a:bodyPr>
            <a:spAutoFit/>
          </a:bodyPr>
          <a:lstStyle/>
          <a:p>
            <a:pPr eaLnBrk="0" fontAlgn="base" hangingPunct="0">
              <a:spcBef>
                <a:spcPct val="50000"/>
              </a:spcBef>
              <a:spcAft>
                <a:spcPct val="0"/>
              </a:spcAft>
            </a:pPr>
            <a:r>
              <a:rPr lang="en-US" b="1" dirty="0">
                <a:solidFill>
                  <a:srgbClr val="000000"/>
                </a:solidFill>
                <a:latin typeface="Arial" charset="0"/>
              </a:rPr>
              <a:t>The XOR Problem
</a:t>
            </a:r>
            <a:r>
              <a:rPr lang="en-US" dirty="0">
                <a:solidFill>
                  <a:srgbClr val="000000"/>
                </a:solidFill>
                <a:latin typeface="Arial" charset="0"/>
              </a:rPr>
              <a:t>Example of a nonlinear separable problem</a:t>
            </a:r>
            <a:r>
              <a:rPr lang="en-US" b="1" dirty="0">
                <a:solidFill>
                  <a:srgbClr val="000000"/>
                </a:solidFill>
                <a:latin typeface="Arial" charset="0"/>
              </a:rPr>
              <a:t>
</a:t>
            </a:r>
            <a:endParaRPr lang="de-DE" dirty="0">
              <a:solidFill>
                <a:srgbClr val="000000"/>
              </a:solidFill>
              <a:latin typeface="Arial" charset="0"/>
            </a:endParaRPr>
          </a:p>
        </p:txBody>
      </p:sp>
      <p:pic>
        <p:nvPicPr>
          <p:cNvPr id="2053" name="Grafik 205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2708" y="1280253"/>
            <a:ext cx="2990259" cy="2920598"/>
          </a:xfrm>
          <a:prstGeom prst="rect">
            <a:avLst/>
          </a:prstGeom>
        </p:spPr>
      </p:pic>
      <p:pic>
        <p:nvPicPr>
          <p:cNvPr id="18" name="Grafik 1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2707" y="1278609"/>
            <a:ext cx="2990259" cy="2920598"/>
          </a:xfrm>
          <a:prstGeom prst="rect">
            <a:avLst/>
          </a:prstGeom>
        </p:spPr>
      </p:pic>
      <p:pic>
        <p:nvPicPr>
          <p:cNvPr id="22" name="Grafik 2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2707" y="1278608"/>
            <a:ext cx="2990259" cy="2920598"/>
          </a:xfrm>
          <a:prstGeom prst="rect">
            <a:avLst/>
          </a:prstGeom>
        </p:spPr>
      </p:pic>
    </p:spTree>
    <p:extLst>
      <p:ext uri="{BB962C8B-B14F-4D97-AF65-F5344CB8AC3E}">
        <p14:creationId xmlns:p14="http://schemas.microsoft.com/office/powerpoint/2010/main" val="1457863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0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5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2" nodeType="clickEffect">
                                  <p:stCondLst>
                                    <p:cond delay="0"/>
                                  </p:stCondLst>
                                  <p:childTnLst>
                                    <p:set>
                                      <p:cBhvr>
                                        <p:cTn id="68" dur="1" fill="hold">
                                          <p:stCondLst>
                                            <p:cond delay="0"/>
                                          </p:stCondLst>
                                        </p:cTn>
                                        <p:tgtEl>
                                          <p:spTgt spid="5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3"/>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0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65"/>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05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2049"/>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206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070"/>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2069"/>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6" grpId="0"/>
      <p:bldP spid="26" grpId="1"/>
      <p:bldP spid="32" grpId="0"/>
      <p:bldP spid="20" grpId="0"/>
      <p:bldP spid="20" grpId="1"/>
      <p:bldP spid="56" grpId="0"/>
      <p:bldP spid="57" grpId="0"/>
      <p:bldP spid="59" grpId="0"/>
      <p:bldP spid="59" grpId="1"/>
      <p:bldP spid="59" grpId="2"/>
      <p:bldP spid="58" grpId="0"/>
      <p:bldP spid="58" grpId="1"/>
      <p:bldP spid="61" grpId="0" animBg="1"/>
      <p:bldP spid="62" grpId="0"/>
      <p:bldP spid="64" grpId="0"/>
      <p:bldP spid="65" grpId="0"/>
      <p:bldP spid="63" grpId="0"/>
      <p:bldP spid="63" grpId="1"/>
      <p:bldP spid="2048" grpId="0"/>
      <p:bldP spid="2049" grpId="0"/>
      <p:bldP spid="2049" grpId="1"/>
      <p:bldP spid="2065" grpId="0" animBg="1"/>
      <p:bldP spid="84" grpId="0" animBg="1"/>
      <p:bldP spid="85" grpId="0"/>
      <p:bldP spid="2066" grpId="0"/>
      <p:bldP spid="207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Training procedure Summary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60</a:t>
            </a:fld>
            <a:endParaRPr lang="de-DE" dirty="0">
              <a:solidFill>
                <a:srgbClr val="000000"/>
              </a:solidFill>
              <a:latin typeface="Arial" charset="0"/>
            </a:endParaRPr>
          </a:p>
        </p:txBody>
      </p:sp>
      <p:sp>
        <p:nvSpPr>
          <p:cNvPr id="13" name="Textfeld 12"/>
          <p:cNvSpPr txBox="1"/>
          <p:nvPr/>
        </p:nvSpPr>
        <p:spPr>
          <a:xfrm>
            <a:off x="248662" y="1484784"/>
            <a:ext cx="9019959" cy="3554819"/>
          </a:xfrm>
          <a:prstGeom prst="rect">
            <a:avLst/>
          </a:prstGeom>
          <a:noFill/>
        </p:spPr>
        <p:txBody>
          <a:bodyPr wrap="square" rtlCol="0">
            <a:spAutoFit/>
          </a:bodyPr>
          <a:lstStyle/>
          <a:p>
            <a:pPr eaLnBrk="0" fontAlgn="base" hangingPunct="0">
              <a:spcBef>
                <a:spcPct val="50000"/>
              </a:spcBef>
              <a:spcAft>
                <a:spcPct val="0"/>
              </a:spcAft>
            </a:pPr>
            <a:r>
              <a:rPr lang="en-US" b="1" dirty="0">
                <a:solidFill>
                  <a:srgbClr val="000000"/>
                </a:solidFill>
                <a:latin typeface="Arial" charset="0"/>
              </a:rPr>
              <a:t>Training procedures</a:t>
            </a:r>
          </a:p>
          <a:p>
            <a:pPr marL="342900" indent="-342900" eaLnBrk="0" fontAlgn="base" hangingPunct="0">
              <a:spcBef>
                <a:spcPct val="50000"/>
              </a:spcBef>
              <a:spcAft>
                <a:spcPct val="0"/>
              </a:spcAft>
              <a:buFont typeface="+mj-lt"/>
              <a:buAutoNum type="arabicPeriod"/>
            </a:pPr>
            <a:endParaRPr lang="en-US" dirty="0">
              <a:solidFill>
                <a:srgbClr val="000000"/>
              </a:solidFill>
              <a:latin typeface="Arial" charset="0"/>
            </a:endParaRPr>
          </a:p>
          <a:p>
            <a:pPr marL="342900" indent="-342900" eaLnBrk="0" fontAlgn="base" hangingPunct="0">
              <a:spcBef>
                <a:spcPct val="50000"/>
              </a:spcBef>
              <a:spcAft>
                <a:spcPct val="0"/>
              </a:spcAft>
              <a:buFont typeface="+mj-lt"/>
              <a:buAutoNum type="arabicPeriod"/>
            </a:pPr>
            <a:r>
              <a:rPr lang="en-US" dirty="0">
                <a:solidFill>
                  <a:srgbClr val="000000"/>
                </a:solidFill>
                <a:latin typeface="Arial" charset="0"/>
              </a:rPr>
              <a:t>Initialize weights (randomly or according to a scheme)
Propagate training data forward through the net
Calculate the error between the target output and the actual output
Propagate the error backwards and calculate the proportional error of all neurons
Update the weights using an optimization process (gradient descent)
If the error is greater than a desired amount, jump to point 2. </a:t>
            </a:r>
            <a:br>
              <a:rPr lang="en-US" dirty="0">
                <a:solidFill>
                  <a:srgbClr val="000000"/>
                </a:solidFill>
                <a:latin typeface="Arial" charset="0"/>
              </a:rPr>
            </a:br>
            <a:r>
              <a:rPr lang="en-US" dirty="0">
                <a:solidFill>
                  <a:srgbClr val="000000"/>
                </a:solidFill>
                <a:latin typeface="Arial" charset="0"/>
              </a:rPr>
              <a:t>Otherwise, the training ends</a:t>
            </a:r>
            <a:endParaRPr lang="de-DE" dirty="0">
              <a:solidFill>
                <a:srgbClr val="000000"/>
              </a:solidFill>
              <a:latin typeface="Arial" charset="0"/>
            </a:endParaRPr>
          </a:p>
        </p:txBody>
      </p:sp>
    </p:spTree>
    <p:extLst>
      <p:ext uri="{BB962C8B-B14F-4D97-AF65-F5344CB8AC3E}">
        <p14:creationId xmlns:p14="http://schemas.microsoft.com/office/powerpoint/2010/main" val="63176513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5034561" y="4226033"/>
            <a:ext cx="3870918" cy="2438078"/>
          </a:xfrm>
          <a:prstGeom prst="rect">
            <a:avLst/>
          </a:prstGeom>
        </p:spPr>
      </p:pic>
      <p:sp>
        <p:nvSpPr>
          <p:cNvPr id="2" name="Titel 1"/>
          <p:cNvSpPr>
            <a:spLocks noGrp="1"/>
          </p:cNvSpPr>
          <p:nvPr>
            <p:ph type="title"/>
          </p:nvPr>
        </p:nvSpPr>
        <p:spPr/>
        <p:txBody>
          <a:bodyPr/>
          <a:lstStyle/>
          <a:p>
            <a:r>
              <a:rPr lang="en-US"/>
              <a:t>Artificial Neural Networks - KNN</a:t>
            </a:r>
            <a:br>
              <a:rPr lang="en-US"/>
            </a:br>
            <a:r>
              <a:rPr lang="en-US"/>
              <a:t>Practice Guide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61</a:t>
            </a:fld>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graphicFrame>
            <p:nvGraphicFramePr>
              <p:cNvPr id="3" name="Tabelle 2"/>
              <p:cNvGraphicFramePr>
                <a:graphicFrameLocks noGrp="1"/>
              </p:cNvGraphicFramePr>
              <p:nvPr>
                <p:extLst>
                  <p:ext uri="{D42A27DB-BD31-4B8C-83A1-F6EECF244321}">
                    <p14:modId xmlns:p14="http://schemas.microsoft.com/office/powerpoint/2010/main" val="1131975279"/>
                  </p:ext>
                </p:extLst>
              </p:nvPr>
            </p:nvGraphicFramePr>
            <p:xfrm>
              <a:off x="2063552" y="1247512"/>
              <a:ext cx="8280920" cy="2829560"/>
            </p:xfrm>
            <a:graphic>
              <a:graphicData uri="http://schemas.openxmlformats.org/drawingml/2006/table">
                <a:tbl>
                  <a:tblPr firstRow="1" bandRow="1">
                    <a:tableStyleId>{073A0DAA-6AF3-43AB-8588-CEC1D06C72B9}</a:tableStyleId>
                  </a:tblPr>
                  <a:tblGrid>
                    <a:gridCol w="4140460">
                      <a:extLst>
                        <a:ext uri="{9D8B030D-6E8A-4147-A177-3AD203B41FA5}">
                          <a16:colId xmlns:a16="http://schemas.microsoft.com/office/drawing/2014/main" val="337796906"/>
                        </a:ext>
                      </a:extLst>
                    </a:gridCol>
                    <a:gridCol w="4140460">
                      <a:extLst>
                        <a:ext uri="{9D8B030D-6E8A-4147-A177-3AD203B41FA5}">
                          <a16:colId xmlns:a16="http://schemas.microsoft.com/office/drawing/2014/main" val="581931157"/>
                        </a:ext>
                      </a:extLst>
                    </a:gridCol>
                  </a:tblGrid>
                  <a:tr h="370840">
                    <a:tc>
                      <a:txBody>
                        <a:bodyPr/>
                        <a:lstStyle/>
                        <a:p>
                          <a:r>
                            <a:rPr lang="de-DE" sz="2000" dirty="0"/>
                            <a:t>Hyperparameter </a:t>
                          </a:r>
                        </a:p>
                      </a:txBody>
                      <a:tcPr/>
                    </a:tc>
                    <a:tc>
                      <a:txBody>
                        <a:bodyPr/>
                        <a:lstStyle/>
                        <a:p>
                          <a:r>
                            <a:rPr lang="de-DE" sz="2000" dirty="0" err="1"/>
                            <a:t>default</a:t>
                          </a:r>
                          <a:endParaRPr lang="de-DE" sz="2000" dirty="0"/>
                        </a:p>
                      </a:txBody>
                      <a:tcPr/>
                    </a:tc>
                    <a:extLst>
                      <a:ext uri="{0D108BD9-81ED-4DB2-BD59-A6C34878D82A}">
                        <a16:rowId xmlns:a16="http://schemas.microsoft.com/office/drawing/2014/main" val="1882432500"/>
                      </a:ext>
                    </a:extLst>
                  </a:tr>
                  <a:tr h="370840">
                    <a:tc>
                      <a:txBody>
                        <a:bodyPr/>
                        <a:lstStyle/>
                        <a:p>
                          <a:r>
                            <a:rPr lang="de-DE" sz="1600" dirty="0" err="1"/>
                            <a:t>Weight</a:t>
                          </a:r>
                          <a:r>
                            <a:rPr lang="de-DE" sz="1600" dirty="0"/>
                            <a:t> </a:t>
                          </a:r>
                          <a:r>
                            <a:rPr lang="de-DE" sz="1600" dirty="0" err="1"/>
                            <a:t>initialization</a:t>
                          </a:r>
                          <a:endParaRPr lang="de-DE" sz="1600" dirty="0"/>
                        </a:p>
                      </a:txBody>
                      <a:tcPr/>
                    </a:tc>
                    <a:tc>
                      <a:txBody>
                        <a:bodyPr/>
                        <a:lstStyle/>
                        <a:p>
                          <a:r>
                            <a:rPr lang="de-DE" sz="1600" dirty="0"/>
                            <a:t>HE Normal</a:t>
                          </a:r>
                        </a:p>
                      </a:txBody>
                      <a:tcPr/>
                    </a:tc>
                    <a:extLst>
                      <a:ext uri="{0D108BD9-81ED-4DB2-BD59-A6C34878D82A}">
                        <a16:rowId xmlns:a16="http://schemas.microsoft.com/office/drawing/2014/main" val="3993190697"/>
                      </a:ext>
                    </a:extLst>
                  </a:tr>
                  <a:tr h="370840">
                    <a:tc>
                      <a:txBody>
                        <a:bodyPr/>
                        <a:lstStyle/>
                        <a:p>
                          <a:r>
                            <a:rPr lang="de-DE" sz="1600" dirty="0" err="1"/>
                            <a:t>Activation</a:t>
                          </a:r>
                          <a:r>
                            <a:rPr lang="de-DE" sz="1600" dirty="0"/>
                            <a:t> </a:t>
                          </a:r>
                          <a:r>
                            <a:rPr lang="de-DE" sz="1600" dirty="0" err="1"/>
                            <a:t>function</a:t>
                          </a:r>
                          <a:endParaRPr lang="de-DE" sz="1600" dirty="0"/>
                        </a:p>
                      </a:txBody>
                      <a:tcPr/>
                    </a:tc>
                    <a:tc>
                      <a:txBody>
                        <a:bodyPr/>
                        <a:lstStyle/>
                        <a:p>
                          <a:r>
                            <a:rPr lang="de-DE" sz="1600" dirty="0"/>
                            <a:t>ELU</a:t>
                          </a:r>
                        </a:p>
                      </a:txBody>
                      <a:tcPr/>
                    </a:tc>
                    <a:extLst>
                      <a:ext uri="{0D108BD9-81ED-4DB2-BD59-A6C34878D82A}">
                        <a16:rowId xmlns:a16="http://schemas.microsoft.com/office/drawing/2014/main" val="2056629515"/>
                      </a:ext>
                    </a:extLst>
                  </a:tr>
                  <a:tr h="370840">
                    <a:tc>
                      <a:txBody>
                        <a:bodyPr/>
                        <a:lstStyle/>
                        <a:p>
                          <a:r>
                            <a:rPr lang="de-DE" sz="1600" dirty="0" err="1"/>
                            <a:t>normalization</a:t>
                          </a:r>
                          <a:endParaRPr lang="de-DE" sz="1600" dirty="0"/>
                        </a:p>
                      </a:txBody>
                      <a:tcPr/>
                    </a:tc>
                    <a:tc>
                      <a:txBody>
                        <a:bodyPr/>
                        <a:lstStyle/>
                        <a:p>
                          <a:r>
                            <a:rPr lang="de-DE" sz="1600" dirty="0"/>
                            <a:t>Batch </a:t>
                          </a:r>
                          <a:r>
                            <a:rPr lang="de-DE" sz="1600" dirty="0" err="1"/>
                            <a:t>normalization</a:t>
                          </a:r>
                          <a:r>
                            <a:rPr lang="de-DE" sz="1600" dirty="0"/>
                            <a:t> bei Deep</a:t>
                          </a:r>
                        </a:p>
                      </a:txBody>
                      <a:tcPr/>
                    </a:tc>
                    <a:extLst>
                      <a:ext uri="{0D108BD9-81ED-4DB2-BD59-A6C34878D82A}">
                        <a16:rowId xmlns:a16="http://schemas.microsoft.com/office/drawing/2014/main" val="1100315895"/>
                      </a:ext>
                    </a:extLst>
                  </a:tr>
                  <a:tr h="370840">
                    <a:tc>
                      <a:txBody>
                        <a:bodyPr/>
                        <a:lstStyle/>
                        <a:p>
                          <a:r>
                            <a:rPr lang="de-DE" sz="1600" dirty="0" err="1"/>
                            <a:t>Regularization</a:t>
                          </a:r>
                          <a:endParaRPr lang="de-DE" sz="1600" dirty="0"/>
                        </a:p>
                      </a:txBody>
                      <a:tcPr/>
                    </a:tc>
                    <a:tc>
                      <a:txBody>
                        <a:bodyPr/>
                        <a:lstStyle/>
                        <a:p>
                          <a:r>
                            <a:rPr lang="de-DE" sz="1600" dirty="0"/>
                            <a:t>Early</a:t>
                          </a:r>
                          <a:r>
                            <a:rPr lang="de-DE" sz="1600" baseline="0" dirty="0"/>
                            <a:t> </a:t>
                          </a:r>
                          <a:r>
                            <a:rPr lang="de-DE" sz="1600" baseline="0" dirty="0" err="1"/>
                            <a:t>Stopping</a:t>
                          </a:r>
                          <a:r>
                            <a:rPr lang="de-DE" sz="1600" baseline="0" dirty="0"/>
                            <a:t> (</a:t>
                          </a:r>
                          <a14:m>
                            <m:oMath xmlns:m="http://schemas.openxmlformats.org/officeDocument/2006/math">
                              <m:r>
                                <a:rPr lang="de-DE" sz="1600" b="0" i="1" baseline="0" smtClean="0">
                                  <a:latin typeface="Cambria Math" panose="02040503050406030204" pitchFamily="18" charset="0"/>
                                </a:rPr>
                                <m:t>+</m:t>
                              </m:r>
                              <m:sSub>
                                <m:sSubPr>
                                  <m:ctrlPr>
                                    <a:rPr lang="de-DE" sz="1600" b="0" i="1" baseline="0" smtClean="0">
                                      <a:latin typeface="Cambria Math" panose="02040503050406030204" pitchFamily="18" charset="0"/>
                                    </a:rPr>
                                  </m:ctrlPr>
                                </m:sSubPr>
                                <m:e>
                                  <m:r>
                                    <a:rPr lang="de-DE" sz="1600" b="0" i="1" baseline="0" smtClean="0">
                                      <a:latin typeface="Cambria Math" panose="02040503050406030204" pitchFamily="18" charset="0"/>
                                    </a:rPr>
                                    <m:t>ℓ</m:t>
                                  </m:r>
                                </m:e>
                                <m:sub>
                                  <m:r>
                                    <a:rPr lang="de-DE" sz="1600" b="0" i="1" baseline="0" smtClean="0">
                                      <a:latin typeface="Cambria Math" panose="02040503050406030204" pitchFamily="18" charset="0"/>
                                    </a:rPr>
                                    <m:t>2</m:t>
                                  </m:r>
                                </m:sub>
                              </m:sSub>
                            </m:oMath>
                          </a14:m>
                          <a:r>
                            <a:rPr lang="de-DE" sz="1600" dirty="0"/>
                            <a:t> falls</a:t>
                          </a:r>
                          <a:r>
                            <a:rPr lang="de-DE" sz="1600" baseline="0" dirty="0"/>
                            <a:t> nötig)</a:t>
                          </a:r>
                          <a:endParaRPr lang="de-DE" sz="1600" dirty="0"/>
                        </a:p>
                      </a:txBody>
                      <a:tcPr/>
                    </a:tc>
                    <a:extLst>
                      <a:ext uri="{0D108BD9-81ED-4DB2-BD59-A6C34878D82A}">
                        <a16:rowId xmlns:a16="http://schemas.microsoft.com/office/drawing/2014/main" val="1038665377"/>
                      </a:ext>
                    </a:extLst>
                  </a:tr>
                  <a:tr h="370840">
                    <a:tc>
                      <a:txBody>
                        <a:bodyPr/>
                        <a:lstStyle/>
                        <a:p>
                          <a:r>
                            <a:rPr lang="de-DE" sz="1600" dirty="0" err="1"/>
                            <a:t>optimizer</a:t>
                          </a:r>
                          <a:endParaRPr lang="de-DE" sz="1600" dirty="0"/>
                        </a:p>
                      </a:txBody>
                      <a:tcPr/>
                    </a:tc>
                    <a:tc>
                      <a:txBody>
                        <a:bodyPr/>
                        <a:lstStyle/>
                        <a:p>
                          <a:r>
                            <a:rPr lang="de-DE" sz="1600" dirty="0"/>
                            <a:t>SGD </a:t>
                          </a:r>
                          <a:r>
                            <a:rPr lang="en-US" sz="1600" dirty="0"/>
                            <a:t>with Momentum (or </a:t>
                          </a:r>
                          <a:r>
                            <a:rPr lang="en-US" sz="1600" dirty="0" err="1"/>
                            <a:t>RMSProp</a:t>
                          </a:r>
                          <a:r>
                            <a:rPr lang="en-US" sz="1600" dirty="0"/>
                            <a:t> or </a:t>
                          </a:r>
                          <a:r>
                            <a:rPr lang="de-DE" sz="1600" dirty="0" err="1"/>
                            <a:t>Nadam</a:t>
                          </a:r>
                          <a:r>
                            <a:rPr lang="de-DE" sz="1600" dirty="0"/>
                            <a:t>)</a:t>
                          </a:r>
                        </a:p>
                      </a:txBody>
                      <a:tcPr/>
                    </a:tc>
                    <a:extLst>
                      <a:ext uri="{0D108BD9-81ED-4DB2-BD59-A6C34878D82A}">
                        <a16:rowId xmlns:a16="http://schemas.microsoft.com/office/drawing/2014/main" val="2399442544"/>
                      </a:ext>
                    </a:extLst>
                  </a:tr>
                  <a:tr h="370840">
                    <a:tc>
                      <a:txBody>
                        <a:bodyPr/>
                        <a:lstStyle/>
                        <a:p>
                          <a:r>
                            <a:rPr lang="de-DE" sz="1600" i="1" dirty="0"/>
                            <a:t>Learning rate</a:t>
                          </a:r>
                        </a:p>
                      </a:txBody>
                      <a:tcPr/>
                    </a:tc>
                    <a:tc>
                      <a:txBody>
                        <a:bodyPr/>
                        <a:lstStyle/>
                        <a:p>
                          <a:r>
                            <a:rPr lang="de-DE" sz="1600" i="1" dirty="0"/>
                            <a:t>1Cycle </a:t>
                          </a:r>
                          <a:r>
                            <a:rPr lang="de-DE" sz="1600" i="1" dirty="0" err="1"/>
                            <a:t>policy</a:t>
                          </a:r>
                          <a:endParaRPr lang="de-DE" sz="1600" i="1" dirty="0"/>
                        </a:p>
                      </a:txBody>
                      <a:tcPr/>
                    </a:tc>
                    <a:extLst>
                      <a:ext uri="{0D108BD9-81ED-4DB2-BD59-A6C34878D82A}">
                        <a16:rowId xmlns:a16="http://schemas.microsoft.com/office/drawing/2014/main" val="1820695134"/>
                      </a:ext>
                    </a:extLst>
                  </a:tr>
                </a:tbl>
              </a:graphicData>
            </a:graphic>
          </p:graphicFrame>
        </mc:Choice>
        <mc:Fallback xmlns="">
          <p:graphicFrame>
            <p:nvGraphicFramePr>
              <p:cNvPr id="3" name="Tabelle 2"/>
              <p:cNvGraphicFramePr>
                <a:graphicFrameLocks noGrp="1"/>
              </p:cNvGraphicFramePr>
              <p:nvPr>
                <p:extLst>
                  <p:ext uri="{D42A27DB-BD31-4B8C-83A1-F6EECF244321}">
                    <p14:modId xmlns:p14="http://schemas.microsoft.com/office/powerpoint/2010/main" val="1131975279"/>
                  </p:ext>
                </p:extLst>
              </p:nvPr>
            </p:nvGraphicFramePr>
            <p:xfrm>
              <a:off x="2063552" y="1247512"/>
              <a:ext cx="8280920" cy="2829560"/>
            </p:xfrm>
            <a:graphic>
              <a:graphicData uri="http://schemas.openxmlformats.org/drawingml/2006/table">
                <a:tbl>
                  <a:tblPr firstRow="1" bandRow="1">
                    <a:tableStyleId>{073A0DAA-6AF3-43AB-8588-CEC1D06C72B9}</a:tableStyleId>
                  </a:tblPr>
                  <a:tblGrid>
                    <a:gridCol w="4140460">
                      <a:extLst>
                        <a:ext uri="{9D8B030D-6E8A-4147-A177-3AD203B41FA5}">
                          <a16:colId xmlns:a16="http://schemas.microsoft.com/office/drawing/2014/main" val="337796906"/>
                        </a:ext>
                      </a:extLst>
                    </a:gridCol>
                    <a:gridCol w="4140460">
                      <a:extLst>
                        <a:ext uri="{9D8B030D-6E8A-4147-A177-3AD203B41FA5}">
                          <a16:colId xmlns:a16="http://schemas.microsoft.com/office/drawing/2014/main" val="581931157"/>
                        </a:ext>
                      </a:extLst>
                    </a:gridCol>
                  </a:tblGrid>
                  <a:tr h="396240">
                    <a:tc>
                      <a:txBody>
                        <a:bodyPr/>
                        <a:lstStyle/>
                        <a:p>
                          <a:r>
                            <a:rPr lang="de-DE" sz="2000" dirty="0"/>
                            <a:t>Hyperparameter </a:t>
                          </a:r>
                        </a:p>
                      </a:txBody>
                      <a:tcPr/>
                    </a:tc>
                    <a:tc>
                      <a:txBody>
                        <a:bodyPr/>
                        <a:lstStyle/>
                        <a:p>
                          <a:r>
                            <a:rPr lang="de-DE" sz="2000" dirty="0" err="1"/>
                            <a:t>default</a:t>
                          </a:r>
                          <a:endParaRPr lang="de-DE" sz="2000" dirty="0"/>
                        </a:p>
                      </a:txBody>
                      <a:tcPr/>
                    </a:tc>
                    <a:extLst>
                      <a:ext uri="{0D108BD9-81ED-4DB2-BD59-A6C34878D82A}">
                        <a16:rowId xmlns:a16="http://schemas.microsoft.com/office/drawing/2014/main" val="1882432500"/>
                      </a:ext>
                    </a:extLst>
                  </a:tr>
                  <a:tr h="370840">
                    <a:tc>
                      <a:txBody>
                        <a:bodyPr/>
                        <a:lstStyle/>
                        <a:p>
                          <a:r>
                            <a:rPr lang="de-DE" sz="1600" dirty="0" err="1"/>
                            <a:t>Weight</a:t>
                          </a:r>
                          <a:r>
                            <a:rPr lang="de-DE" sz="1600" dirty="0"/>
                            <a:t> </a:t>
                          </a:r>
                          <a:r>
                            <a:rPr lang="de-DE" sz="1600" dirty="0" err="1"/>
                            <a:t>initialization</a:t>
                          </a:r>
                          <a:endParaRPr lang="de-DE" sz="1600" dirty="0"/>
                        </a:p>
                      </a:txBody>
                      <a:tcPr/>
                    </a:tc>
                    <a:tc>
                      <a:txBody>
                        <a:bodyPr/>
                        <a:lstStyle/>
                        <a:p>
                          <a:r>
                            <a:rPr lang="de-DE" sz="1600" dirty="0"/>
                            <a:t>HE Normal</a:t>
                          </a:r>
                        </a:p>
                      </a:txBody>
                      <a:tcPr/>
                    </a:tc>
                    <a:extLst>
                      <a:ext uri="{0D108BD9-81ED-4DB2-BD59-A6C34878D82A}">
                        <a16:rowId xmlns:a16="http://schemas.microsoft.com/office/drawing/2014/main" val="3993190697"/>
                      </a:ext>
                    </a:extLst>
                  </a:tr>
                  <a:tr h="370840">
                    <a:tc>
                      <a:txBody>
                        <a:bodyPr/>
                        <a:lstStyle/>
                        <a:p>
                          <a:r>
                            <a:rPr lang="de-DE" sz="1600" dirty="0" err="1"/>
                            <a:t>Activation</a:t>
                          </a:r>
                          <a:r>
                            <a:rPr lang="de-DE" sz="1600" dirty="0"/>
                            <a:t> </a:t>
                          </a:r>
                          <a:r>
                            <a:rPr lang="de-DE" sz="1600" dirty="0" err="1"/>
                            <a:t>function</a:t>
                          </a:r>
                          <a:endParaRPr lang="de-DE" sz="1600" dirty="0"/>
                        </a:p>
                      </a:txBody>
                      <a:tcPr/>
                    </a:tc>
                    <a:tc>
                      <a:txBody>
                        <a:bodyPr/>
                        <a:lstStyle/>
                        <a:p>
                          <a:r>
                            <a:rPr lang="de-DE" sz="1600" dirty="0"/>
                            <a:t>ELU</a:t>
                          </a:r>
                        </a:p>
                      </a:txBody>
                      <a:tcPr/>
                    </a:tc>
                    <a:extLst>
                      <a:ext uri="{0D108BD9-81ED-4DB2-BD59-A6C34878D82A}">
                        <a16:rowId xmlns:a16="http://schemas.microsoft.com/office/drawing/2014/main" val="2056629515"/>
                      </a:ext>
                    </a:extLst>
                  </a:tr>
                  <a:tr h="370840">
                    <a:tc>
                      <a:txBody>
                        <a:bodyPr/>
                        <a:lstStyle/>
                        <a:p>
                          <a:r>
                            <a:rPr lang="de-DE" sz="1600" dirty="0" err="1"/>
                            <a:t>normalization</a:t>
                          </a:r>
                          <a:endParaRPr lang="de-DE" sz="1600" dirty="0"/>
                        </a:p>
                      </a:txBody>
                      <a:tcPr/>
                    </a:tc>
                    <a:tc>
                      <a:txBody>
                        <a:bodyPr/>
                        <a:lstStyle/>
                        <a:p>
                          <a:r>
                            <a:rPr lang="de-DE" sz="1600" dirty="0"/>
                            <a:t>Batch </a:t>
                          </a:r>
                          <a:r>
                            <a:rPr lang="de-DE" sz="1600" dirty="0" err="1"/>
                            <a:t>normalization</a:t>
                          </a:r>
                          <a:r>
                            <a:rPr lang="de-DE" sz="1600" dirty="0"/>
                            <a:t> bei Deep</a:t>
                          </a:r>
                        </a:p>
                      </a:txBody>
                      <a:tcPr/>
                    </a:tc>
                    <a:extLst>
                      <a:ext uri="{0D108BD9-81ED-4DB2-BD59-A6C34878D82A}">
                        <a16:rowId xmlns:a16="http://schemas.microsoft.com/office/drawing/2014/main" val="1100315895"/>
                      </a:ext>
                    </a:extLst>
                  </a:tr>
                  <a:tr h="370840">
                    <a:tc>
                      <a:txBody>
                        <a:bodyPr/>
                        <a:lstStyle/>
                        <a:p>
                          <a:r>
                            <a:rPr lang="de-DE" sz="1600" dirty="0" err="1"/>
                            <a:t>Regularization</a:t>
                          </a:r>
                          <a:endParaRPr lang="de-DE" sz="1600" dirty="0"/>
                        </a:p>
                      </a:txBody>
                      <a:tcPr/>
                    </a:tc>
                    <a:tc>
                      <a:txBody>
                        <a:bodyPr/>
                        <a:lstStyle/>
                        <a:p>
                          <a:endParaRPr lang="de-DE"/>
                        </a:p>
                      </a:txBody>
                      <a:tcPr>
                        <a:blipFill>
                          <a:blip r:embed="rId4"/>
                          <a:stretch>
                            <a:fillRect l="-100295" t="-413115" r="-736" b="-267213"/>
                          </a:stretch>
                        </a:blipFill>
                      </a:tcPr>
                    </a:tc>
                    <a:extLst>
                      <a:ext uri="{0D108BD9-81ED-4DB2-BD59-A6C34878D82A}">
                        <a16:rowId xmlns:a16="http://schemas.microsoft.com/office/drawing/2014/main" val="1038665377"/>
                      </a:ext>
                    </a:extLst>
                  </a:tr>
                  <a:tr h="579120">
                    <a:tc>
                      <a:txBody>
                        <a:bodyPr/>
                        <a:lstStyle/>
                        <a:p>
                          <a:r>
                            <a:rPr lang="de-DE" sz="1600" dirty="0" err="1"/>
                            <a:t>optimizer</a:t>
                          </a:r>
                          <a:endParaRPr lang="de-DE" sz="1600" dirty="0"/>
                        </a:p>
                      </a:txBody>
                      <a:tcPr/>
                    </a:tc>
                    <a:tc>
                      <a:txBody>
                        <a:bodyPr/>
                        <a:lstStyle/>
                        <a:p>
                          <a:r>
                            <a:rPr lang="de-DE" sz="1600" dirty="0"/>
                            <a:t>SGD </a:t>
                          </a:r>
                          <a:r>
                            <a:rPr lang="en-US" sz="1600" dirty="0"/>
                            <a:t>with Momentum (or </a:t>
                          </a:r>
                          <a:r>
                            <a:rPr lang="en-US" sz="1600" dirty="0" err="1"/>
                            <a:t>RMSProp</a:t>
                          </a:r>
                          <a:r>
                            <a:rPr lang="en-US" sz="1600" dirty="0"/>
                            <a:t> or </a:t>
                          </a:r>
                          <a:r>
                            <a:rPr lang="de-DE" sz="1600" dirty="0" err="1"/>
                            <a:t>Nadam</a:t>
                          </a:r>
                          <a:r>
                            <a:rPr lang="de-DE" sz="1600" dirty="0"/>
                            <a:t>)</a:t>
                          </a:r>
                        </a:p>
                      </a:txBody>
                      <a:tcPr/>
                    </a:tc>
                    <a:extLst>
                      <a:ext uri="{0D108BD9-81ED-4DB2-BD59-A6C34878D82A}">
                        <a16:rowId xmlns:a16="http://schemas.microsoft.com/office/drawing/2014/main" val="2399442544"/>
                      </a:ext>
                    </a:extLst>
                  </a:tr>
                  <a:tr h="370840">
                    <a:tc>
                      <a:txBody>
                        <a:bodyPr/>
                        <a:lstStyle/>
                        <a:p>
                          <a:r>
                            <a:rPr lang="de-DE" sz="1600" i="1" dirty="0"/>
                            <a:t>Learning rate</a:t>
                          </a:r>
                        </a:p>
                      </a:txBody>
                      <a:tcPr/>
                    </a:tc>
                    <a:tc>
                      <a:txBody>
                        <a:bodyPr/>
                        <a:lstStyle/>
                        <a:p>
                          <a:r>
                            <a:rPr lang="de-DE" sz="1600" i="1" dirty="0"/>
                            <a:t>1Cycle </a:t>
                          </a:r>
                          <a:r>
                            <a:rPr lang="de-DE" sz="1600" i="1" dirty="0" err="1"/>
                            <a:t>policy</a:t>
                          </a:r>
                          <a:endParaRPr lang="de-DE" sz="1600" i="1" dirty="0"/>
                        </a:p>
                      </a:txBody>
                      <a:tcPr/>
                    </a:tc>
                    <a:extLst>
                      <a:ext uri="{0D108BD9-81ED-4DB2-BD59-A6C34878D82A}">
                        <a16:rowId xmlns:a16="http://schemas.microsoft.com/office/drawing/2014/main" val="1820695134"/>
                      </a:ext>
                    </a:extLst>
                  </a:tr>
                </a:tbl>
              </a:graphicData>
            </a:graphic>
          </p:graphicFrame>
        </mc:Fallback>
      </mc:AlternateContent>
      <mc:AlternateContent xmlns:mc="http://schemas.openxmlformats.org/markup-compatibility/2006" xmlns:a14="http://schemas.microsoft.com/office/drawing/2010/main">
        <mc:Choice Requires="a14">
          <p:sp>
            <p:nvSpPr>
              <p:cNvPr id="7" name="Textfeld 6"/>
              <p:cNvSpPr txBox="1"/>
              <p:nvPr/>
            </p:nvSpPr>
            <p:spPr>
              <a:xfrm>
                <a:off x="303291" y="4368808"/>
                <a:ext cx="4752528" cy="2817053"/>
              </a:xfrm>
              <a:prstGeom prst="rect">
                <a:avLst/>
              </a:prstGeom>
              <a:noFill/>
            </p:spPr>
            <p:txBody>
              <a:bodyPr wrap="square" rtlCol="0">
                <a:spAutoFit/>
              </a:bodyPr>
              <a:lstStyle/>
              <a:p>
                <a:pPr eaLnBrk="0" fontAlgn="base" hangingPunct="0">
                  <a:spcAft>
                    <a:spcPct val="0"/>
                  </a:spcAft>
                </a:pPr>
                <a:r>
                  <a:rPr lang="de-DE" b="1" dirty="0" err="1">
                    <a:solidFill>
                      <a:srgbClr val="000000"/>
                    </a:solidFill>
                    <a:latin typeface="Arial" charset="0"/>
                  </a:rPr>
                  <a:t>One-cycle</a:t>
                </a:r>
                <a:r>
                  <a:rPr lang="de-DE" b="1" dirty="0">
                    <a:solidFill>
                      <a:srgbClr val="000000"/>
                    </a:solidFill>
                    <a:latin typeface="Arial" charset="0"/>
                  </a:rPr>
                  <a:t> </a:t>
                </a:r>
                <a:r>
                  <a:rPr lang="de-DE" b="1" dirty="0" err="1">
                    <a:solidFill>
                      <a:srgbClr val="000000"/>
                    </a:solidFill>
                    <a:latin typeface="Arial" charset="0"/>
                  </a:rPr>
                  <a:t>policy</a:t>
                </a:r>
                <a:endParaRPr lang="de-DE" b="1" dirty="0">
                  <a:solidFill>
                    <a:srgbClr val="000000"/>
                  </a:solidFill>
                  <a:latin typeface="Arial" charset="0"/>
                </a:endParaRPr>
              </a:p>
              <a:p>
                <a:pPr eaLnBrk="0" fontAlgn="base" hangingPunct="0">
                  <a:spcAft>
                    <a:spcPct val="0"/>
                  </a:spcAft>
                </a:pPr>
                <a:r>
                  <a:rPr lang="de-DE" dirty="0">
                    <a:solidFill>
                      <a:srgbClr val="000000"/>
                    </a:solidFill>
                    <a:latin typeface="Arial" charset="0"/>
                  </a:rPr>
                  <a:t>Maximum </a:t>
                </a:r>
                <a:r>
                  <a:rPr lang="de-DE" dirty="0" err="1">
                    <a:solidFill>
                      <a:srgbClr val="000000"/>
                    </a:solidFill>
                    <a:latin typeface="Arial" charset="0"/>
                  </a:rPr>
                  <a:t>learning</a:t>
                </a:r>
                <a:r>
                  <a:rPr lang="de-DE" dirty="0">
                    <a:solidFill>
                      <a:srgbClr val="000000"/>
                    </a:solidFill>
                    <a:latin typeface="Arial" charset="0"/>
                  </a:rPr>
                  <a:t> rate: LR </a:t>
                </a:r>
                <a:r>
                  <a:rPr lang="de-DE" dirty="0" err="1">
                    <a:solidFill>
                      <a:srgbClr val="000000"/>
                    </a:solidFill>
                    <a:latin typeface="Arial" charset="0"/>
                  </a:rPr>
                  <a:t>range</a:t>
                </a:r>
                <a:r>
                  <a:rPr lang="de-DE" dirty="0">
                    <a:solidFill>
                      <a:srgbClr val="000000"/>
                    </a:solidFill>
                    <a:latin typeface="Arial" charset="0"/>
                  </a:rPr>
                  <a:t> </a:t>
                </a:r>
                <a:r>
                  <a:rPr lang="de-DE" dirty="0" err="1">
                    <a:solidFill>
                      <a:srgbClr val="000000"/>
                    </a:solidFill>
                    <a:latin typeface="Arial" charset="0"/>
                  </a:rPr>
                  <a:t>test</a:t>
                </a:r>
                <a:endParaRPr lang="de-DE" dirty="0">
                  <a:solidFill>
                    <a:srgbClr val="000000"/>
                  </a:solidFill>
                  <a:latin typeface="Arial" charset="0"/>
                </a:endParaRPr>
              </a:p>
              <a:p>
                <a:pPr marL="285750" indent="-285750" eaLnBrk="0" fontAlgn="base" hangingPunct="0">
                  <a:spcAft>
                    <a:spcPct val="0"/>
                  </a:spcAft>
                  <a:buFont typeface="Arial" panose="020B0604020202020204" pitchFamily="34" charset="0"/>
                  <a:buChar char="•"/>
                </a:pPr>
                <a:r>
                  <a:rPr lang="de-DE" dirty="0">
                    <a:solidFill>
                      <a:srgbClr val="000000"/>
                    </a:solidFill>
                    <a:latin typeface="Arial" charset="0"/>
                  </a:rPr>
                  <a:t>Minimum </a:t>
                </a:r>
                <a:r>
                  <a:rPr lang="de-DE" dirty="0" err="1">
                    <a:solidFill>
                      <a:srgbClr val="000000"/>
                    </a:solidFill>
                    <a:latin typeface="Arial" charset="0"/>
                  </a:rPr>
                  <a:t>learning</a:t>
                </a:r>
                <a:r>
                  <a:rPr lang="de-DE" dirty="0">
                    <a:solidFill>
                      <a:srgbClr val="000000"/>
                    </a:solidFill>
                    <a:latin typeface="Arial" charset="0"/>
                  </a:rPr>
                  <a:t> rate: </a:t>
                </a:r>
                <a14:m>
                  <m:oMath xmlns:m="http://schemas.openxmlformats.org/officeDocument/2006/math">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5</m:t>
                        </m:r>
                      </m:den>
                    </m:f>
                  </m:oMath>
                </a14:m>
                <a:r>
                  <a:rPr lang="de-DE" dirty="0">
                    <a:solidFill>
                      <a:srgbClr val="000000"/>
                    </a:solidFill>
                    <a:latin typeface="Arial" charset="0"/>
                  </a:rPr>
                  <a:t> or </a:t>
                </a:r>
                <a14:m>
                  <m:oMath xmlns:m="http://schemas.openxmlformats.org/officeDocument/2006/math">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10</m:t>
                        </m:r>
                      </m:den>
                    </m:f>
                  </m:oMath>
                </a14:m>
                <a:r>
                  <a:rPr lang="de-DE" dirty="0">
                    <a:solidFill>
                      <a:srgbClr val="000000"/>
                    </a:solidFill>
                    <a:latin typeface="Arial" charset="0"/>
                  </a:rPr>
                  <a:t> maximum learning rate</a:t>
                </a:r>
              </a:p>
              <a:p>
                <a:pPr marL="285750" indent="-285750" eaLnBrk="0" fontAlgn="base" hangingPunct="0">
                  <a:spcAft>
                    <a:spcPct val="0"/>
                  </a:spcAft>
                  <a:buFont typeface="Arial" panose="020B0604020202020204" pitchFamily="34" charset="0"/>
                  <a:buChar char="•"/>
                </a:pPr>
                <a:r>
                  <a:rPr lang="de-DE" dirty="0">
                    <a:solidFill>
                      <a:srgbClr val="000000"/>
                    </a:solidFill>
                    <a:latin typeface="Arial" charset="0"/>
                  </a:rPr>
                  <a:t>Cycle </a:t>
                </a:r>
                <a:r>
                  <a:rPr lang="de-DE" dirty="0" err="1">
                    <a:solidFill>
                      <a:srgbClr val="000000"/>
                    </a:solidFill>
                    <a:latin typeface="Arial" charset="0"/>
                  </a:rPr>
                  <a:t>length</a:t>
                </a:r>
                <a:r>
                  <a:rPr lang="de-DE" dirty="0">
                    <a:solidFill>
                      <a:srgbClr val="000000"/>
                    </a:solidFill>
                    <a:latin typeface="Arial" charset="0"/>
                  </a:rPr>
                  <a:t>: &lt; Total </a:t>
                </a:r>
                <a:r>
                  <a:rPr lang="de-DE" dirty="0" err="1">
                    <a:solidFill>
                      <a:srgbClr val="000000"/>
                    </a:solidFill>
                    <a:latin typeface="Arial" charset="0"/>
                  </a:rPr>
                  <a:t>number</a:t>
                </a:r>
                <a:r>
                  <a:rPr lang="de-DE" dirty="0">
                    <a:solidFill>
                      <a:srgbClr val="000000"/>
                    </a:solidFill>
                    <a:latin typeface="Arial" charset="0"/>
                  </a:rPr>
                  <a:t> </a:t>
                </a:r>
                <a:r>
                  <a:rPr lang="de-DE" dirty="0" err="1">
                    <a:solidFill>
                      <a:srgbClr val="000000"/>
                    </a:solidFill>
                    <a:latin typeface="Arial" charset="0"/>
                  </a:rPr>
                  <a:t>of</a:t>
                </a:r>
                <a:r>
                  <a:rPr lang="de-DE" dirty="0">
                    <a:solidFill>
                      <a:srgbClr val="000000"/>
                    </a:solidFill>
                    <a:latin typeface="Arial" charset="0"/>
                  </a:rPr>
                  <a:t> </a:t>
                </a:r>
                <a:r>
                  <a:rPr lang="de-DE" dirty="0" err="1">
                    <a:solidFill>
                      <a:srgbClr val="000000"/>
                    </a:solidFill>
                    <a:latin typeface="Arial" charset="0"/>
                  </a:rPr>
                  <a:t>epochs</a:t>
                </a:r>
                <a:endParaRPr lang="de-DE" dirty="0">
                  <a:solidFill>
                    <a:srgbClr val="000000"/>
                  </a:solidFill>
                  <a:latin typeface="Arial" charset="0"/>
                </a:endParaRPr>
              </a:p>
              <a:p>
                <a:pPr marL="285750" indent="-285750" eaLnBrk="0" fontAlgn="base" hangingPunct="0">
                  <a:spcAft>
                    <a:spcPct val="0"/>
                  </a:spcAft>
                  <a:buFont typeface="Arial" panose="020B0604020202020204" pitchFamily="34" charset="0"/>
                  <a:buChar char="•"/>
                </a:pPr>
                <a:r>
                  <a:rPr lang="de-DE" dirty="0">
                    <a:solidFill>
                      <a:srgbClr val="000000"/>
                    </a:solidFill>
                    <a:latin typeface="Arial" charset="0"/>
                  </a:rPr>
                  <a:t>Last </a:t>
                </a:r>
                <a:r>
                  <a:rPr lang="de-DE" dirty="0" err="1">
                    <a:solidFill>
                      <a:srgbClr val="000000"/>
                    </a:solidFill>
                    <a:latin typeface="Arial" charset="0"/>
                  </a:rPr>
                  <a:t>iterations</a:t>
                </a:r>
                <a:r>
                  <a:rPr lang="de-DE" dirty="0">
                    <a:solidFill>
                      <a:srgbClr val="000000"/>
                    </a:solidFill>
                    <a:latin typeface="Arial" charset="0"/>
                  </a:rPr>
                  <a:t>: LR &lt; </a:t>
                </a:r>
                <a14:m>
                  <m:oMath xmlns:m="http://schemas.openxmlformats.org/officeDocument/2006/math">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10</m:t>
                        </m:r>
                      </m:den>
                    </m:f>
                  </m:oMath>
                </a14:m>
                <a:r>
                  <a:rPr lang="de-DE" dirty="0">
                    <a:solidFill>
                      <a:srgbClr val="000000"/>
                    </a:solidFill>
                    <a:latin typeface="Arial" charset="0"/>
                  </a:rPr>
                  <a:t> or </a:t>
                </a:r>
                <a14:m>
                  <m:oMath xmlns:m="http://schemas.openxmlformats.org/officeDocument/2006/math">
                    <m:f>
                      <m:fPr>
                        <m:ctrlPr>
                          <a:rPr lang="de-DE" i="1">
                            <a:solidFill>
                              <a:srgbClr val="000000"/>
                            </a:solidFill>
                            <a:latin typeface="Cambria Math" panose="02040503050406030204" pitchFamily="18" charset="0"/>
                          </a:rPr>
                        </m:ctrlPr>
                      </m:fPr>
                      <m:num>
                        <m:r>
                          <a:rPr lang="de-DE" i="1">
                            <a:solidFill>
                              <a:srgbClr val="000000"/>
                            </a:solidFill>
                            <a:latin typeface="Cambria Math" panose="02040503050406030204" pitchFamily="18" charset="0"/>
                          </a:rPr>
                          <m:t>1</m:t>
                        </m:r>
                      </m:num>
                      <m:den>
                        <m:r>
                          <a:rPr lang="de-DE" i="1">
                            <a:solidFill>
                              <a:srgbClr val="000000"/>
                            </a:solidFill>
                            <a:latin typeface="Cambria Math" panose="02040503050406030204" pitchFamily="18" charset="0"/>
                          </a:rPr>
                          <m:t>100</m:t>
                        </m:r>
                      </m:den>
                    </m:f>
                  </m:oMath>
                </a14:m>
                <a:endParaRPr lang="de-DE"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endParaRPr lang="de-DE" dirty="0">
                  <a:solidFill>
                    <a:srgbClr val="000000"/>
                  </a:solidFill>
                  <a:latin typeface="Arial" charset="0"/>
                </a:endParaRPr>
              </a:p>
              <a:p>
                <a:pPr marL="285750" indent="-285750" eaLnBrk="0" fontAlgn="base" hangingPunct="0">
                  <a:spcBef>
                    <a:spcPct val="50000"/>
                  </a:spcBef>
                  <a:spcAft>
                    <a:spcPct val="0"/>
                  </a:spcAft>
                  <a:buFont typeface="Arial" panose="020B0604020202020204" pitchFamily="34" charset="0"/>
                  <a:buChar char="•"/>
                </a:pPr>
                <a:endParaRPr lang="de-DE" dirty="0">
                  <a:solidFill>
                    <a:srgbClr val="000000"/>
                  </a:solidFill>
                  <a:latin typeface="Arial" charset="0"/>
                </a:endParaRPr>
              </a:p>
            </p:txBody>
          </p:sp>
        </mc:Choice>
        <mc:Fallback xmlns="">
          <p:sp>
            <p:nvSpPr>
              <p:cNvPr id="7" name="Textfeld 6"/>
              <p:cNvSpPr txBox="1">
                <a:spLocks noRot="1" noChangeAspect="1" noMove="1" noResize="1" noEditPoints="1" noAdjustHandles="1" noChangeArrowheads="1" noChangeShapeType="1" noTextEdit="1"/>
              </p:cNvSpPr>
              <p:nvPr/>
            </p:nvSpPr>
            <p:spPr>
              <a:xfrm>
                <a:off x="303291" y="4368808"/>
                <a:ext cx="4752528" cy="2817053"/>
              </a:xfrm>
              <a:prstGeom prst="rect">
                <a:avLst/>
              </a:prstGeom>
              <a:blipFill>
                <a:blip r:embed="rId5"/>
                <a:stretch>
                  <a:fillRect l="-1155" t="-1299"/>
                </a:stretch>
              </a:blipFill>
            </p:spPr>
            <p:txBody>
              <a:bodyPr/>
              <a:lstStyle/>
              <a:p>
                <a:r>
                  <a:rPr lang="de-DE">
                    <a:noFill/>
                  </a:rPr>
                  <a:t> </a:t>
                </a:r>
              </a:p>
            </p:txBody>
          </p:sp>
        </mc:Fallback>
      </mc:AlternateContent>
    </p:spTree>
    <p:extLst>
      <p:ext uri="{BB962C8B-B14F-4D97-AF65-F5344CB8AC3E}">
        <p14:creationId xmlns:p14="http://schemas.microsoft.com/office/powerpoint/2010/main" val="122993430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Image classifiers with Keras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62</a:t>
            </a:fld>
            <a:endParaRPr lang="de-DE" dirty="0">
              <a:solidFill>
                <a:srgbClr val="000000"/>
              </a:solidFill>
              <a:latin typeface="Arial" charset="0"/>
            </a:endParaRPr>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713" y="1318756"/>
            <a:ext cx="7007181" cy="3012641"/>
          </a:xfrm>
          <a:prstGeom prst="rect">
            <a:avLst/>
          </a:prstGeom>
        </p:spPr>
      </p:pic>
      <p:grpSp>
        <p:nvGrpSpPr>
          <p:cNvPr id="10" name="Gruppieren 9"/>
          <p:cNvGrpSpPr/>
          <p:nvPr/>
        </p:nvGrpSpPr>
        <p:grpSpPr>
          <a:xfrm>
            <a:off x="247901" y="4365104"/>
            <a:ext cx="11757981" cy="1575076"/>
            <a:chOff x="272123" y="1385275"/>
            <a:chExt cx="11757981" cy="1575076"/>
          </a:xfrm>
        </p:grpSpPr>
        <p:sp>
          <p:nvSpPr>
            <p:cNvPr id="8" name="Textfeld 7"/>
            <p:cNvSpPr txBox="1"/>
            <p:nvPr/>
          </p:nvSpPr>
          <p:spPr>
            <a:xfrm>
              <a:off x="272123" y="1764489"/>
              <a:ext cx="7200800" cy="1061829"/>
            </a:xfrm>
            <a:prstGeom prst="rect">
              <a:avLst/>
            </a:prstGeom>
            <a:noFill/>
          </p:spPr>
          <p:txBody>
            <a:bodyPr wrap="square" rtlCol="0">
              <a:spAutoFit/>
            </a:bodyPr>
            <a:lstStyle/>
            <a:p>
              <a:pPr marL="342900" indent="-342900" eaLnBrk="0" fontAlgn="base" hangingPunct="0">
                <a:spcBef>
                  <a:spcPct val="50000"/>
                </a:spcBef>
                <a:spcAft>
                  <a:spcPct val="0"/>
                </a:spcAft>
                <a:buFont typeface="+mj-lt"/>
                <a:buAutoNum type="arabicPeriod"/>
              </a:pPr>
              <a:r>
                <a:rPr lang="en-US" dirty="0">
                  <a:solidFill>
                    <a:srgbClr val="000000"/>
                  </a:solidFill>
                  <a:latin typeface="Arial" charset="0"/>
                </a:rPr>
                <a:t>Importing the packages
Loading the MNIST Fashion</a:t>
              </a:r>
              <a:br>
                <a:rPr lang="en-US" dirty="0">
                  <a:solidFill>
                    <a:srgbClr val="000000"/>
                  </a:solidFill>
                  <a:latin typeface="Arial" charset="0"/>
                </a:rPr>
              </a:br>
              <a:r>
                <a:rPr lang="en-US" dirty="0">
                  <a:solidFill>
                    <a:srgbClr val="000000"/>
                  </a:solidFill>
                  <a:latin typeface="Arial" charset="0"/>
                </a:rPr>
                <a:t>Record</a:t>
              </a:r>
              <a:endParaRPr lang="de-DE" dirty="0">
                <a:solidFill>
                  <a:srgbClr val="000000"/>
                </a:solidFill>
                <a:latin typeface="Arial" charset="0"/>
              </a:endParaRPr>
            </a:p>
          </p:txBody>
        </p:sp>
        <p:grpSp>
          <p:nvGrpSpPr>
            <p:cNvPr id="9" name="Gruppieren 8"/>
            <p:cNvGrpSpPr/>
            <p:nvPr/>
          </p:nvGrpSpPr>
          <p:grpSpPr>
            <a:xfrm>
              <a:off x="3646934" y="1385275"/>
              <a:ext cx="8383170" cy="1575076"/>
              <a:chOff x="1903621" y="2106861"/>
              <a:chExt cx="8383170" cy="1575076"/>
            </a:xfrm>
          </p:grpSpPr>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621" y="3034147"/>
                <a:ext cx="8383170" cy="647790"/>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621" y="2106861"/>
                <a:ext cx="3334215" cy="876422"/>
              </a:xfrm>
              <a:prstGeom prst="rect">
                <a:avLst/>
              </a:prstGeom>
            </p:spPr>
          </p:pic>
        </p:grpSp>
      </p:grpSp>
      <p:sp>
        <p:nvSpPr>
          <p:cNvPr id="11" name="Textfeld 10"/>
          <p:cNvSpPr txBox="1"/>
          <p:nvPr/>
        </p:nvSpPr>
        <p:spPr>
          <a:xfrm>
            <a:off x="248662" y="1480436"/>
            <a:ext cx="3111034" cy="784830"/>
          </a:xfrm>
          <a:prstGeom prst="rect">
            <a:avLst/>
          </a:prstGeom>
          <a:noFill/>
        </p:spPr>
        <p:txBody>
          <a:bodyPr wrap="square" rtlCol="0">
            <a:spAutoFit/>
          </a:bodyPr>
          <a:lstStyle/>
          <a:p>
            <a:pPr eaLnBrk="0" fontAlgn="base" hangingPunct="0">
              <a:spcBef>
                <a:spcPct val="50000"/>
              </a:spcBef>
              <a:spcAft>
                <a:spcPct val="0"/>
              </a:spcAft>
            </a:pPr>
            <a:r>
              <a:rPr lang="de-DE">
                <a:solidFill>
                  <a:srgbClr val="000000"/>
                </a:solidFill>
                <a:latin typeface="Arial" charset="0"/>
              </a:rPr>
              <a:t>MNIST Fashion Record
</a:t>
            </a:r>
            <a:endParaRPr lang="de-DE" dirty="0">
              <a:solidFill>
                <a:srgbClr val="000000"/>
              </a:solidFill>
              <a:latin typeface="Arial" charset="0"/>
            </a:endParaRPr>
          </a:p>
        </p:txBody>
      </p:sp>
    </p:spTree>
    <p:extLst>
      <p:ext uri="{BB962C8B-B14F-4D97-AF65-F5344CB8AC3E}">
        <p14:creationId xmlns:p14="http://schemas.microsoft.com/office/powerpoint/2010/main" val="218827293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Image classifiers with Keras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63</a:t>
            </a:fld>
            <a:endParaRPr lang="de-DE" dirty="0">
              <a:solidFill>
                <a:srgbClr val="000000"/>
              </a:solidFill>
              <a:latin typeface="Arial" charset="0"/>
            </a:endParaRPr>
          </a:p>
        </p:txBody>
      </p:sp>
      <p:sp>
        <p:nvSpPr>
          <p:cNvPr id="11" name="Textfeld 10"/>
          <p:cNvSpPr txBox="1"/>
          <p:nvPr/>
        </p:nvSpPr>
        <p:spPr>
          <a:xfrm>
            <a:off x="247901" y="1928589"/>
            <a:ext cx="3385443" cy="3000821"/>
          </a:xfrm>
          <a:prstGeom prst="rect">
            <a:avLst/>
          </a:prstGeom>
          <a:noFill/>
        </p:spPr>
        <p:txBody>
          <a:bodyPr wrap="square" rtlCol="0">
            <a:spAutoFit/>
          </a:bodyPr>
          <a:lstStyle/>
          <a:p>
            <a:pPr marL="342900" indent="-342900" eaLnBrk="0" fontAlgn="base" hangingPunct="0">
              <a:spcBef>
                <a:spcPct val="50000"/>
              </a:spcBef>
              <a:spcAft>
                <a:spcPct val="0"/>
              </a:spcAft>
              <a:buFontTx/>
              <a:buAutoNum type="arabicPeriod"/>
            </a:pPr>
            <a:r>
              <a:rPr lang="en-US" dirty="0">
                <a:solidFill>
                  <a:srgbClr val="000000"/>
                </a:solidFill>
                <a:latin typeface="Arial" charset="0"/>
              </a:rPr>
              <a:t>Examine the form of the data
Investigate data type
Create validation and training data, scale the input data</a:t>
            </a:r>
            <a:br>
              <a:rPr lang="en-US" dirty="0">
                <a:solidFill>
                  <a:srgbClr val="000000"/>
                </a:solidFill>
                <a:latin typeface="Arial" charset="0"/>
              </a:rPr>
            </a:br>
            <a:br>
              <a:rPr lang="en-US" dirty="0">
                <a:solidFill>
                  <a:srgbClr val="000000"/>
                </a:solidFill>
                <a:latin typeface="Arial" charset="0"/>
              </a:rPr>
            </a:br>
            <a:r>
              <a:rPr lang="en-US" dirty="0">
                <a:solidFill>
                  <a:srgbClr val="000000"/>
                </a:solidFill>
                <a:latin typeface="Arial" charset="0"/>
              </a:rPr>
              <a:t>
Create a sequential model</a:t>
            </a:r>
            <a:endParaRPr lang="de-DE" dirty="0">
              <a:solidFill>
                <a:srgbClr val="000000"/>
              </a:solidFill>
              <a:latin typeface="Arial" charset="0"/>
            </a:endParaRPr>
          </a:p>
        </p:txBody>
      </p:sp>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178" y="3480179"/>
            <a:ext cx="8354591" cy="876422"/>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655" y="4721863"/>
            <a:ext cx="5706271" cy="1362265"/>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2655" y="1456462"/>
            <a:ext cx="2181529" cy="743054"/>
          </a:xfrm>
          <a:prstGeom prst="rect">
            <a:avLst/>
          </a:prstGeom>
        </p:spPr>
      </p:pic>
      <p:pic>
        <p:nvPicPr>
          <p:cNvPr id="17" name="Grafik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058" y="2487107"/>
            <a:ext cx="2229161" cy="752580"/>
          </a:xfrm>
          <a:prstGeom prst="rect">
            <a:avLst/>
          </a:prstGeom>
        </p:spPr>
      </p:pic>
    </p:spTree>
    <p:extLst>
      <p:ext uri="{BB962C8B-B14F-4D97-AF65-F5344CB8AC3E}">
        <p14:creationId xmlns:p14="http://schemas.microsoft.com/office/powerpoint/2010/main" val="2325745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Image classifiers with Keras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64</a:t>
            </a:fld>
            <a:endParaRPr lang="de-DE" dirty="0">
              <a:solidFill>
                <a:srgbClr val="000000"/>
              </a:solidFill>
              <a:latin typeface="Arial" charset="0"/>
            </a:endParaRPr>
          </a:p>
        </p:txBody>
      </p:sp>
      <p:sp>
        <p:nvSpPr>
          <p:cNvPr id="11" name="Textfeld 10"/>
          <p:cNvSpPr txBox="1"/>
          <p:nvPr/>
        </p:nvSpPr>
        <p:spPr>
          <a:xfrm>
            <a:off x="248662" y="1480437"/>
            <a:ext cx="9447739" cy="369332"/>
          </a:xfrm>
          <a:prstGeom prst="rect">
            <a:avLst/>
          </a:prstGeom>
          <a:noFill/>
        </p:spPr>
        <p:txBody>
          <a:bodyPr wrap="square" rtlCol="0">
            <a:spAutoFit/>
          </a:bodyPr>
          <a:lstStyle/>
          <a:p>
            <a:pPr marL="342900" indent="-342900" eaLnBrk="0" fontAlgn="base" hangingPunct="0">
              <a:spcBef>
                <a:spcPct val="50000"/>
              </a:spcBef>
              <a:spcAft>
                <a:spcPct val="0"/>
              </a:spcAft>
              <a:buFont typeface="+mj-lt"/>
              <a:buAutoNum type="arabicPeriod" startAt="5"/>
            </a:pPr>
            <a:r>
              <a:rPr lang="en-US" dirty="0">
                <a:solidFill>
                  <a:srgbClr val="000000"/>
                </a:solidFill>
                <a:latin typeface="Arial" charset="0"/>
              </a:rPr>
              <a:t>Summary of the model and list the parameters</a:t>
            </a:r>
            <a:endParaRPr lang="de-DE" dirty="0">
              <a:solidFill>
                <a:srgbClr val="000000"/>
              </a:solidFill>
              <a:latin typeface="Arial" charset="0"/>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916832"/>
            <a:ext cx="7459116" cy="4153480"/>
          </a:xfrm>
          <a:prstGeom prst="rect">
            <a:avLst/>
          </a:prstGeom>
        </p:spPr>
      </p:pic>
    </p:spTree>
    <p:extLst>
      <p:ext uri="{BB962C8B-B14F-4D97-AF65-F5344CB8AC3E}">
        <p14:creationId xmlns:p14="http://schemas.microsoft.com/office/powerpoint/2010/main" val="42840049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8212155" y="4669980"/>
            <a:ext cx="3979052" cy="1522420"/>
          </a:xfrm>
          <a:prstGeom prst="rect">
            <a:avLst/>
          </a:prstGeom>
        </p:spPr>
      </p:pic>
      <p:sp>
        <p:nvSpPr>
          <p:cNvPr id="2" name="Titel 1"/>
          <p:cNvSpPr>
            <a:spLocks noGrp="1"/>
          </p:cNvSpPr>
          <p:nvPr>
            <p:ph type="title"/>
          </p:nvPr>
        </p:nvSpPr>
        <p:spPr/>
        <p:txBody>
          <a:bodyPr/>
          <a:lstStyle/>
          <a:p>
            <a:r>
              <a:rPr lang="en-US"/>
              <a:t>Artificial Neural Networks - KNN</a:t>
            </a:r>
            <a:br>
              <a:rPr lang="en-US"/>
            </a:br>
            <a:r>
              <a:rPr lang="en-US"/>
              <a:t>Image classifiers with Keras
</a:t>
            </a:r>
            <a:endParaRPr lang="de-DE" sz="200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65</a:t>
            </a:fld>
            <a:endParaRPr lang="de-DE" dirty="0">
              <a:solidFill>
                <a:srgbClr val="000000"/>
              </a:solidFill>
              <a:latin typeface="Arial" charset="0"/>
            </a:endParaRPr>
          </a:p>
        </p:txBody>
      </p:sp>
      <p:sp>
        <p:nvSpPr>
          <p:cNvPr id="11" name="Textfeld 10"/>
          <p:cNvSpPr txBox="1"/>
          <p:nvPr/>
        </p:nvSpPr>
        <p:spPr>
          <a:xfrm>
            <a:off x="248662" y="1480436"/>
            <a:ext cx="3428614" cy="2169825"/>
          </a:xfrm>
          <a:prstGeom prst="rect">
            <a:avLst/>
          </a:prstGeom>
          <a:noFill/>
        </p:spPr>
        <p:txBody>
          <a:bodyPr wrap="square" rtlCol="0">
            <a:spAutoFit/>
          </a:bodyPr>
          <a:lstStyle/>
          <a:p>
            <a:pPr marL="342900" indent="-342900" eaLnBrk="0" fontAlgn="base" hangingPunct="0">
              <a:spcBef>
                <a:spcPct val="50000"/>
              </a:spcBef>
              <a:spcAft>
                <a:spcPct val="0"/>
              </a:spcAft>
              <a:buFont typeface="+mj-lt"/>
              <a:buAutoNum type="arabicPeriod"/>
            </a:pPr>
            <a:r>
              <a:rPr lang="en-US" dirty="0">
                <a:solidFill>
                  <a:srgbClr val="000000"/>
                </a:solidFill>
                <a:latin typeface="Arial" charset="0"/>
              </a:rPr>
              <a:t>Evaluation of the model on the test data
Make predictions</a:t>
            </a: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Class probabilities
Class with the highest estimated probability</a:t>
            </a:r>
            <a:endParaRPr lang="de-DE" dirty="0">
              <a:solidFill>
                <a:srgbClr val="000000"/>
              </a:solidFill>
              <a:latin typeface="Arial" charset="0"/>
            </a:endParaRPr>
          </a:p>
        </p:txBody>
      </p:sp>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900" y="2651595"/>
            <a:ext cx="7840169" cy="1914792"/>
          </a:xfrm>
          <a:prstGeom prst="rect">
            <a:avLst/>
          </a:prstGeom>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9900" y="4907266"/>
            <a:ext cx="4363059" cy="981212"/>
          </a:xfrm>
          <a:prstGeom prst="rect">
            <a:avLst/>
          </a:prstGeom>
        </p:spPr>
      </p:pic>
      <p:pic>
        <p:nvPicPr>
          <p:cNvPr id="9" name="Grafik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9900" y="1480436"/>
            <a:ext cx="5133333" cy="790476"/>
          </a:xfrm>
          <a:prstGeom prst="rect">
            <a:avLst/>
          </a:prstGeom>
        </p:spPr>
      </p:pic>
    </p:spTree>
    <p:extLst>
      <p:ext uri="{BB962C8B-B14F-4D97-AF65-F5344CB8AC3E}">
        <p14:creationId xmlns:p14="http://schemas.microsoft.com/office/powerpoint/2010/main" val="4058790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99A53B-438E-487A-8BA9-301DF57FC81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134EC0DE-A4C3-4F3B-8FD8-7EC680F0FBEB}"/>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260B1BB2-51FA-4B18-9142-C2557372A7ED}"/>
              </a:ext>
            </a:extLst>
          </p:cNvPr>
          <p:cNvSpPr>
            <a:spLocks noGrp="1"/>
          </p:cNvSpPr>
          <p:nvPr>
            <p:ph type="ftr" sz="quarter" idx="10"/>
          </p:nvPr>
        </p:nvSpPr>
        <p:spPr/>
        <p:txBody>
          <a:bodyPr/>
          <a:lstStyle/>
          <a:p>
            <a:r>
              <a:rPr lang="en-US"/>
              <a:t>Marcus.Rueb@Hahn-Schickard.de - Tel.: 07721/943-180</a:t>
            </a:r>
            <a:endParaRPr lang="en-US" dirty="0"/>
          </a:p>
        </p:txBody>
      </p:sp>
      <p:sp>
        <p:nvSpPr>
          <p:cNvPr id="5" name="Foliennummernplatzhalter 4">
            <a:extLst>
              <a:ext uri="{FF2B5EF4-FFF2-40B4-BE49-F238E27FC236}">
                <a16:creationId xmlns:a16="http://schemas.microsoft.com/office/drawing/2014/main" id="{FB719636-2942-44C2-A2BD-82403BEEEA60}"/>
              </a:ext>
            </a:extLst>
          </p:cNvPr>
          <p:cNvSpPr>
            <a:spLocks noGrp="1"/>
          </p:cNvSpPr>
          <p:nvPr>
            <p:ph type="sldNum" sz="quarter" idx="11"/>
          </p:nvPr>
        </p:nvSpPr>
        <p:spPr/>
        <p:txBody>
          <a:bodyPr/>
          <a:lstStyle/>
          <a:p>
            <a:fld id="{0625EBFC-0345-4FA4-A801-51797D94B198}" type="slidenum">
              <a:rPr lang="de-DE" smtClean="0"/>
              <a:t>66</a:t>
            </a:fld>
            <a:endParaRPr lang="de-DE" dirty="0"/>
          </a:p>
        </p:txBody>
      </p:sp>
    </p:spTree>
    <p:extLst>
      <p:ext uri="{BB962C8B-B14F-4D97-AF65-F5344CB8AC3E}">
        <p14:creationId xmlns:p14="http://schemas.microsoft.com/office/powerpoint/2010/main" val="411963258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0D0651-CCEB-419C-A280-47512705A623}"/>
              </a:ext>
            </a:extLst>
          </p:cNvPr>
          <p:cNvSpPr>
            <a:spLocks noGrp="1"/>
          </p:cNvSpPr>
          <p:nvPr>
            <p:ph type="title"/>
          </p:nvPr>
        </p:nvSpPr>
        <p:spPr/>
        <p:txBody>
          <a:bodyPr/>
          <a:lstStyle/>
          <a:p>
            <a:r>
              <a:rPr lang="de-DE" dirty="0"/>
              <a:t>Hands-on</a:t>
            </a:r>
          </a:p>
        </p:txBody>
      </p:sp>
      <p:sp>
        <p:nvSpPr>
          <p:cNvPr id="3" name="Inhaltsplatzhalter 2">
            <a:extLst>
              <a:ext uri="{FF2B5EF4-FFF2-40B4-BE49-F238E27FC236}">
                <a16:creationId xmlns:a16="http://schemas.microsoft.com/office/drawing/2014/main" id="{774CF479-7B5B-4762-9586-E120BB505115}"/>
              </a:ext>
            </a:extLst>
          </p:cNvPr>
          <p:cNvSpPr>
            <a:spLocks noGrp="1"/>
          </p:cNvSpPr>
          <p:nvPr>
            <p:ph idx="1"/>
          </p:nvPr>
        </p:nvSpPr>
        <p:spPr/>
        <p:txBody>
          <a:bodyPr/>
          <a:lstStyle/>
          <a:p>
            <a:r>
              <a:rPr lang="de-DE" dirty="0">
                <a:hlinkClick r:id="rId2"/>
              </a:rPr>
              <a:t>https://colab.research.google.com/github/tensorflow/docs/blob/master/site/en/tutorials/keras/classification.ipynb#scrollTo=2tRmdq_8CaXb</a:t>
            </a:r>
            <a:r>
              <a:rPr lang="de-DE" dirty="0"/>
              <a:t> </a:t>
            </a:r>
          </a:p>
          <a:p>
            <a:endParaRPr lang="de-DE" dirty="0"/>
          </a:p>
        </p:txBody>
      </p:sp>
      <p:sp>
        <p:nvSpPr>
          <p:cNvPr id="4" name="Fußzeilenplatzhalter 3">
            <a:extLst>
              <a:ext uri="{FF2B5EF4-FFF2-40B4-BE49-F238E27FC236}">
                <a16:creationId xmlns:a16="http://schemas.microsoft.com/office/drawing/2014/main" id="{4EC2AA92-5F38-4B28-A067-4AADE536F90A}"/>
              </a:ext>
            </a:extLst>
          </p:cNvPr>
          <p:cNvSpPr>
            <a:spLocks noGrp="1"/>
          </p:cNvSpPr>
          <p:nvPr>
            <p:ph type="ftr" sz="quarter" idx="10"/>
          </p:nvPr>
        </p:nvSpPr>
        <p:spPr/>
        <p:txBody>
          <a:bodyPr/>
          <a:lstStyle/>
          <a:p>
            <a:r>
              <a:rPr lang="en-US"/>
              <a:t>Marcus.Rueb@Hahn-Schickard.de - Tel.: 07721/943-180</a:t>
            </a:r>
            <a:endParaRPr lang="en-US" dirty="0"/>
          </a:p>
        </p:txBody>
      </p:sp>
      <p:sp>
        <p:nvSpPr>
          <p:cNvPr id="5" name="Foliennummernplatzhalter 4">
            <a:extLst>
              <a:ext uri="{FF2B5EF4-FFF2-40B4-BE49-F238E27FC236}">
                <a16:creationId xmlns:a16="http://schemas.microsoft.com/office/drawing/2014/main" id="{B37CFFB7-A493-404F-B6E6-EBB6AC268EDB}"/>
              </a:ext>
            </a:extLst>
          </p:cNvPr>
          <p:cNvSpPr>
            <a:spLocks noGrp="1"/>
          </p:cNvSpPr>
          <p:nvPr>
            <p:ph type="sldNum" sz="quarter" idx="11"/>
          </p:nvPr>
        </p:nvSpPr>
        <p:spPr/>
        <p:txBody>
          <a:bodyPr/>
          <a:lstStyle/>
          <a:p>
            <a:fld id="{0625EBFC-0345-4FA4-A801-51797D94B198}" type="slidenum">
              <a:rPr lang="de-DE" smtClean="0"/>
              <a:t>67</a:t>
            </a:fld>
            <a:endParaRPr lang="de-DE" dirty="0"/>
          </a:p>
        </p:txBody>
      </p:sp>
    </p:spTree>
    <p:extLst>
      <p:ext uri="{BB962C8B-B14F-4D97-AF65-F5344CB8AC3E}">
        <p14:creationId xmlns:p14="http://schemas.microsoft.com/office/powerpoint/2010/main" val="418129612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9B90D2-2167-4939-B66C-0B422C26A6FE}"/>
              </a:ext>
            </a:extLst>
          </p:cNvPr>
          <p:cNvSpPr>
            <a:spLocks noGrp="1"/>
          </p:cNvSpPr>
          <p:nvPr>
            <p:ph type="title"/>
          </p:nvPr>
        </p:nvSpPr>
        <p:spPr/>
        <p:txBody>
          <a:bodyPr/>
          <a:lstStyle/>
          <a:p>
            <a:r>
              <a:rPr lang="de-DE" dirty="0"/>
              <a:t>Additional Infos</a:t>
            </a:r>
          </a:p>
        </p:txBody>
      </p:sp>
      <p:sp>
        <p:nvSpPr>
          <p:cNvPr id="3" name="Inhaltsplatzhalter 2">
            <a:extLst>
              <a:ext uri="{FF2B5EF4-FFF2-40B4-BE49-F238E27FC236}">
                <a16:creationId xmlns:a16="http://schemas.microsoft.com/office/drawing/2014/main" id="{37F3E038-493B-47F2-9313-79F3ECD4B40E}"/>
              </a:ext>
            </a:extLst>
          </p:cNvPr>
          <p:cNvSpPr>
            <a:spLocks noGrp="1"/>
          </p:cNvSpPr>
          <p:nvPr>
            <p:ph idx="1"/>
          </p:nvPr>
        </p:nvSpPr>
        <p:spPr/>
        <p:txBody>
          <a:bodyPr/>
          <a:lstStyle/>
          <a:p>
            <a:endParaRPr lang="de-DE" dirty="0"/>
          </a:p>
        </p:txBody>
      </p:sp>
      <p:sp>
        <p:nvSpPr>
          <p:cNvPr id="4" name="Fußzeilenplatzhalter 3">
            <a:extLst>
              <a:ext uri="{FF2B5EF4-FFF2-40B4-BE49-F238E27FC236}">
                <a16:creationId xmlns:a16="http://schemas.microsoft.com/office/drawing/2014/main" id="{6CA8A93A-0D62-4E77-8CFB-600CDC74EC49}"/>
              </a:ext>
            </a:extLst>
          </p:cNvPr>
          <p:cNvSpPr>
            <a:spLocks noGrp="1"/>
          </p:cNvSpPr>
          <p:nvPr>
            <p:ph type="ftr" sz="quarter" idx="10"/>
          </p:nvPr>
        </p:nvSpPr>
        <p:spPr>
          <a:xfrm>
            <a:off x="262594" y="6320392"/>
            <a:ext cx="8090296" cy="365125"/>
          </a:xfrm>
        </p:spPr>
        <p:txBody>
          <a:bodyPr/>
          <a:lstStyle/>
          <a:p>
            <a:r>
              <a:rPr lang="en-US"/>
              <a:t>Marcus.Rueb@Hahn-Schickard.de - Tel.: 07721/943-180</a:t>
            </a:r>
            <a:endParaRPr lang="en-US" dirty="0"/>
          </a:p>
        </p:txBody>
      </p:sp>
      <p:sp>
        <p:nvSpPr>
          <p:cNvPr id="5" name="Foliennummernplatzhalter 4">
            <a:extLst>
              <a:ext uri="{FF2B5EF4-FFF2-40B4-BE49-F238E27FC236}">
                <a16:creationId xmlns:a16="http://schemas.microsoft.com/office/drawing/2014/main" id="{DC07FD8C-4DC8-49C8-A7C3-40906D9B1A2F}"/>
              </a:ext>
            </a:extLst>
          </p:cNvPr>
          <p:cNvSpPr>
            <a:spLocks noGrp="1"/>
          </p:cNvSpPr>
          <p:nvPr>
            <p:ph type="sldNum" sz="quarter" idx="11"/>
          </p:nvPr>
        </p:nvSpPr>
        <p:spPr/>
        <p:txBody>
          <a:bodyPr/>
          <a:lstStyle/>
          <a:p>
            <a:fld id="{0625EBFC-0345-4FA4-A801-51797D94B198}" type="slidenum">
              <a:rPr lang="de-DE" smtClean="0"/>
              <a:t>68</a:t>
            </a:fld>
            <a:endParaRPr lang="de-DE" dirty="0"/>
          </a:p>
        </p:txBody>
      </p:sp>
    </p:spTree>
    <p:extLst>
      <p:ext uri="{BB962C8B-B14F-4D97-AF65-F5344CB8AC3E}">
        <p14:creationId xmlns:p14="http://schemas.microsoft.com/office/powerpoint/2010/main" val="38116562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E72FD7-D830-4225-9940-50F1B50D4714}"/>
              </a:ext>
            </a:extLst>
          </p:cNvPr>
          <p:cNvSpPr>
            <a:spLocks noGrp="1"/>
          </p:cNvSpPr>
          <p:nvPr>
            <p:ph type="title"/>
          </p:nvPr>
        </p:nvSpPr>
        <p:spPr/>
        <p:txBody>
          <a:bodyPr/>
          <a:lstStyle/>
          <a:p>
            <a:r>
              <a:rPr lang="de-DE" dirty="0"/>
              <a:t>Questions	</a:t>
            </a:r>
          </a:p>
        </p:txBody>
      </p:sp>
      <p:sp>
        <p:nvSpPr>
          <p:cNvPr id="3" name="Inhaltsplatzhalter 2">
            <a:extLst>
              <a:ext uri="{FF2B5EF4-FFF2-40B4-BE49-F238E27FC236}">
                <a16:creationId xmlns:a16="http://schemas.microsoft.com/office/drawing/2014/main" id="{80F4F362-1A75-486C-A60E-C9291B6638A1}"/>
              </a:ext>
            </a:extLst>
          </p:cNvPr>
          <p:cNvSpPr>
            <a:spLocks noGrp="1"/>
          </p:cNvSpPr>
          <p:nvPr>
            <p:ph idx="1"/>
          </p:nvPr>
        </p:nvSpPr>
        <p:spPr/>
        <p:txBody>
          <a:bodyPr/>
          <a:lstStyle/>
          <a:p>
            <a:endParaRPr lang="de-DE" dirty="0"/>
          </a:p>
        </p:txBody>
      </p:sp>
      <p:sp>
        <p:nvSpPr>
          <p:cNvPr id="4" name="Fußzeilenplatzhalter 3">
            <a:extLst>
              <a:ext uri="{FF2B5EF4-FFF2-40B4-BE49-F238E27FC236}">
                <a16:creationId xmlns:a16="http://schemas.microsoft.com/office/drawing/2014/main" id="{F26ED013-A757-49B9-8FA7-A73CD9E2C5DF}"/>
              </a:ext>
            </a:extLst>
          </p:cNvPr>
          <p:cNvSpPr>
            <a:spLocks noGrp="1"/>
          </p:cNvSpPr>
          <p:nvPr>
            <p:ph type="ftr" sz="quarter" idx="10"/>
          </p:nvPr>
        </p:nvSpPr>
        <p:spPr/>
        <p:txBody>
          <a:bodyPr/>
          <a:lstStyle/>
          <a:p>
            <a:r>
              <a:rPr lang="en-US"/>
              <a:t>Marcus.Rueb@Hahn-Schickard.de - Tel.: 07721/943-180</a:t>
            </a:r>
            <a:endParaRPr lang="en-US" dirty="0"/>
          </a:p>
        </p:txBody>
      </p:sp>
      <p:sp>
        <p:nvSpPr>
          <p:cNvPr id="5" name="Foliennummernplatzhalter 4">
            <a:extLst>
              <a:ext uri="{FF2B5EF4-FFF2-40B4-BE49-F238E27FC236}">
                <a16:creationId xmlns:a16="http://schemas.microsoft.com/office/drawing/2014/main" id="{FEB95BD1-7A6F-4841-AA3D-E57E6353C277}"/>
              </a:ext>
            </a:extLst>
          </p:cNvPr>
          <p:cNvSpPr>
            <a:spLocks noGrp="1"/>
          </p:cNvSpPr>
          <p:nvPr>
            <p:ph type="sldNum" sz="quarter" idx="11"/>
          </p:nvPr>
        </p:nvSpPr>
        <p:spPr/>
        <p:txBody>
          <a:bodyPr/>
          <a:lstStyle/>
          <a:p>
            <a:fld id="{0625EBFC-0345-4FA4-A801-51797D94B198}" type="slidenum">
              <a:rPr lang="de-DE" smtClean="0"/>
              <a:t>69</a:t>
            </a:fld>
            <a:endParaRPr lang="de-DE" dirty="0"/>
          </a:p>
        </p:txBody>
      </p:sp>
    </p:spTree>
    <p:extLst>
      <p:ext uri="{BB962C8B-B14F-4D97-AF65-F5344CB8AC3E}">
        <p14:creationId xmlns:p14="http://schemas.microsoft.com/office/powerpoint/2010/main" val="198366838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The XOR Problem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7</a:t>
            </a:fld>
            <a:endParaRPr lang="de-DE" dirty="0">
              <a:solidFill>
                <a:srgbClr val="000000"/>
              </a:solidFill>
              <a:latin typeface="Arial" charset="0"/>
            </a:endParaRPr>
          </a:p>
        </p:txBody>
      </p:sp>
      <p:sp>
        <p:nvSpPr>
          <p:cNvPr id="9" name="Pfeil nach unten 8"/>
          <p:cNvSpPr/>
          <p:nvPr/>
        </p:nvSpPr>
        <p:spPr bwMode="auto">
          <a:xfrm>
            <a:off x="1415480" y="3576274"/>
            <a:ext cx="216024" cy="257678"/>
          </a:xfrm>
          <a:prstGeom prst="downArrow">
            <a:avLst/>
          </a:prstGeom>
          <a:solidFill>
            <a:srgbClr val="9F2914"/>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69" name="Pfeil nach unten 68"/>
          <p:cNvSpPr/>
          <p:nvPr/>
        </p:nvSpPr>
        <p:spPr bwMode="auto">
          <a:xfrm>
            <a:off x="5519936" y="3501008"/>
            <a:ext cx="216024" cy="257678"/>
          </a:xfrm>
          <a:prstGeom prst="downArrow">
            <a:avLst/>
          </a:prstGeom>
          <a:solidFill>
            <a:srgbClr val="9F2914"/>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1" name="Pfeil nach rechts 10"/>
          <p:cNvSpPr/>
          <p:nvPr/>
        </p:nvSpPr>
        <p:spPr bwMode="auto">
          <a:xfrm rot="18890146">
            <a:off x="3633531" y="3496065"/>
            <a:ext cx="588028" cy="246076"/>
          </a:xfrm>
          <a:prstGeom prst="rightArrow">
            <a:avLst/>
          </a:prstGeom>
          <a:solidFill>
            <a:srgbClr val="9F2914"/>
          </a:solidFill>
          <a:ln w="12700" cap="flat" cmpd="sng" algn="ctr">
            <a:solidFill>
              <a:srgbClr val="9F291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22" name="Textfeld 21"/>
          <p:cNvSpPr txBox="1"/>
          <p:nvPr/>
        </p:nvSpPr>
        <p:spPr>
          <a:xfrm>
            <a:off x="7500361" y="3825363"/>
            <a:ext cx="4212263" cy="1754326"/>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b="1" dirty="0">
                <a:solidFill>
                  <a:srgbClr val="000000"/>
                </a:solidFill>
                <a:latin typeface="Arial" charset="0"/>
              </a:rPr>
              <a:t>Result</a:t>
            </a: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Individual neurons cannot model the XOR problem
What about the networking of several artificial neurons?</a:t>
            </a:r>
            <a:endParaRPr lang="de-DE" dirty="0">
              <a:solidFill>
                <a:srgbClr val="000000"/>
              </a:solidFill>
              <a:latin typeface="Arial" charset="0"/>
            </a:endParaRPr>
          </a:p>
        </p:txBody>
      </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26" y="867664"/>
            <a:ext cx="4561307" cy="3040871"/>
          </a:xfrm>
          <a:prstGeom prst="rect">
            <a:avLst/>
          </a:prstGeom>
        </p:spPr>
      </p:pic>
      <p:pic>
        <p:nvPicPr>
          <p:cNvPr id="16" name="Grafik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420" y="1166706"/>
            <a:ext cx="2643811" cy="2582221"/>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386" y="3895375"/>
            <a:ext cx="2643811" cy="2582221"/>
          </a:xfrm>
          <a:prstGeom prst="rect">
            <a:avLst/>
          </a:prstGeom>
        </p:spPr>
      </p:pic>
      <p:pic>
        <p:nvPicPr>
          <p:cNvPr id="18" name="Grafik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778" y="1166706"/>
            <a:ext cx="2643811" cy="2582221"/>
          </a:xfrm>
          <a:prstGeom prst="rect">
            <a:avLst/>
          </a:prstGeom>
        </p:spPr>
      </p:pic>
      <p:pic>
        <p:nvPicPr>
          <p:cNvPr id="19" name="Grafik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663" y="3895376"/>
            <a:ext cx="2643811" cy="2582221"/>
          </a:xfrm>
          <a:prstGeom prst="rect">
            <a:avLst/>
          </a:prstGeom>
        </p:spPr>
      </p:pic>
    </p:spTree>
    <p:extLst>
      <p:ext uri="{BB962C8B-B14F-4D97-AF65-F5344CB8AC3E}">
        <p14:creationId xmlns:p14="http://schemas.microsoft.com/office/powerpoint/2010/main" val="106227456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Questions I
</a:t>
            </a:r>
            <a:endParaRPr lang="de-DE"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70</a:t>
            </a:fld>
            <a:endParaRPr lang="de-DE" dirty="0">
              <a:solidFill>
                <a:srgbClr val="000000"/>
              </a:solidFill>
              <a:latin typeface="Arial" charset="0"/>
            </a:endParaRPr>
          </a:p>
        </p:txBody>
      </p:sp>
      <p:sp>
        <p:nvSpPr>
          <p:cNvPr id="11" name="Textfeld 10"/>
          <p:cNvSpPr txBox="1"/>
          <p:nvPr/>
        </p:nvSpPr>
        <p:spPr>
          <a:xfrm>
            <a:off x="249195" y="1556793"/>
            <a:ext cx="11351791" cy="4108817"/>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The perceptron fires whenever
-All inputs greater than 0 are
-If at least one input is less than 0
-Sum of weighted input greater than 0 is
A two-intake perceptron solves the following problems
-Linearly separable problem in a two-dimensional plane
-Linearly separable problem in a three-dimensional plane
-Nonlinear separable problem in a two-dimensional plane (XOR problem)
-None of the above problems
</a:t>
            </a:r>
            <a:endParaRPr lang="de-DE" dirty="0">
              <a:solidFill>
                <a:srgbClr val="000000"/>
              </a:solidFill>
              <a:latin typeface="Arial" charset="0"/>
            </a:endParaRPr>
          </a:p>
        </p:txBody>
      </p:sp>
    </p:spTree>
    <p:extLst>
      <p:ext uri="{BB962C8B-B14F-4D97-AF65-F5344CB8AC3E}">
        <p14:creationId xmlns:p14="http://schemas.microsoft.com/office/powerpoint/2010/main" val="346804245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Questions II
</a:t>
            </a:r>
            <a:endParaRPr lang="de-DE" dirty="0"/>
          </a:p>
        </p:txBody>
      </p:sp>
      <p:sp>
        <p:nvSpPr>
          <p:cNvPr id="4" name="Fußzeilenplatzhalter 3"/>
          <p:cNvSpPr>
            <a:spLocks noGrp="1"/>
          </p:cNvSpPr>
          <p:nvPr>
            <p:ph type="ftr" sz="quarter" idx="10"/>
          </p:nvPr>
        </p:nvSpPr>
        <p:spPr/>
        <p:txBody>
          <a:bodyPr/>
          <a:lstStyle/>
          <a:p>
            <a:pPr eaLnBrk="0" fontAlgn="base" hangingPunct="0">
              <a:spcBef>
                <a:spcPct val="50000"/>
              </a:spcBef>
              <a:spcAft>
                <a:spcPct val="0"/>
              </a:spcAft>
            </a:pPr>
            <a:r>
              <a:rPr lang="en-US">
                <a:solidFill>
                  <a:srgbClr val="000000"/>
                </a:solidFill>
                <a:latin typeface="Arial" charset="0"/>
              </a:rPr>
              <a:t>Patrick Selle - KI - Deep Learning</a:t>
            </a:r>
            <a:endParaRPr lang="de-DE" dirty="0">
              <a:solidFill>
                <a:srgbClr val="000000"/>
              </a:solidFill>
              <a:latin typeface="Arial" charset="0"/>
            </a:endParaRPr>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71</a:t>
            </a:fld>
            <a:endParaRPr lang="de-DE" dirty="0">
              <a:solidFill>
                <a:srgbClr val="000000"/>
              </a:solidFill>
              <a:latin typeface="Arial" charset="0"/>
            </a:endParaRPr>
          </a:p>
        </p:txBody>
      </p:sp>
      <p:sp>
        <p:nvSpPr>
          <p:cNvPr id="11" name="Textfeld 10"/>
          <p:cNvSpPr txBox="1"/>
          <p:nvPr/>
        </p:nvSpPr>
        <p:spPr>
          <a:xfrm>
            <a:off x="249195" y="1556792"/>
            <a:ext cx="11351791" cy="2446824"/>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What is true in terms of backward propagation?
-The error in the output is propagated only backwards to set weight updates
-A learning algorithm for neural networks with only one feedforward layer
-Local minima and slow convergence can limit backward propagation
Is learning back-propagation based on a gradient descent along the error surface?
</a:t>
            </a:r>
            <a:endParaRPr lang="de-DE" dirty="0">
              <a:solidFill>
                <a:srgbClr val="000000"/>
              </a:solidFill>
              <a:latin typeface="Arial" charset="0"/>
            </a:endParaRPr>
          </a:p>
        </p:txBody>
      </p:sp>
    </p:spTree>
    <p:extLst>
      <p:ext uri="{BB962C8B-B14F-4D97-AF65-F5344CB8AC3E}">
        <p14:creationId xmlns:p14="http://schemas.microsoft.com/office/powerpoint/2010/main" val="226499762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Artificial Neural Networks - KNN</a:t>
            </a:r>
            <a:br>
              <a:rPr lang="de-DE"/>
            </a:br>
            <a:r>
              <a:rPr lang="de-DE"/>
              <a:t>Questions III
</a:t>
            </a:r>
            <a:endParaRPr lang="de-DE"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72</a:t>
            </a:fld>
            <a:endParaRPr lang="de-DE" dirty="0">
              <a:solidFill>
                <a:srgbClr val="000000"/>
              </a:solidFill>
              <a:latin typeface="Arial" charset="0"/>
            </a:endParaRPr>
          </a:p>
        </p:txBody>
      </p:sp>
      <p:sp>
        <p:nvSpPr>
          <p:cNvPr id="11" name="Textfeld 10"/>
          <p:cNvSpPr txBox="1"/>
          <p:nvPr/>
        </p:nvSpPr>
        <p:spPr>
          <a:xfrm>
            <a:off x="249195" y="1556793"/>
            <a:ext cx="11351791" cy="4108817"/>
          </a:xfrm>
          <a:prstGeom prst="rect">
            <a:avLst/>
          </a:prstGeom>
          <a:noFill/>
        </p:spPr>
        <p:txBody>
          <a:bodyPr wrap="square" rtlCol="0">
            <a:spAutoFit/>
          </a:bodyPr>
          <a:lstStyle/>
          <a:p>
            <a:pPr eaLnBrk="0" fontAlgn="base" hangingPunct="0">
              <a:spcBef>
                <a:spcPct val="50000"/>
              </a:spcBef>
              <a:spcAft>
                <a:spcPct val="0"/>
              </a:spcAft>
            </a:pPr>
            <a:r>
              <a:rPr lang="en-US" dirty="0">
                <a:solidFill>
                  <a:srgbClr val="000000"/>
                </a:solidFill>
                <a:latin typeface="Arial" charset="0"/>
              </a:rPr>
              <a:t>What statements about linear activation functions are true?</a:t>
            </a: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Only binary outputs are possible
Allows non-linear mapping between inputs and outputs
Gradient descent is not possible because the derivation is a constant</a:t>
            </a:r>
          </a:p>
          <a:p>
            <a:pPr marL="285750" indent="-285750" eaLnBrk="0" fontAlgn="base" hangingPunct="0">
              <a:spcBef>
                <a:spcPct val="50000"/>
              </a:spcBef>
              <a:spcAft>
                <a:spcPct val="0"/>
              </a:spcAft>
              <a:buFont typeface="Arial" panose="020B0604020202020204" pitchFamily="34" charset="0"/>
              <a:buChar char="•"/>
            </a:pPr>
            <a:endParaRPr lang="en-US" dirty="0">
              <a:solidFill>
                <a:srgbClr val="000000"/>
              </a:solidFill>
              <a:latin typeface="Arial" charset="0"/>
            </a:endParaRPr>
          </a:p>
          <a:p>
            <a:pPr eaLnBrk="0" fontAlgn="base" hangingPunct="0">
              <a:spcBef>
                <a:spcPct val="50000"/>
              </a:spcBef>
              <a:spcAft>
                <a:spcPct val="0"/>
              </a:spcAft>
            </a:pPr>
            <a:r>
              <a:rPr lang="en-US" dirty="0">
                <a:solidFill>
                  <a:srgbClr val="000000"/>
                </a:solidFill>
                <a:latin typeface="Arial" charset="0"/>
              </a:rPr>
              <a:t>What is true in terms of backward propagation?</a:t>
            </a:r>
          </a:p>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The error in the output is propagated only backwards to set weight updates
It is a learning algorithm for neural networks with only one feedforward layer
Local minima and slow convergence can limit backward propagation
Is learning back-propagation based on a gradient descent along the error surface?</a:t>
            </a:r>
            <a:endParaRPr lang="de-DE" dirty="0">
              <a:solidFill>
                <a:srgbClr val="000000"/>
              </a:solidFill>
              <a:latin typeface="Arial" charset="0"/>
            </a:endParaRPr>
          </a:p>
        </p:txBody>
      </p:sp>
    </p:spTree>
    <p:extLst>
      <p:ext uri="{BB962C8B-B14F-4D97-AF65-F5344CB8AC3E}">
        <p14:creationId xmlns:p14="http://schemas.microsoft.com/office/powerpoint/2010/main" val="5065331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The XOR Problem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8</a:t>
            </a:fld>
            <a:endParaRPr lang="de-DE" dirty="0">
              <a:solidFill>
                <a:srgbClr val="000000"/>
              </a:solidFill>
              <a:latin typeface="Arial" charset="0"/>
            </a:endParaRPr>
          </a:p>
        </p:txBody>
      </p:sp>
      <p:sp>
        <p:nvSpPr>
          <p:cNvPr id="13" name="Ellipse 12"/>
          <p:cNvSpPr/>
          <p:nvPr/>
        </p:nvSpPr>
        <p:spPr bwMode="auto">
          <a:xfrm>
            <a:off x="2991430" y="1328360"/>
            <a:ext cx="512276" cy="512276"/>
          </a:xfrm>
          <a:prstGeom prst="ellipse">
            <a:avLst/>
          </a:prstGeom>
          <a:solidFill>
            <a:srgbClr val="92D050"/>
          </a:solidFill>
          <a:ln>
            <a:solidFill>
              <a:srgbClr val="00B05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4" name="Ellipse 13"/>
          <p:cNvSpPr/>
          <p:nvPr/>
        </p:nvSpPr>
        <p:spPr bwMode="auto">
          <a:xfrm>
            <a:off x="2991430" y="2335769"/>
            <a:ext cx="512276" cy="512276"/>
          </a:xfrm>
          <a:prstGeom prst="ellipse">
            <a:avLst/>
          </a:prstGeom>
          <a:solidFill>
            <a:srgbClr val="92D050"/>
          </a:solidFill>
          <a:ln>
            <a:solidFill>
              <a:srgbClr val="00B05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5" name="Ellipse 14"/>
          <p:cNvSpPr/>
          <p:nvPr/>
        </p:nvSpPr>
        <p:spPr bwMode="auto">
          <a:xfrm>
            <a:off x="2991430" y="3349628"/>
            <a:ext cx="512276" cy="512276"/>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16" name="Ellipse 15"/>
          <p:cNvSpPr/>
          <p:nvPr/>
        </p:nvSpPr>
        <p:spPr bwMode="auto">
          <a:xfrm>
            <a:off x="4617957" y="2341837"/>
            <a:ext cx="512276" cy="512276"/>
          </a:xfrm>
          <a:prstGeom prst="ellipse">
            <a:avLst/>
          </a:prstGeom>
          <a:solidFill>
            <a:srgbClr val="D5FFEA"/>
          </a:solidFill>
          <a:ln>
            <a:solidFill>
              <a:srgbClr val="00B0F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cxnSp>
        <p:nvCxnSpPr>
          <p:cNvPr id="17" name="Gerade Verbindung mit Pfeil 16"/>
          <p:cNvCxnSpPr>
            <a:stCxn id="13" idx="5"/>
            <a:endCxn id="16" idx="2"/>
          </p:cNvCxnSpPr>
          <p:nvPr/>
        </p:nvCxnSpPr>
        <p:spPr bwMode="auto">
          <a:xfrm>
            <a:off x="3428685" y="1765615"/>
            <a:ext cx="1189272" cy="83236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Gerade Verbindung mit Pfeil 17"/>
          <p:cNvCxnSpPr>
            <a:stCxn id="14" idx="6"/>
            <a:endCxn id="16" idx="2"/>
          </p:cNvCxnSpPr>
          <p:nvPr/>
        </p:nvCxnSpPr>
        <p:spPr bwMode="auto">
          <a:xfrm>
            <a:off x="3503707" y="2591907"/>
            <a:ext cx="1114251" cy="6068"/>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p:cNvCxnSpPr>
            <a:stCxn id="15" idx="7"/>
            <a:endCxn id="16" idx="2"/>
          </p:cNvCxnSpPr>
          <p:nvPr/>
        </p:nvCxnSpPr>
        <p:spPr bwMode="auto">
          <a:xfrm flipV="1">
            <a:off x="3428685" y="2597975"/>
            <a:ext cx="1189272" cy="82667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Gerade Verbindung mit Pfeil 19"/>
          <p:cNvCxnSpPr>
            <a:stCxn id="16" idx="6"/>
          </p:cNvCxnSpPr>
          <p:nvPr/>
        </p:nvCxnSpPr>
        <p:spPr bwMode="auto">
          <a:xfrm>
            <a:off x="5130234" y="2597975"/>
            <a:ext cx="670511"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Ellipse 20"/>
          <p:cNvSpPr/>
          <p:nvPr/>
        </p:nvSpPr>
        <p:spPr bwMode="auto">
          <a:xfrm>
            <a:off x="1074699" y="1328360"/>
            <a:ext cx="512276" cy="512276"/>
          </a:xfrm>
          <a:prstGeom prst="ellipse">
            <a:avLst/>
          </a:prstGeom>
          <a:solidFill>
            <a:schemeClr val="accent2">
              <a:lumMod val="60000"/>
              <a:lumOff val="40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22" name="Ellipse 21"/>
          <p:cNvSpPr/>
          <p:nvPr/>
        </p:nvSpPr>
        <p:spPr bwMode="auto">
          <a:xfrm>
            <a:off x="1074699" y="2335769"/>
            <a:ext cx="512276" cy="512276"/>
          </a:xfrm>
          <a:prstGeom prst="ellipse">
            <a:avLst/>
          </a:prstGeom>
          <a:solidFill>
            <a:schemeClr val="accent2">
              <a:lumMod val="60000"/>
              <a:lumOff val="40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23" name="Ellipse 22"/>
          <p:cNvSpPr/>
          <p:nvPr/>
        </p:nvSpPr>
        <p:spPr bwMode="auto">
          <a:xfrm>
            <a:off x="1074699" y="3349628"/>
            <a:ext cx="512276" cy="512276"/>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cxnSp>
        <p:nvCxnSpPr>
          <p:cNvPr id="24" name="Gerade Verbindung mit Pfeil 23"/>
          <p:cNvCxnSpPr>
            <a:stCxn id="21" idx="6"/>
            <a:endCxn id="13" idx="2"/>
          </p:cNvCxnSpPr>
          <p:nvPr/>
        </p:nvCxnSpPr>
        <p:spPr bwMode="auto">
          <a:xfrm>
            <a:off x="1586976" y="1584498"/>
            <a:ext cx="1404455"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a:stCxn id="21" idx="6"/>
            <a:endCxn id="14" idx="2"/>
          </p:cNvCxnSpPr>
          <p:nvPr/>
        </p:nvCxnSpPr>
        <p:spPr bwMode="auto">
          <a:xfrm>
            <a:off x="1586976" y="1584499"/>
            <a:ext cx="1404455" cy="1007409"/>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mit Pfeil 25"/>
          <p:cNvCxnSpPr>
            <a:stCxn id="22" idx="6"/>
            <a:endCxn id="13" idx="2"/>
          </p:cNvCxnSpPr>
          <p:nvPr/>
        </p:nvCxnSpPr>
        <p:spPr bwMode="auto">
          <a:xfrm flipV="1">
            <a:off x="1586976" y="1584499"/>
            <a:ext cx="1404455" cy="1007409"/>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Gerade Verbindung mit Pfeil 33"/>
          <p:cNvCxnSpPr>
            <a:stCxn id="22" idx="6"/>
            <a:endCxn id="14" idx="2"/>
          </p:cNvCxnSpPr>
          <p:nvPr/>
        </p:nvCxnSpPr>
        <p:spPr bwMode="auto">
          <a:xfrm>
            <a:off x="1586976" y="2591907"/>
            <a:ext cx="1404455"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rade Verbindung mit Pfeil 34"/>
          <p:cNvCxnSpPr>
            <a:stCxn id="23" idx="7"/>
            <a:endCxn id="13" idx="2"/>
          </p:cNvCxnSpPr>
          <p:nvPr/>
        </p:nvCxnSpPr>
        <p:spPr bwMode="auto">
          <a:xfrm flipV="1">
            <a:off x="1511954" y="1584499"/>
            <a:ext cx="1479476" cy="184015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mit Pfeil 35"/>
          <p:cNvCxnSpPr>
            <a:stCxn id="23" idx="7"/>
            <a:endCxn id="14" idx="2"/>
          </p:cNvCxnSpPr>
          <p:nvPr/>
        </p:nvCxnSpPr>
        <p:spPr bwMode="auto">
          <a:xfrm flipV="1">
            <a:off x="1511954" y="2591907"/>
            <a:ext cx="1479476" cy="832742"/>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Textfeld 47"/>
              <p:cNvSpPr txBox="1"/>
              <p:nvPr/>
            </p:nvSpPr>
            <p:spPr>
              <a:xfrm>
                <a:off x="1240808" y="2419139"/>
                <a:ext cx="282833"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x</m:t>
                          </m:r>
                        </m:e>
                        <m:sub>
                          <m:r>
                            <a:rPr lang="de-DE">
                              <a:solidFill>
                                <a:srgbClr val="000000"/>
                              </a:solidFill>
                              <a:latin typeface="Cambria Math" panose="02040503050406030204" pitchFamily="18" charset="0"/>
                            </a:rPr>
                            <m:t>1</m:t>
                          </m:r>
                        </m:sub>
                      </m:sSub>
                    </m:oMath>
                  </m:oMathPara>
                </a14:m>
                <a:endParaRPr lang="de-DE" dirty="0">
                  <a:solidFill>
                    <a:srgbClr val="000000"/>
                  </a:solidFill>
                  <a:latin typeface="Arial" charset="0"/>
                </a:endParaRPr>
              </a:p>
            </p:txBody>
          </p:sp>
        </mc:Choice>
        <mc:Fallback xmlns="">
          <p:sp>
            <p:nvSpPr>
              <p:cNvPr id="48" name="Textfeld 47"/>
              <p:cNvSpPr txBox="1">
                <a:spLocks noRot="1" noChangeAspect="1" noMove="1" noResize="1" noEditPoints="1" noAdjustHandles="1" noChangeArrowheads="1" noChangeShapeType="1" noTextEdit="1"/>
              </p:cNvSpPr>
              <p:nvPr/>
            </p:nvSpPr>
            <p:spPr>
              <a:xfrm>
                <a:off x="1240808" y="2419139"/>
                <a:ext cx="282833" cy="276999"/>
              </a:xfrm>
              <a:prstGeom prst="rect">
                <a:avLst/>
              </a:prstGeom>
              <a:blipFill>
                <a:blip r:embed="rId3"/>
                <a:stretch>
                  <a:fillRect l="-23913"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9" name="Textfeld 48"/>
              <p:cNvSpPr txBox="1"/>
              <p:nvPr/>
            </p:nvSpPr>
            <p:spPr>
              <a:xfrm>
                <a:off x="1230996" y="1407655"/>
                <a:ext cx="292644"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x</m:t>
                          </m:r>
                        </m:e>
                        <m:sub>
                          <m:r>
                            <a:rPr lang="de-DE" i="1">
                              <a:solidFill>
                                <a:srgbClr val="000000"/>
                              </a:solidFill>
                              <a:latin typeface="Cambria Math" panose="02040503050406030204" pitchFamily="18" charset="0"/>
                            </a:rPr>
                            <m:t>2</m:t>
                          </m:r>
                        </m:sub>
                      </m:sSub>
                    </m:oMath>
                  </m:oMathPara>
                </a14:m>
                <a:endParaRPr lang="de-DE" dirty="0">
                  <a:solidFill>
                    <a:srgbClr val="000000"/>
                  </a:solidFill>
                  <a:latin typeface="Arial" charset="0"/>
                </a:endParaRPr>
              </a:p>
            </p:txBody>
          </p:sp>
        </mc:Choice>
        <mc:Fallback xmlns="">
          <p:sp>
            <p:nvSpPr>
              <p:cNvPr id="49" name="Textfeld 48"/>
              <p:cNvSpPr txBox="1">
                <a:spLocks noRot="1" noChangeAspect="1" noMove="1" noResize="1" noEditPoints="1" noAdjustHandles="1" noChangeArrowheads="1" noChangeShapeType="1" noTextEdit="1"/>
              </p:cNvSpPr>
              <p:nvPr/>
            </p:nvSpPr>
            <p:spPr>
              <a:xfrm>
                <a:off x="1230996" y="1407655"/>
                <a:ext cx="292644" cy="276999"/>
              </a:xfrm>
              <a:prstGeom prst="rect">
                <a:avLst/>
              </a:prstGeom>
              <a:blipFill>
                <a:blip r:embed="rId4"/>
                <a:stretch>
                  <a:fillRect l="-18750"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Textfeld 49"/>
              <p:cNvSpPr txBox="1"/>
              <p:nvPr/>
            </p:nvSpPr>
            <p:spPr>
              <a:xfrm>
                <a:off x="1225517" y="3440499"/>
                <a:ext cx="292644"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a:rPr lang="de-DE" i="1">
                              <a:solidFill>
                                <a:srgbClr val="000000"/>
                              </a:solidFill>
                              <a:latin typeface="Cambria Math" panose="02040503050406030204" pitchFamily="18" charset="0"/>
                            </a:rPr>
                            <m:t>𝑥</m:t>
                          </m:r>
                        </m:e>
                        <m:sub>
                          <m:r>
                            <a:rPr lang="de-DE" i="1">
                              <a:solidFill>
                                <a:srgbClr val="000000"/>
                              </a:solidFill>
                              <a:latin typeface="Cambria Math" panose="02040503050406030204" pitchFamily="18" charset="0"/>
                            </a:rPr>
                            <m:t>0</m:t>
                          </m:r>
                        </m:sub>
                      </m:sSub>
                    </m:oMath>
                  </m:oMathPara>
                </a14:m>
                <a:endParaRPr lang="de-DE" dirty="0">
                  <a:solidFill>
                    <a:srgbClr val="000000"/>
                  </a:solidFill>
                  <a:latin typeface="Arial" charset="0"/>
                </a:endParaRPr>
              </a:p>
            </p:txBody>
          </p:sp>
        </mc:Choice>
        <mc:Fallback xmlns="">
          <p:sp>
            <p:nvSpPr>
              <p:cNvPr id="50" name="Textfeld 49"/>
              <p:cNvSpPr txBox="1">
                <a:spLocks noRot="1" noChangeAspect="1" noMove="1" noResize="1" noEditPoints="1" noAdjustHandles="1" noChangeArrowheads="1" noChangeShapeType="1" noTextEdit="1"/>
              </p:cNvSpPr>
              <p:nvPr/>
            </p:nvSpPr>
            <p:spPr>
              <a:xfrm>
                <a:off x="1225517" y="3440499"/>
                <a:ext cx="292644" cy="276999"/>
              </a:xfrm>
              <a:prstGeom prst="rect">
                <a:avLst/>
              </a:prstGeom>
              <a:blipFill>
                <a:blip r:embed="rId5"/>
                <a:stretch>
                  <a:fillRect l="-20833" b="-1739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Textfeld 50"/>
              <p:cNvSpPr txBox="1"/>
              <p:nvPr/>
            </p:nvSpPr>
            <p:spPr>
              <a:xfrm>
                <a:off x="3027073" y="3456753"/>
                <a:ext cx="530530"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r>
                        <a:rPr lang="de-DE" i="1">
                          <a:solidFill>
                            <a:srgbClr val="000000"/>
                          </a:solidFill>
                          <a:latin typeface="Cambria Math" panose="02040503050406030204" pitchFamily="18" charset="0"/>
                        </a:rPr>
                        <m:t>𝐵𝑖𝑎𝑠</m:t>
                      </m:r>
                    </m:oMath>
                  </m:oMathPara>
                </a14:m>
                <a:endParaRPr lang="de-DE" dirty="0">
                  <a:solidFill>
                    <a:srgbClr val="000000"/>
                  </a:solidFill>
                  <a:latin typeface="Arial" charset="0"/>
                </a:endParaRPr>
              </a:p>
            </p:txBody>
          </p:sp>
        </mc:Choice>
        <mc:Fallback xmlns="">
          <p:sp>
            <p:nvSpPr>
              <p:cNvPr id="51" name="Textfeld 50"/>
              <p:cNvSpPr txBox="1">
                <a:spLocks noRot="1" noChangeAspect="1" noMove="1" noResize="1" noEditPoints="1" noAdjustHandles="1" noChangeArrowheads="1" noChangeShapeType="1" noTextEdit="1"/>
              </p:cNvSpPr>
              <p:nvPr/>
            </p:nvSpPr>
            <p:spPr>
              <a:xfrm>
                <a:off x="3027073" y="3456753"/>
                <a:ext cx="530530" cy="276999"/>
              </a:xfrm>
              <a:prstGeom prst="rect">
                <a:avLst/>
              </a:prstGeom>
              <a:blipFill>
                <a:blip r:embed="rId6"/>
                <a:stretch>
                  <a:fillRect l="-16092" r="-3448" b="-11111"/>
                </a:stretch>
              </a:blipFill>
            </p:spPr>
            <p:txBody>
              <a:bodyPr/>
              <a:lstStyle/>
              <a:p>
                <a:r>
                  <a:rPr lang="de-DE">
                    <a:noFill/>
                  </a:rPr>
                  <a:t> </a:t>
                </a:r>
              </a:p>
            </p:txBody>
          </p:sp>
        </mc:Fallback>
      </mc:AlternateContent>
      <p:sp>
        <p:nvSpPr>
          <p:cNvPr id="1041" name="Textfeld 1040"/>
          <p:cNvSpPr txBox="1"/>
          <p:nvPr/>
        </p:nvSpPr>
        <p:spPr>
          <a:xfrm>
            <a:off x="737311" y="4124281"/>
            <a:ext cx="1827169" cy="630942"/>
          </a:xfrm>
          <a:prstGeom prst="rect">
            <a:avLst/>
          </a:prstGeom>
          <a:noFill/>
        </p:spPr>
        <p:txBody>
          <a:bodyPr wrap="square" rtlCol="0">
            <a:spAutoFit/>
          </a:bodyPr>
          <a:lstStyle/>
          <a:p>
            <a:pPr eaLnBrk="0" fontAlgn="base" hangingPunct="0">
              <a:spcBef>
                <a:spcPct val="50000"/>
              </a:spcBef>
              <a:spcAft>
                <a:spcPct val="0"/>
              </a:spcAft>
            </a:pPr>
            <a:r>
              <a:rPr lang="de-DE" sz="1400">
                <a:solidFill>
                  <a:srgbClr val="000000"/>
                </a:solidFill>
                <a:latin typeface="Arial" charset="0"/>
              </a:rPr>
              <a:t>Input layer
</a:t>
            </a:r>
            <a:endParaRPr lang="de-DE" sz="1400" dirty="0">
              <a:solidFill>
                <a:srgbClr val="000000"/>
              </a:solidFill>
              <a:latin typeface="Arial" charset="0"/>
            </a:endParaRPr>
          </a:p>
        </p:txBody>
      </p:sp>
      <p:sp>
        <p:nvSpPr>
          <p:cNvPr id="1042" name="Textfeld 1041"/>
          <p:cNvSpPr txBox="1"/>
          <p:nvPr/>
        </p:nvSpPr>
        <p:spPr>
          <a:xfrm>
            <a:off x="2405746" y="4124843"/>
            <a:ext cx="1785261" cy="630942"/>
          </a:xfrm>
          <a:prstGeom prst="rect">
            <a:avLst/>
          </a:prstGeom>
          <a:noFill/>
        </p:spPr>
        <p:txBody>
          <a:bodyPr wrap="square" rtlCol="0">
            <a:spAutoFit/>
          </a:bodyPr>
          <a:lstStyle/>
          <a:p>
            <a:pPr eaLnBrk="0" fontAlgn="base" hangingPunct="0">
              <a:spcBef>
                <a:spcPct val="50000"/>
              </a:spcBef>
              <a:spcAft>
                <a:spcPct val="0"/>
              </a:spcAft>
            </a:pPr>
            <a:r>
              <a:rPr lang="de-DE" sz="1400">
                <a:solidFill>
                  <a:srgbClr val="000000"/>
                </a:solidFill>
                <a:latin typeface="Arial" charset="0"/>
              </a:rPr>
              <a:t>Hidden layer
</a:t>
            </a:r>
            <a:endParaRPr lang="de-DE" sz="1400" dirty="0">
              <a:solidFill>
                <a:srgbClr val="000000"/>
              </a:solidFill>
              <a:latin typeface="Arial" charset="0"/>
            </a:endParaRPr>
          </a:p>
        </p:txBody>
      </p:sp>
      <p:sp>
        <p:nvSpPr>
          <p:cNvPr id="1043" name="Textfeld 1042"/>
          <p:cNvSpPr txBox="1"/>
          <p:nvPr/>
        </p:nvSpPr>
        <p:spPr>
          <a:xfrm>
            <a:off x="4174218" y="4116160"/>
            <a:ext cx="1626527" cy="630942"/>
          </a:xfrm>
          <a:prstGeom prst="rect">
            <a:avLst/>
          </a:prstGeom>
          <a:noFill/>
        </p:spPr>
        <p:txBody>
          <a:bodyPr wrap="square" rtlCol="0">
            <a:spAutoFit/>
          </a:bodyPr>
          <a:lstStyle/>
          <a:p>
            <a:pPr eaLnBrk="0" fontAlgn="base" hangingPunct="0">
              <a:spcBef>
                <a:spcPct val="50000"/>
              </a:spcBef>
              <a:spcAft>
                <a:spcPct val="0"/>
              </a:spcAft>
            </a:pPr>
            <a:r>
              <a:rPr lang="de-DE" sz="1400" dirty="0" err="1">
                <a:solidFill>
                  <a:srgbClr val="000000"/>
                </a:solidFill>
                <a:latin typeface="Arial" charset="0"/>
              </a:rPr>
              <a:t>output</a:t>
            </a:r>
            <a:r>
              <a:rPr lang="de-DE" sz="1400" dirty="0">
                <a:solidFill>
                  <a:srgbClr val="000000"/>
                </a:solidFill>
                <a:latin typeface="Arial" charset="0"/>
              </a:rPr>
              <a:t> </a:t>
            </a:r>
            <a:r>
              <a:rPr lang="de-DE" sz="1400" dirty="0" err="1">
                <a:solidFill>
                  <a:srgbClr val="000000"/>
                </a:solidFill>
                <a:latin typeface="Arial" charset="0"/>
              </a:rPr>
              <a:t>layer</a:t>
            </a:r>
            <a:r>
              <a:rPr lang="de-DE" sz="1400" dirty="0">
                <a:solidFill>
                  <a:srgbClr val="000000"/>
                </a:solidFill>
                <a:latin typeface="Arial" charset="0"/>
              </a:rPr>
              <a:t>
</a:t>
            </a:r>
          </a:p>
        </p:txBody>
      </p:sp>
      <p:sp>
        <p:nvSpPr>
          <p:cNvPr id="1047" name="AutoShape 2" descr="data:image/png;base64,iVBORw0KGgoAAAANSUhEUgAAAZUAAAEPCAYAAACKplkeAAAAOXRFWHRTb2Z0d2FyZQBNYXRwbG90bGliIHZlcnNpb24zLjMuMSwgaHR0cHM6Ly9tYXRwbG90bGliLm9yZy/d3fzzAAAACXBIWXMAAAsTAAALEwEAmpwYAAAncklEQVR4nO3de5hcVZ3u8e9L504g5IIREiQxxkBgSDJpA4ojDQgEBwZx9IEg3tDhxAEGfNQjjsMRjqPOUcdREQejZuIAQ7gq0YmCt+YuECBKQkQyAaFJkEAISYeEpMPv/LGq6Ep1ddJVXdVV3fv9PM9+qvbat7WSUC97r73XVkRgZmZWDXvVuwJmZjZwOFTMzKxqHCpmZlY1DhUzM6sah4qZmVXNoHpXoN7GjRsXkyZNqmjbLVu2sPfee1e3Qg0ui22GbLY7i22GbLa73DY/+OCDz0fE/qWWZT5UJk2axLJlyyratrW1lZaWlupWqMFlsc2QzXZnsc2QzXaX22ZJf+pumS9/mZlZ1ThUzMysahwqZmZWNZnvUzEzK2XHjh20tbWxbdu2elel5kaNGsWqVau6lA8bNoyJEycyePDgHu/LoWJmVkJbWxv77LMPkyZNQlK9q1NTmzdvZp999tmlLCJ44YUXaGtrY/LkyT3ely9/mZmVsG3bNsaOHTvgA6U7khg7dmzZZ2oOFTOzbmQ1UPIqab9DpUJf+ALcf//oelfDzKyhOFQq9JWvwLJlY+pdDTMbwJqampg5c+Zr05NPPtntui0tLSUf5G5tbeWUU06pYS135Y76Cg0fDq+84kw2s9oZPnw4y5cv79NjdnR0MGhQ5dHgX8UKDRsG27f7j8/M+taDDz7IMcccw+zZsznppJNYt27da8tuuOEG5syZw5vf/GbuvPPOLttu2bKFc845h7e85S3MmjWLW265BYBrrrmG973vfZx66qmceOKJvaqfz1QqlM5UmupdDTPrAxddBNU+YZg5E77xjd2vs3XrVmbOnAnA5MmTuf7667ngggu45ZZb2H///bnuuuv43Oc+x8KFC4F0lnH//fezdOlSLrvsMn75y1/usr8vfvGLHHfccSxcuJCNGzcyZ84c3vnOdwJw77338vvf/54xY3p3Wd+hUqHhw32mYma1VXz5a8WKFaxYsYITTjgBgJ07d3LAAQe8tvw973kPALNnzy7Z/3LbbbexZMkSvva1rwHptumnnnoKgBNOOKHXgQIOlYq5T8UsO/Z0RtFXIoLDDjuMe++9t+TyoUOHAqmDv6Ojo+T2N910E9OmTdul/Pbbb6/acP8N96soaa6kxyStlnRxieWjJP1E0u8krZT0kVz5QZJ+I2lVrvzCWtbTZypm1temTZvG+vXrXwuVHTt2sHLlyh5vf9JJJ3H55ZcTEQA8/PDDVa9jQ/0qSmoCrgBOBqYD8yRNL1rtPODRiJgBtAD/KmkI0AF8MiIOBY4CziuxbdUMG+YzFTPrW0OGDOHGG2/kM5/5DDNmzGDmzJncc889Pd7+kksuYceOHRxxxBEcfvjhXHLJJVWvY6Nd/poDrI6INQCSFgOnAY8WrBPAPkqPeo4ENgAdEbEOWAcQEZslrQImFG1bNe6oN7Naa29v71I2c+ZM7rjjji7lra2tr30fN27ca30qLS0tr72Aa/jw4Xz3u9/tsu373//+LmN/VarRQmUC8HTBfBtwZNE63waWAGuBfYAzIuLVwhUkTQJmAfeVOoikc4FzAcaPH7/LX0ZPbdp0KK+8MrKibfuz9vb2zLUZstnuLLYZOts9atQoNm/eXO/q9ImdO3d229Zt27aV9e+g0UKl1EAzUTR/ErAcOA6YAvxC0p0RsQlA0kjgJuCifFmXHUYsABYANDc3RyWvDr3mGli+/BW/djQjstjuLLYZOtu9atWqqv3fe6MrNUpx3rBhw5g1a1aP99VonQJtwEEF8xNJZySFPgLcHMlq4AngEABJg0mBck1E3FzLivruL7OBL9+hnVWVtL/RfhUfAKZKmpzrfD+TdKmr0FPA8QCSxgPTgDW5PpYfAKsi4uu1rqhDxWxgGzZsGC+88EJmgyX/PpVhw4aVtV1DXf6KiA5J5wO3Ak3AwohYKWl+bvmVwBeARZIeIV0u+0xEPC/p7cAHgEckLc/t8h8jYmkt6pqGaWkiAjI+OrbZgDRx4kTa2tpYv359vatSc9u2bSsZHvk3P5ajoUIFIBcCS4vKriz4vhboMjhNRNxF6T6Zmhg+PH1u29b53cwGjsGDB5f1xsP+rLW1tax+k93x9ZsKFYaKmZklDpUK5UNl69b61sPMrJE4VCrkUDEz68qhUqF8n5ZDxcysk0OlQj5TMTPryqFSIYeKmVlXDpUK+e4vM7OuHCoV8pmKmVlXDpUKuaPezKwrh0qFfKZiZtaVQ6VCDhUzs64cKhVyqJiZdeVQqZDv/jIz68qhUqHBg2GvvcJnKmZmBRwqvTBkyKsOFTOzAg6VXhg6dKdDxcysgEOlF4YO9ZmKmVkhh0ovOFTMzHblUOmFIUNe9d1fZmYFHCq94I56M7NdOVR6wR31Zma7arhQkTRX0mOSVku6uMTyUZJ+Iul3klZK+khPt60296mYme2qoUJFUhNwBXAyMB2YJ2l60WrnAY9GxAygBfhXSUN6uG1V+fKXmdmuGipUgDnA6ohYExHbgcXAaUXrBLCPJAEjgQ1ARw+3raqhQ91Rb2ZWaFC9K1BkAvB0wXwbcGTROt8GlgBrgX2AMyLiVUk92RYASecC5wKMHz+e1tbWiiorvZGXXnqF1tZ7K9q+P2pvb6/4z6s/y2K7s9hmyGa7q9nmRgsVlSiLovmTgOXAccAU4BeS7uzhtqkwYgGwAKC5uTlaWloqquy3vtXGzp1DqXT7/qi1tTVT7c3LYruz2GbIZrur2eZGu/zVBhxUMD+RdEZS6CPAzZGsBp4ADunhtlXlPhUzs101Wqg8AEyVNFnSEOBM0qWuQk8BxwNIGg9MA9b0cNuqyvepRMnzITOz7Gmoy18R0SHpfOBWoAlYGBErJc3PLb8S+AKwSNIjpEten4mI5wFKbVvL+g4d+iqQ3qmSf7+KmVmWNVSoAETEUmBpUdmVBd/XAif2dNtaGjJkJ+BQMTPLa7TLX/3KkCHpTMX9KmZmiUOlF/KXvxwqZmaJQ6UXHCpmZrtyqPSCQ8XMbFcOlV7Id9Q7VMzMEodKL+Q76j3+l5lZ4lDpBV/+MjPblUOlFxwqZma7cqj0gkPFzGxXDpVecEe9mdmuHCq94Cfqzcx25VDphcIBJc3MzKHSK4MGBXvt5TMVM7M8h0ovSGl0YoeKmVniUOklh4qZWSeHSi85VMzMOjlUemnYMIeKmVmeQ6WXhg/33V9mZnkOlV7y5S8zs04OlV5yqJiZdXKo9JJDxcysU8OFiqS5kh6TtFrSxSWWf1rS8ty0QtJOSWNyyz4haWWu/FpJw2pdX3fUm5l1aqhQkdQEXAGcDEwH5kmaXrhORHw1ImZGxEzgs8DtEbFB0gTgH4DmiDgcaALOrHWd3VFvZtapoUIFmAOsjog1EbEdWAyctpv15wHXFswPAoZLGgSMANbWrKY5vvxlZtZpUL0rUGQC8HTBfBtwZKkVJY0A5gLnA0TEM5K+BjwFbAVui4jbutn2XOBcgPHjx9Pa2lpRZdvb29mwoY3Nm8fT2np3Rfvob9rb2yv+8+rPstjuLLYZstnuara50UJFJcqim3VPBe6OiA0AkkaTzmomAxuBGySdHRFXd9lhxAJgAUBzc3O0tLRUVNnW1lbe9KaJ/OxnUOk++pvW1tbMtLVQFtudxTZDNttdzTaXdflLyQmSviLpt5LWStou6SVJj0u6QdLHc/0blWgDDiqYn0j3l7DOZNdLX+8EnoiI9RGxA7gZeFuF9eixfJ9KdBd9ZmYZ0qNQkTQidyfWGuDnwKdI/R/7Ac8BHcAbgb8ldbQ/IekmSeX+qD8ATJU0WdIQUnAsKVGfUcAxwC0FxU8BR+XqKuB4YFWZxy/bsNz9Ze6sNzPrQahI+gjwOPAlUl/FZcAJwH4RMSIiJkbEWNKltOnAOcBNpDu47pR0naQ39KQyEdFB6iO5lRQI10fESknzJc0vWPV0Up/JloJt7wNuBB4CHsm1bUFPjtsbw4enT4eKmVnP+lR+APwY+HJEPNDdShERwB9y0yJJ+wIfAi4GPgz8355UKCKWAkuLyq4sml8ELCqx7eeBz/fkONWSD5WtW2H06L48splZ4+lJqDRHxEPl7jgiNgGXS/oeMKnc7fuLwlAxM8u6PYZKJYFStP020tnLgORQMTPrVLOHH3MPIA54+Y56h4qZWQWhImnBnsbUkjQZuKviWvUjPlMxM+tUyZnKx4D7JR1SaqGk95LuwHpLbyrWX/juLzOzTpWEyhdJtw4vy91uDICkIZK+A1wH7CTd9jvg+UzFzKxT2aESEZcAJwGbge9LukpSM3A/MB+4B5gZEV0eWhyIHCpmZp0q6qiPiF8BM4BfAmcB9wGHAf8MHBMRbVWrYYNzR72ZWafe3KHVDqyncxDIl4A7IuLVXteqH/GZiplZp4rOVCTNIHXGzyMNqTIfGAL8XNIXJTXae1pqxqFiZtapkluKzwPuJQ0g+Y8RcXJuKPnZwO9Jw7Lc2dPxvvo73/1lZtapkjOKy0kjEx8TEf8vXxgRjwNHAd8B3go8XJUaNrjBg2GvvXymYmYGlYXKLcCsiLi3eEFEbI+IC4D39Lpm/YTkVwqbmeWV3VEfEXt8/iQifizpwcqq1P8MG+ZQMTODGo79FRFP73mtgWHvvWHLlj2vZ2Y20GXmLq1aGjMGNmyody3MzOrPoVIF48bB88/XuxZmZvXnUKkCh4qZWeJQqYKxY+GFF+pdCzOz+qv6i7QkfRDoAP47Il6q9v4b0bhx8OKL0NEBgzLxajIzs9JqcaayCLgK+JOkL0t6XTkbS5or6TFJqyVdXGL5pyUtz00rJO2UNCa3bD9JN0r6g6RVkt5alRbtwbhx6dOd9WaWdbUIlf8ErgbWAJ8GnuzphpKagCuAk0nvbJknaXrhOhHx1YiYGREzgc8Ct0dE/uf8m8DPI+IQ0ijKq3rXlJ7Jh4ovgZlZ1lX9Yk1EfDj/XdIo4K/K2HwOsDoi1uS2XwycBjzazfrzgGtz6+4LvAP4cK4e24Ht5dW+MmPHpk931ptZ1tW0oz4iXoqIn5axyQSg8KHJtlxZF5JGAHOBm3JFbyQNxf8fkh6W9H1Je1dQ7bLlz1QcKmaWdY3WrawSZdHNuqcCdxdc+hoE/CVwQUTcJ+mbpBGTL+lyEOlc4FyA8ePH09raWlFl29vbaW1t5bnnhgJv5Z57HmP06HUV7au/yLc5a7LY7iy2GbLZ7mq2uVehIumNpL6PfUgv7VodEb3px2gDDiqYnwis7WbdM8ld+irYti0i7svN30gKlS5yQ/UvAGhubo6WlpaKKtva2kpLSwsvv5zmx46dRkvLtIr21V/k25w1WWx3FtsM2Wx3NdtcdqhIOhj4OHAG0OWdKZLagP8TET+soD4PAFMlTQaeIQXHWSWOMQo4Bjg7XxYRz0p6WtK0iHgMOJ7u+2KqasSINFKxL3+ZWdZVcqbyP6S+mAAeJ91htRkYCRySmxZK2isi/qOcHUdEh6TzSW+TbAIWRsRKSfNzy6/MrXo6cFtEFA/jeAFwjaQhpLvPPlJB+yrip+rNzCoLlUdIl45+FBHPFi+UdBTwE+BTQFmhAhARS4GlRWVXFs0vIj0PU7ztcqC53GNWg5+qNzOr7H0qs/aw/LeSfgicV3Gt+iGfqZiZ1eCWYkmDSGcLT1V7343MoWJmVoVbiiVNI3XYvw74C+C9wMHAB3u77/5k3Dhf/jIzq8ZzKv8EvJ/O50mWAy0RcXcV9t1vjB3rQSXNzKrx8/c94B7SmcoRwInAjyS9OyLuqcL++4XCQSVfV9YQmmZmA0evQyUi7gDuyM/nRiX+NWlwx7f0dv/9ReGgkg4VM8uqqnfUR8RzwE9JT9pnhgeVNDOrIFQk/bukv9jN8n2BvyEN7pgZHlTSzKyyy1//CzhX0uPAb0hP1G8iPVE/HfhbYBzwpWpVsj9wqJiZVRYqHwLOJ/WXvJldRxFWbn4RcFlvK9ef5C9/+bZiM8uySp6ovwq4Kjfo4/HsOkrx46QxuVZXtZb9gAeVNDPrxd1fEfEE8P0q1qXf81P1ZpZ1e+yolzS8twepxj76Az9Vb2ZZ15O7v56QdKGkoeXuXNIMSbeQRiwe8MaO9ZmKmWVbT0LlNuDrwLrc7cTH7u7MQ9IbJX1c0r3AQ8AM0l1iA54vf5lZ1u2xTyUiPijpW6RbhPPvdt8paRWwDngRGAaMBaaRbicW8Gfgc8C/RcQrtal+Y/HlLzPLuh511EfEMuBESVOBj5Lu+ppJGpW40HrgZuAm4KaI2FG9qja+ceM8qKSZZVtZP30R8ThwMYCkEcAE0hnKVuC5iFhX9Rr2I/lnVTyopJllVW9uKX6Z9FzK49WrTv9W+FS9Q8XMsqhHY39JOlLSsFpXpr8rHKnYzCyLenqmci/QIelRYFnB9PuI2F6ryvU3HqnYzLKup6MU30XqNzkCOAe4ArgP2CzpQUnflfR3kmbl3lFfMUlzJT0mabWki0ss/7Sk5blphaSdksYULG+S9LCkn/amHpXwoJJmlnU9vfvrHZJEGkBydsE0q2D6WG717ZIeIZ3d/Ay4NSKi6167ktRECqwTgDbgAUlLIuLRgrp8Ffhqbv1TgU9ExIaC3VxIGjl5354cs5o8qKSZZV2P36cSyWMR8V8R8cmIaAH2Aw4Fzga+AdwJbAeagQuA/wZWSXpbDw8zB1gdEWtyl9UWA6ftZv15wLX5GUkTgb+mTmOSjRiRJp+pmFlWqYcnEeXtVHozKSDeRXq/SgdwVEQ8soft3gvMjYiP5eY/ABwZEeeXWHcE6WzmTfkzFUk3Al8mjZr8qYg4pZvj5B/iZPz48bMXL15cUTvb29sZOXLkLmVnnHEUs2Zt5OKL/1DRPhtdqTZnQRbbncU2QzbbXW6bjz322AcjornUspo8ohcRfwT+CFwtaRZwN+np+jP3sKlK7a6bdU8F7i4IlFNIz8o8KKllD/VbACwAaG5ujpaW3a7erdbWVoq3PegggNfT0vL6ivbZ6Eq1OQuy2O4sthmy2e5qtrnq76gvFhEPAzcCLT1YvQ04qGB+IrC2m3XPpODSF3A08DeSniRdNjtO0tXl1re3Jk+GNWv6+qhmZo2h5qGSswbYvwfrPQBMlTRZ0hBScCwpXknSKOAY4JZ8WUR8NiImRsSk3Ha/joizq1H5ckyZAk8+CTt39vWRzczqr69C5TLS7ci7FREdpFcV30q6g+v6iFgpab6k+QWrnk56w+SWmtS2F6ZMgR074Omn610TM7O+1yfDHuZuKV7Zw3WXAkuLyq4sml8ELNrNPlqB1vJqWR1TpqTP//kfmDSpHjUwM6ufvjpTyYzCUDEzyxqHSpVNnAiDBztUzCybHCpV1tSU7gBzqJhZFjlUamDKFN9WbGbZ5FCpgSlT0plKDQYrMDNraA6VGpgyBTZt8sCSZpY9DpUa8B1gZpZVDpUacKiYWVY5VGpg8uT06VAxs6xxqNTA8OEwYYJDxcyyx6FSI/k7wMzMssShUiMOFTPLIodKjUyZAuvWwcsv17smZmZ9x6FSI/k7wPxkvZlliUOlRnxbsZllkUOlRhwqZpZFDpUaGT0aRo1yqJhZtjhUakRKZyurV9e7JmZmfcehUkOHHQa//329a2Fm1nccKjU0ezY8+yysXVvvmpiZ9Q2HSg3Nnp0+H3ywvvUwM+srDRcqkuZKekzSakkXl1j+aUnLc9MKSTsljZF0kKTfSFolaaWkC+tR/0IzZ8JeezlUzCw7GipUJDUBVwAnA9OBeZKmF64TEV+NiJkRMRP4LHB7RGwAOoBPRsShwFHAecXb9rWRI+GQQxwqZpYdDRUqwBxgdUSsiYjtwGLgtN2sPw+4FiAi1kXEQ7nvm4FVwIQa13ePZs+GZcvqXQszs74xqN4VKDIBeLpgvg04stSKkkYAc4HzSyybBMwC7utm23OBcwHGjx9Pa2trRZVtb2/f47b77juBZ5+dyo033sO4cdsrOk4j6UmbB6IstjuLbYZstruabW60UFGJsuhm3VOBu3OXvjp3II0EbgIuiohNpTaMiAXAAoDm5uZoaWmpqLKtra3sadtBg+CKK2Do0LdR4WEaSk/aPBBlsd1ZbDNks93VbHOjXf5qAw4qmJ8IdHdD7pnkLn3lSRpMCpRrIuLmmtSwTO6sN7MsabRQeQCYKmmypCGk4FhSvJKkUcAxwC0FZQJ+AKyKiK/3UX33yJ31ZpYlDRUqEdFB6iO5ldTRfn1ErJQ0X9L8glVPB26LiC0FZUcDHwCOK7jl+F19VvndmD3boWJm2dBofSpExFJgaVHZlUXzi4BFRWV3UbpPpu5mz4arrkpP1h94YL1rY2ZWOw11pjJQ+cl6M8sKh0ofcGe9mWWFQ6UPuLPezLLCodJHjjkGbrsNVqyod03MzGrHodJHLrssvQnygx+EHTvqXRszs9pwqPSR/feH734XHn4YvvzletfGzKw2HCp96PTT4ayz4AtfSOFiZjbQOFT62OWXw7hx8NGPQnQ3qpmZWT/lUOljY8bAl76UzlQyNhCqmWWAQ6UOzjwzhcsVV9S7JmZm1eVQqYPhw9Plrx//GNra6l0bM7PqcajUycc/Dq++mu4IMzMbKBwqdTJ5MrzrXfC978H2/v9CSDMzwKFSV+edB3/+M9x0U71rYmZWHQ6VOjrpJJgyBb79bd9ebGYDg0OljvbaCz7xCbjnnnQZzMysv3Oo1NnHPw4nnAAXXgiPPFLv2piZ9Y5Dpc722iu9FXK//eCMM2DLlj1uYmbWsBwqDWD8eLj6avjDH9KZi+8GM7P+yqHSII4/Hi65JJ21TJkC3/ymz1rMrP9xqDSQSy+FW29NoXLRRfCGN6Tbju+5x3eHmVn/0HChImmupMckrZZ0cYnln5a0PDetkLRT0piebNvoJDjxxDTQ5F13wTvfCQsXwtFHw9Sp8KMf1buGZma711ChIqkJuAI4GZgOzJM0vXCdiPhqRMyMiJnAZ4HbI2JDT7btT44+Gq67Lj0c+cMfwt57w3veA+9+t8cLM7PG1VChAswBVkfEmojYDiwGTtvN+vOAayvctl/Yd9/0CuJly+ArX0nvuT/0UJg/P53N+LKYmTUSRQP9Kkl6LzA3Ij6Wm/8AcGREnF9i3RFAG/Cm3JlKOdueC5wLMH78+NmLFy+uqL7t7e2MHDmyom0rtXbtMBYtmsSdd+7Ptm1NvP71W5kzZwOzZm1kxoyNjB69o6bHr0ebG0EW253FNkM2211um4899tgHI6K51LJBVatVdahEWXepdypwd0RsKHfbiFgALABobm6OlpaWMquZtLa2Uum2vXHWWdDenvpYFi8ezq9/PYElSyYAaaDK5maYPRtmzIDDD4cJE1J/TTXUq831lsV2Z7HNkM12V7PNjRYqbcBBBfMTgbXdrHsmnZe+yt223xs5Ej7wgTTt2AEPPQS33w4PPJAuld1wQ+e6++2XLplNmwaHHAJvfjO86U3pLrMRI+rWBDMbgBotVB4ApkqaDDxDCo6zileSNAo4Bji73G0HosGD4cgj05S3YQOsWJGmRx5JD1beeissWrTrtgcckM5u8tPBB6fpDW+AiRPTDQJmZj3VUKESER2SzgduBZqAhRGxUtL83PIrc6ueDtwWEVv2tG3ftqBxjBkD73hHmgq99BKsXp2mxx+HNWvgiSfgzjvh2mvTi8MKjR6dwuXAA9NltB07JrFyZQqjAw5IowG87nXpzMnMrKFCBSAilgJLi8quLJpfBCzqyba2q1GjUn/L7Nldl3V0wDPPwJ/+BE89lW5dfvrp9Ll2bTrjefbZg7nqqq7bjhiRwmX//dPnuHFpGju2cxozJk2jR6dp5Mjq9fWYWWNouFCx+hk0qPPyV3d+9avbOeywFp59FtatS8/R5Kf169O0bl0KoOefh5df7n5fTU2pv2f06BR2hdO++3ZO++zTOY0c2fk5cmS6PLf33jBkiAPKrBE4VKwsTU3w+tenaebMPa//8supf2fDBnjhBXjxxfT9xRdh48Y0vfhiuiz30kvpktymTen7pk09fw6nqakzYPbeO5055afhwzs/C6dhwzo/hw5Nn4Xfhw7tnJ54YgQTJqTvQ4Z0fg4ZksLYgWaWOFSspvI/7BMnlr9tRBpUc/PmFDDt7WnavDl9btnSWbZlS+e0dWv6fPnl9H3jxs7v+WnbtnTXXM/N2e3SwYM7Q2bw4M6pcH7QoF2XFZYNGtQ55eebmjrL8t+bmrp+LzXf1JReq9BdWeFn8ff8/IoV+zJs2K7lxZPU9Xt3ZT39Xjztbpk1HoeKNSyp8zLXAQdUf/87d6aAeeWVFDL57/n5/PdXXoGHHlrJ1KmH8cor6dUE27en8h07dv2eny/1PT91dKRjbdqUvnd0pPKdOzvX2bkzTR0dnZ/58uKbKWrnL/vqQL3SXeDkQ2d3ZaWW79x59Gtnn4XB1d223ZWV+t6TdXZ3vN2tX/xn0t18/vu4cXDHHaW37w2HimVWU1NnaO3JqFHraZTn4SI6Q6dwygdQPniKl+fLCj939/2hh37HEUfMeK08gi7fX31199/z87srL/U9387iZeVMhfsoVVZqeQQ888yfOfDAibtceu1u2+7KSn3vyTq7O97u1i/+99HdfOH3UaNKb99bDhWzfkbqvCxWS4MGvdgwQdqXWltX09JSwfVaAxpvQEkzM+vHHCpmZlY1DhUzM6sah4qZmVWNQ8XMzKrGoWJmZlXjUDEzs6pxqJiZWdU01Dvq60HSeuBPFW4+Dni+itXpD7LYZshmu7PYZshmu8tt88ERsX+pBZkPld6QtCwimutdj76UxTZDNtudxTZDNttdzTb78peZmVWNQ8XMzKrGodI7C+pdgTrIYpshm+3OYpshm+2uWpvdp2JmZlXjMxUzM6sah4qZmVWNQ6UCkuZKekzSakkX17s+tSLpIEm/kbRK0kpJF+bKx0j6haTHc5+j613XapPUJOlhST/NzWehzftJulHSH3J/528d6O2W9Incv+0Vkq6VNGwgtlnSQknPSVpRUNZtOyV9Nvf79pikk8o5lkOlTJKagCuAk4HpwDxJ0+tbq5rpAD4ZEYcCRwHn5dp6MfCriJgK/Co3P9BcCKwqmM9Cm78J/DwiDgFmkNo/YNstaQLwD0BzRBwONAFnMjDbvAiYW1RWsp25/8bPBA7LbfOd3O9ejzhUyjcHWB0RayJiO7AYOK3OdaqJiFgXEQ/lvm8m/chMILX3h7nVfgi8uy4VrBFJE4G/Br5fUDzQ27wv8A7gBwARsT0iNjLA2016pfpwSYOAEcBaBmCbI+IOYENRcXftPA1YHBGvRMQTwGrS716POFTKNwF4umC+LVc2oEmaBMwC7gPGR8Q6SMEDvK6OVauFbwD/G3i1oGygt/mNwHrgP3KX/b4vaW8GcLsj4hnga8BTwDrgpYi4jQHc5iLdtbNXv3EOlfKpRNmAvi9b0kjgJuCiiNhU7/rUkqRTgOci4sF616WPDQL+Evj3iJgFbGFgXPbpVq4P4TRgMnAgsLeks+tbq4bQq984h0r52oCDCuYnkk6ZByRJg0mBck1E3Jwr/rOkA3LLDwCeq1f9auBo4G8kPUm6tHmcpKsZ2G2G9O+6LSLuy83fSAqZgdzudwJPRMT6iNgB3Ay8jYHd5kLdtbNXv3EOlfI9AEyVNFnSEFKH1pI616kmJIl0jX1VRHy9YNES4EO57x8CbunrutVKRHw2IiZGxCTS3+2vI+JsBnCbASLiWeBpSdNyRccDjzKw2/0UcJSkEbl/68eT+g0HcpsLddfOJcCZkoZKmgxMBe7v6U79RH0FJL2LdN29CVgYEV+sb41qQ9LbgTuBR+jsX/hHUr/K9cAbSP9hvi8iijsB+z1JLcCnIuIUSWMZ4G2WNJN0c8IQYA3wEdL/eA7Ydku6DDiDdKfjw8DHgJEMsDZLuhZoIQ1x/2fg88CP6aadkj4HnEP6c7koIn7W42M5VMzMrFp8+cvMzKrGoWJmZlXjUDEzs6pxqJiZWdU4VMzMrGocKmb9kKRLJUXutmezhuFQsUzK/SDvaWqpdz3N+ptB9a6AWZ1dtptlT/ZVJcwGCoeKZVpEXFrvOpgNJL78ZdYDhX0Ykj6UGx5+a+5tegslvb6b7aZK+k9Jz0jaLmltbn5qN+s3SZov6W5JL+WOsTo3FH1327xX0v2SXpa0QdLi3AuoSq07RtKXc2923Jo7xq8knVhi3Q/n2vxhScdKapW0WdImSf8t6dBy/gwtGxwqZuX5BHAl8DvS+G+PkcbIukfS/oUrSnoLsAw4mzQQ6deA3wLvB5ZJai5afwjwc+DfSaPE/hfwLeBB4HTSCMrF/h64mnSp7gpgBWksq19KGlq0/4Nz+7qY9O6UK4HrgEOBn0v6u27afApwG7Apt82dwLuA2yWN62Ybyyhf/rJMk3RpN4u2RcS/lCg/GTgyIh4u2Me/ARcB/wJ8NFcm4D+BfYGzI+KagvXPIA2rf7Wk6RGRH6zzUtJw7D8hDe73SsE2Q3P7KjYXeEtEPFKw7n8B80jvCrm+YN0fAgcD8yJiccH6+wGtwLckLYmIPxcd493ASRHxq4JtvkwKp3OAr5Sol2VVRHjylLmJ9NKh3U0bi9a/NFf+gxL7GgVsBLYCQ3NlR+fWv6eb49+ZW/6O3HxTbh8vAwf2oP75+vxziWXH5pZ9raBsRq7shm72d1pu+d8XlH04V3Z1ifUn55bdWO+/S0+NNflMxTItIkq95W53bi+xj5ckLQeOIV1KWk56wRXAr7vZz6+Bt5Ne0XwHcAgpnO6LiHJe+rasRFn+VbCjC8remvsc1c3ZWf7SXal+kp4ew8yhYlam4ktDec/mPkcVfa7rZv18+X5Fn8+UWZ+NJco6cp9NBWVjc58n5KbujOzJMSKiI13h2+UYZg4VszKN76Y8f/fXS0WfJe8KAw4oWm9j7rPkXVtVkD/OhRHxrRodw8x3f5mV6ZjiAkmjgJnANtLraCG9RRDS2/ZKyZc/lPv8AylYjpB0YO+r2cVvc59/VYN9m73GoWJWng9ImlVUdinpcte10XnH1t2k243fLum9hSvn5t8B/BG4CyAidgLfAYYDV5a4HXhI8S3L5YiIZaSbA94j6ZxS60j6C0mvq/QYZuDLX5Zxu7mlGODHEbG8qOxnwN2Srif1i7w9Nz1JusUWgIgISR8CfgFcJ+kW0tnINNItupuBD0bn7cSQhow5EjgV+KOkn+bWOwg4Efg0sKiCZuadRbpB4AeS/gG4j3R2NBE4Ajic1KH/XC+OYRnnULGs+/xulj1JupOr0L8BPyI9l3IG0E76of/HiNjlxzgi7ss9APlPpOdPTgWeB64FvhARjxWtv13SXGA+8EHgQ4CAtblj3lVu44r23yZpNnAB8LekhzCbSDcZPApcDjzS/R7M9kwRUe86mDW83BnN54FjI6K1vrUxa1zuUzEzs6pxqJiZWdU4VMzMrGrcp2JmZlXjMxUzM6sah4qZmVWNQ8XMzKrGoWJmZlXjUDEzs6r5/+2pugrcLwVxAAAAAElFTkSuQmCC"/>
          <p:cNvSpPr>
            <a:spLocks noChangeAspect="1" noChangeArrowheads="1"/>
          </p:cNvSpPr>
          <p:nvPr/>
        </p:nvSpPr>
        <p:spPr bwMode="auto">
          <a:xfrm>
            <a:off x="156369"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spcBef>
                <a:spcPct val="50000"/>
              </a:spcBef>
              <a:spcAft>
                <a:spcPct val="0"/>
              </a:spcAft>
            </a:pPr>
            <a:endParaRPr lang="de-DE">
              <a:solidFill>
                <a:srgbClr val="000000"/>
              </a:solidFill>
              <a:latin typeface="Arial" charset="0"/>
            </a:endParaRPr>
          </a:p>
        </p:txBody>
      </p:sp>
      <p:sp>
        <p:nvSpPr>
          <p:cNvPr id="1053" name="Rechteck 1052"/>
          <p:cNvSpPr/>
          <p:nvPr/>
        </p:nvSpPr>
        <p:spPr>
          <a:xfrm>
            <a:off x="349373" y="4733039"/>
            <a:ext cx="6721840" cy="1754326"/>
          </a:xfrm>
          <a:prstGeom prst="rect">
            <a:avLst/>
          </a:prstGeom>
        </p:spPr>
        <p:txBody>
          <a:bodyPr wrap="square">
            <a:spAutoFit/>
          </a:bodyPr>
          <a:lstStyle/>
          <a:p>
            <a:pPr eaLnBrk="0" fontAlgn="base" hangingPunct="0">
              <a:spcBef>
                <a:spcPct val="50000"/>
              </a:spcBef>
              <a:spcAft>
                <a:spcPct val="0"/>
              </a:spcAft>
            </a:pPr>
            <a:r>
              <a:rPr lang="en-US">
                <a:solidFill>
                  <a:srgbClr val="000000"/>
                </a:solidFill>
                <a:latin typeface="Arial" charset="0"/>
              </a:rPr>
              <a:t>Can be interconnecting into more complex structures
Many terms introduced: forward propagation, activation function, cost function</a:t>
            </a:r>
            <a:br>
              <a:rPr lang="en-US">
                <a:solidFill>
                  <a:srgbClr val="000000"/>
                </a:solidFill>
                <a:latin typeface="Arial" charset="0"/>
              </a:rPr>
            </a:br>
            <a:r>
              <a:rPr lang="en-US">
                <a:solidFill>
                  <a:srgbClr val="000000"/>
                </a:solidFill>
                <a:latin typeface="Arial" charset="0"/>
              </a:rPr>
              <a:t>Backpropagation, Gradient Descent
</a:t>
            </a:r>
            <a:endParaRPr lang="de-DE" b="1" dirty="0">
              <a:solidFill>
                <a:srgbClr val="000000"/>
              </a:solidFill>
              <a:latin typeface="Arial" charset="0"/>
            </a:endParaRPr>
          </a:p>
        </p:txBody>
      </p:sp>
      <p:sp>
        <p:nvSpPr>
          <p:cNvPr id="1055" name="Rechteck 1054"/>
          <p:cNvSpPr/>
          <p:nvPr/>
        </p:nvSpPr>
        <p:spPr>
          <a:xfrm rot="16200000">
            <a:off x="9487841" y="3329140"/>
            <a:ext cx="2820003" cy="784830"/>
          </a:xfrm>
          <a:prstGeom prst="rect">
            <a:avLst/>
          </a:prstGeom>
        </p:spPr>
        <p:txBody>
          <a:bodyPr wrap="none">
            <a:spAutoFit/>
          </a:bodyPr>
          <a:lstStyle/>
          <a:p>
            <a:pPr eaLnBrk="0" fontAlgn="base" hangingPunct="0">
              <a:spcBef>
                <a:spcPct val="50000"/>
              </a:spcBef>
              <a:spcAft>
                <a:spcPct val="0"/>
              </a:spcAft>
            </a:pPr>
            <a:r>
              <a:rPr lang="de-DE">
                <a:solidFill>
                  <a:srgbClr val="000000"/>
                </a:solidFill>
                <a:latin typeface="Arial" charset="0"/>
              </a:rPr>
              <a:t>Activation: sigmoid, </a:t>
            </a:r>
            <a:r>
              <a:rPr lang="el-GR">
                <a:solidFill>
                  <a:srgbClr val="000000"/>
                </a:solidFill>
                <a:latin typeface="Arial" charset="0"/>
              </a:rPr>
              <a:t>η=0.5
</a:t>
            </a:r>
            <a:endParaRPr lang="de-DE" dirty="0">
              <a:solidFill>
                <a:srgbClr val="000000"/>
              </a:solidFill>
              <a:latin typeface="Arial" charset="0"/>
            </a:endParaRPr>
          </a:p>
        </p:txBody>
      </p:sp>
      <mc:AlternateContent xmlns:mc="http://schemas.openxmlformats.org/markup-compatibility/2006" xmlns:a14="http://schemas.microsoft.com/office/drawing/2010/main">
        <mc:Choice Requires="a14">
          <p:sp>
            <p:nvSpPr>
              <p:cNvPr id="37" name="Textfeld 36"/>
              <p:cNvSpPr txBox="1"/>
              <p:nvPr/>
            </p:nvSpPr>
            <p:spPr>
              <a:xfrm>
                <a:off x="3148945" y="1407655"/>
                <a:ext cx="288156"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a</m:t>
                          </m:r>
                        </m:e>
                        <m:sub>
                          <m:r>
                            <a:rPr lang="de-DE" i="1">
                              <a:solidFill>
                                <a:srgbClr val="000000"/>
                              </a:solidFill>
                              <a:latin typeface="Cambria Math" panose="02040503050406030204" pitchFamily="18" charset="0"/>
                            </a:rPr>
                            <m:t>2</m:t>
                          </m:r>
                        </m:sub>
                      </m:sSub>
                    </m:oMath>
                  </m:oMathPara>
                </a14:m>
                <a:endParaRPr lang="de-DE" dirty="0">
                  <a:solidFill>
                    <a:srgbClr val="000000"/>
                  </a:solidFill>
                  <a:latin typeface="Arial" charset="0"/>
                </a:endParaRPr>
              </a:p>
            </p:txBody>
          </p:sp>
        </mc:Choice>
        <mc:Fallback xmlns="">
          <p:sp>
            <p:nvSpPr>
              <p:cNvPr id="37" name="Textfeld 36"/>
              <p:cNvSpPr txBox="1">
                <a:spLocks noRot="1" noChangeAspect="1" noMove="1" noResize="1" noEditPoints="1" noAdjustHandles="1" noChangeArrowheads="1" noChangeShapeType="1" noTextEdit="1"/>
              </p:cNvSpPr>
              <p:nvPr/>
            </p:nvSpPr>
            <p:spPr>
              <a:xfrm>
                <a:off x="3148945" y="1407655"/>
                <a:ext cx="288156" cy="276999"/>
              </a:xfrm>
              <a:prstGeom prst="rect">
                <a:avLst/>
              </a:prstGeom>
              <a:blipFill>
                <a:blip r:embed="rId7"/>
                <a:stretch>
                  <a:fillRect l="-23404"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8" name="Textfeld 37"/>
              <p:cNvSpPr txBox="1"/>
              <p:nvPr/>
            </p:nvSpPr>
            <p:spPr>
              <a:xfrm>
                <a:off x="3153851" y="2411884"/>
                <a:ext cx="282833"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a</m:t>
                          </m:r>
                        </m:e>
                        <m:sub>
                          <m:r>
                            <a:rPr lang="de-DE" i="1">
                              <a:solidFill>
                                <a:srgbClr val="000000"/>
                              </a:solidFill>
                              <a:latin typeface="Cambria Math" panose="02040503050406030204" pitchFamily="18" charset="0"/>
                            </a:rPr>
                            <m:t>1</m:t>
                          </m:r>
                        </m:sub>
                      </m:sSub>
                    </m:oMath>
                  </m:oMathPara>
                </a14:m>
                <a:endParaRPr lang="de-DE" dirty="0">
                  <a:solidFill>
                    <a:srgbClr val="000000"/>
                  </a:solidFill>
                  <a:latin typeface="Arial" charset="0"/>
                </a:endParaRPr>
              </a:p>
            </p:txBody>
          </p:sp>
        </mc:Choice>
        <mc:Fallback xmlns="">
          <p:sp>
            <p:nvSpPr>
              <p:cNvPr id="38" name="Textfeld 37"/>
              <p:cNvSpPr txBox="1">
                <a:spLocks noRot="1" noChangeAspect="1" noMove="1" noResize="1" noEditPoints="1" noAdjustHandles="1" noChangeArrowheads="1" noChangeShapeType="1" noTextEdit="1"/>
              </p:cNvSpPr>
              <p:nvPr/>
            </p:nvSpPr>
            <p:spPr>
              <a:xfrm>
                <a:off x="3153851" y="2411884"/>
                <a:ext cx="282833" cy="276999"/>
              </a:xfrm>
              <a:prstGeom prst="rect">
                <a:avLst/>
              </a:prstGeom>
              <a:blipFill>
                <a:blip r:embed="rId8"/>
                <a:stretch>
                  <a:fillRect l="-21277" b="-177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p:cNvSpPr txBox="1"/>
              <p:nvPr/>
            </p:nvSpPr>
            <p:spPr>
              <a:xfrm>
                <a:off x="4801239" y="2437679"/>
                <a:ext cx="287963" cy="276999"/>
              </a:xfrm>
              <a:prstGeom prst="rect">
                <a:avLst/>
              </a:prstGeom>
              <a:noFill/>
            </p:spPr>
            <p:txBody>
              <a:bodyPr wrap="none" lIns="0" tIns="0" rIns="0" bIns="0" rtlCol="0">
                <a:spAutoFit/>
              </a:bodyPr>
              <a:lstStyle/>
              <a:p>
                <a:pPr algn="ctr" eaLnBrk="0" fontAlgn="base" hangingPunct="0">
                  <a:spcBef>
                    <a:spcPct val="50000"/>
                  </a:spcBef>
                  <a:spcAft>
                    <a:spcPct val="0"/>
                  </a:spcAft>
                </a:pPr>
                <a14:m>
                  <m:oMathPara xmlns:m="http://schemas.openxmlformats.org/officeDocument/2006/math">
                    <m:oMathParaPr>
                      <m:jc m:val="centerGroup"/>
                    </m:oMathParaPr>
                    <m:oMath xmlns:m="http://schemas.openxmlformats.org/officeDocument/2006/math">
                      <m:sSub>
                        <m:sSubPr>
                          <m:ctrlPr>
                            <a:rPr lang="de-DE" i="1">
                              <a:solidFill>
                                <a:srgbClr val="000000"/>
                              </a:solidFill>
                              <a:latin typeface="Cambria Math" panose="02040503050406030204" pitchFamily="18" charset="0"/>
                            </a:rPr>
                          </m:ctrlPr>
                        </m:sSubPr>
                        <m:e>
                          <m:r>
                            <m:rPr>
                              <m:sty m:val="p"/>
                            </m:rPr>
                            <a:rPr lang="de-DE">
                              <a:solidFill>
                                <a:srgbClr val="000000"/>
                              </a:solidFill>
                              <a:latin typeface="Cambria Math" panose="02040503050406030204" pitchFamily="18" charset="0"/>
                            </a:rPr>
                            <m:t>o</m:t>
                          </m:r>
                        </m:e>
                        <m:sub>
                          <m:r>
                            <a:rPr lang="de-DE" i="1">
                              <a:solidFill>
                                <a:srgbClr val="000000"/>
                              </a:solidFill>
                              <a:latin typeface="Cambria Math" panose="02040503050406030204" pitchFamily="18" charset="0"/>
                            </a:rPr>
                            <m:t>1</m:t>
                          </m:r>
                        </m:sub>
                      </m:sSub>
                    </m:oMath>
                  </m:oMathPara>
                </a14:m>
                <a:endParaRPr lang="de-DE" dirty="0">
                  <a:solidFill>
                    <a:srgbClr val="000000"/>
                  </a:solidFill>
                  <a:latin typeface="Arial" charset="0"/>
                </a:endParaRPr>
              </a:p>
            </p:txBody>
          </p:sp>
        </mc:Choice>
        <mc:Fallback xmlns="">
          <p:sp>
            <p:nvSpPr>
              <p:cNvPr id="39" name="Textfeld 38"/>
              <p:cNvSpPr txBox="1">
                <a:spLocks noRot="1" noChangeAspect="1" noMove="1" noResize="1" noEditPoints="1" noAdjustHandles="1" noChangeArrowheads="1" noChangeShapeType="1" noTextEdit="1"/>
              </p:cNvSpPr>
              <p:nvPr/>
            </p:nvSpPr>
            <p:spPr>
              <a:xfrm>
                <a:off x="4801239" y="2437679"/>
                <a:ext cx="287963" cy="276999"/>
              </a:xfrm>
              <a:prstGeom prst="rect">
                <a:avLst/>
              </a:prstGeom>
              <a:blipFill>
                <a:blip r:embed="rId9"/>
                <a:stretch>
                  <a:fillRect l="-23404" b="-17778"/>
                </a:stretch>
              </a:blipFill>
            </p:spPr>
            <p:txBody>
              <a:bodyPr/>
              <a:lstStyle/>
              <a:p>
                <a:r>
                  <a:rPr lang="de-DE">
                    <a:noFill/>
                  </a:rPr>
                  <a:t> </a:t>
                </a:r>
              </a:p>
            </p:txBody>
          </p:sp>
        </mc:Fallback>
      </mc:AlternateContent>
      <p:pic>
        <p:nvPicPr>
          <p:cNvPr id="6" name="Grafik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0546" y="1216324"/>
            <a:ext cx="3792283" cy="2598586"/>
          </a:xfrm>
          <a:prstGeom prst="rect">
            <a:avLst/>
          </a:prstGeom>
        </p:spPr>
      </p:pic>
      <p:pic>
        <p:nvPicPr>
          <p:cNvPr id="7" name="Grafik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99390" y="3733752"/>
            <a:ext cx="3776559" cy="2594093"/>
          </a:xfrm>
          <a:prstGeom prst="rect">
            <a:avLst/>
          </a:prstGeom>
        </p:spPr>
      </p:pic>
    </p:spTree>
    <p:extLst>
      <p:ext uri="{BB962C8B-B14F-4D97-AF65-F5344CB8AC3E}">
        <p14:creationId xmlns:p14="http://schemas.microsoft.com/office/powerpoint/2010/main" val="5537388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Artificial Neural Networks - KNN</a:t>
            </a:r>
            <a:br>
              <a:rPr lang="en-US"/>
            </a:br>
            <a:r>
              <a:rPr lang="en-US"/>
              <a:t>Problem of traditional computers
</a:t>
            </a:r>
            <a:endParaRPr lang="de-DE" sz="2000" b="0" dirty="0"/>
          </a:p>
        </p:txBody>
      </p:sp>
      <p:sp>
        <p:nvSpPr>
          <p:cNvPr id="5" name="Foliennummernplatzhalter 4"/>
          <p:cNvSpPr>
            <a:spLocks noGrp="1"/>
          </p:cNvSpPr>
          <p:nvPr>
            <p:ph type="sldNum" sz="quarter" idx="11"/>
          </p:nvPr>
        </p:nvSpPr>
        <p:spPr/>
        <p:txBody>
          <a:bodyPr/>
          <a:lstStyle/>
          <a:p>
            <a:pPr eaLnBrk="0" fontAlgn="base" hangingPunct="0">
              <a:spcBef>
                <a:spcPct val="50000"/>
              </a:spcBef>
              <a:spcAft>
                <a:spcPct val="0"/>
              </a:spcAft>
            </a:pPr>
            <a:fld id="{0625EBFC-0345-4FA4-A801-51797D94B198}" type="slidenum">
              <a:rPr lang="de-DE">
                <a:solidFill>
                  <a:srgbClr val="000000"/>
                </a:solidFill>
                <a:latin typeface="Arial" charset="0"/>
              </a:rPr>
              <a:pPr eaLnBrk="0" fontAlgn="base" hangingPunct="0">
                <a:spcBef>
                  <a:spcPct val="50000"/>
                </a:spcBef>
                <a:spcAft>
                  <a:spcPct val="0"/>
                </a:spcAft>
              </a:pPr>
              <a:t>9</a:t>
            </a:fld>
            <a:endParaRPr lang="de-DE" dirty="0">
              <a:solidFill>
                <a:srgbClr val="000000"/>
              </a:solidFill>
              <a:latin typeface="Arial" charset="0"/>
            </a:endParaRPr>
          </a:p>
        </p:txBody>
      </p:sp>
      <p:graphicFrame>
        <p:nvGraphicFramePr>
          <p:cNvPr id="6" name="Tabelle 5"/>
          <p:cNvGraphicFramePr>
            <a:graphicFrameLocks noGrp="1"/>
          </p:cNvGraphicFramePr>
          <p:nvPr>
            <p:extLst>
              <p:ext uri="{D42A27DB-BD31-4B8C-83A1-F6EECF244321}">
                <p14:modId xmlns:p14="http://schemas.microsoft.com/office/powerpoint/2010/main" val="762993140"/>
              </p:ext>
            </p:extLst>
          </p:nvPr>
        </p:nvGraphicFramePr>
        <p:xfrm>
          <a:off x="269325" y="1444952"/>
          <a:ext cx="11737305" cy="1737360"/>
        </p:xfrm>
        <a:graphic>
          <a:graphicData uri="http://schemas.openxmlformats.org/drawingml/2006/table">
            <a:tbl>
              <a:tblPr firstRow="1" bandRow="1">
                <a:tableStyleId>{3B4B98B0-60AC-42C2-AFA5-B58CD77FA1E5}</a:tableStyleId>
              </a:tblPr>
              <a:tblGrid>
                <a:gridCol w="8640960">
                  <a:extLst>
                    <a:ext uri="{9D8B030D-6E8A-4147-A177-3AD203B41FA5}">
                      <a16:colId xmlns:a16="http://schemas.microsoft.com/office/drawing/2014/main" val="2660903975"/>
                    </a:ext>
                  </a:extLst>
                </a:gridCol>
                <a:gridCol w="1656184">
                  <a:extLst>
                    <a:ext uri="{9D8B030D-6E8A-4147-A177-3AD203B41FA5}">
                      <a16:colId xmlns:a16="http://schemas.microsoft.com/office/drawing/2014/main" val="983541798"/>
                    </a:ext>
                  </a:extLst>
                </a:gridCol>
                <a:gridCol w="1440161">
                  <a:extLst>
                    <a:ext uri="{9D8B030D-6E8A-4147-A177-3AD203B41FA5}">
                      <a16:colId xmlns:a16="http://schemas.microsoft.com/office/drawing/2014/main" val="820646494"/>
                    </a:ext>
                  </a:extLst>
                </a:gridCol>
              </a:tblGrid>
              <a:tr h="353506">
                <a:tc>
                  <a:txBody>
                    <a:bodyPr/>
                    <a:lstStyle/>
                    <a:p>
                      <a:r>
                        <a:rPr lang="de-DE" dirty="0"/>
                        <a:t>Problem</a:t>
                      </a:r>
                    </a:p>
                  </a:txBody>
                  <a:tcPr/>
                </a:tc>
                <a:tc>
                  <a:txBody>
                    <a:bodyPr/>
                    <a:lstStyle/>
                    <a:p>
                      <a:r>
                        <a:rPr lang="de-DE" dirty="0"/>
                        <a:t>Computer </a:t>
                      </a:r>
                    </a:p>
                  </a:txBody>
                  <a:tcPr/>
                </a:tc>
                <a:tc>
                  <a:txBody>
                    <a:bodyPr/>
                    <a:lstStyle/>
                    <a:p>
                      <a:r>
                        <a:rPr lang="de-DE" dirty="0"/>
                        <a:t>Mensch</a:t>
                      </a:r>
                    </a:p>
                  </a:txBody>
                  <a:tcPr/>
                </a:tc>
                <a:extLst>
                  <a:ext uri="{0D108BD9-81ED-4DB2-BD59-A6C34878D82A}">
                    <a16:rowId xmlns:a16="http://schemas.microsoft.com/office/drawing/2014/main" val="1180573615"/>
                  </a:ext>
                </a:extLst>
              </a:tr>
              <a:tr h="353506">
                <a:tc>
                  <a:txBody>
                    <a:bodyPr/>
                    <a:lstStyle/>
                    <a:p>
                      <a:r>
                        <a:rPr lang="en-US" dirty="0"/>
                        <a:t>Quickly multiply thousands of large numbers</a:t>
                      </a:r>
                      <a:endParaRPr lang="de-DE" dirty="0"/>
                    </a:p>
                  </a:txBody>
                  <a:tcPr/>
                </a:tc>
                <a:tc>
                  <a:txBody>
                    <a:bodyPr/>
                    <a:lstStyle/>
                    <a:p>
                      <a:r>
                        <a:rPr lang="de-DE" dirty="0"/>
                        <a:t>easy</a:t>
                      </a:r>
                    </a:p>
                  </a:txBody>
                  <a:tcPr/>
                </a:tc>
                <a:tc>
                  <a:txBody>
                    <a:bodyPr/>
                    <a:lstStyle/>
                    <a:p>
                      <a:r>
                        <a:rPr lang="de-DE" dirty="0" err="1"/>
                        <a:t>hard</a:t>
                      </a:r>
                      <a:endParaRPr lang="de-DE" dirty="0"/>
                    </a:p>
                  </a:txBody>
                  <a:tcPr/>
                </a:tc>
                <a:extLst>
                  <a:ext uri="{0D108BD9-81ED-4DB2-BD59-A6C34878D82A}">
                    <a16:rowId xmlns:a16="http://schemas.microsoft.com/office/drawing/2014/main" val="3567016538"/>
                  </a:ext>
                </a:extLst>
              </a:tr>
              <a:tr h="636311">
                <a:tc>
                  <a:txBody>
                    <a:bodyPr/>
                    <a:lstStyle/>
                    <a:p>
                      <a:r>
                        <a:rPr lang="en-US" dirty="0"/>
                        <a:t>Pick faces in a photo with a crowd
</a:t>
                      </a:r>
                      <a:endParaRPr lang="de-DE" dirty="0"/>
                    </a:p>
                  </a:txBody>
                  <a:tcPr/>
                </a:tc>
                <a:tc>
                  <a:txBody>
                    <a:bodyPr/>
                    <a:lstStyle/>
                    <a:p>
                      <a:r>
                        <a:rPr lang="de-DE" dirty="0" err="1"/>
                        <a:t>hard</a:t>
                      </a:r>
                      <a:endParaRPr lang="de-DE" dirty="0"/>
                    </a:p>
                  </a:txBody>
                  <a:tcPr/>
                </a:tc>
                <a:tc>
                  <a:txBody>
                    <a:bodyPr/>
                    <a:lstStyle/>
                    <a:p>
                      <a:r>
                        <a:rPr lang="de-DE" dirty="0"/>
                        <a:t>easy</a:t>
                      </a:r>
                    </a:p>
                  </a:txBody>
                  <a:tcPr/>
                </a:tc>
                <a:extLst>
                  <a:ext uri="{0D108BD9-81ED-4DB2-BD59-A6C34878D82A}">
                    <a16:rowId xmlns:a16="http://schemas.microsoft.com/office/drawing/2014/main" val="4235187202"/>
                  </a:ext>
                </a:extLst>
              </a:tr>
            </a:tbl>
          </a:graphicData>
        </a:graphic>
      </p:graphicFrame>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3872181"/>
            <a:ext cx="3600400" cy="2570023"/>
          </a:xfrm>
          <a:prstGeom prst="rect">
            <a:avLst/>
          </a:prstGeom>
        </p:spPr>
      </p:pic>
      <p:sp>
        <p:nvSpPr>
          <p:cNvPr id="8" name="Nach oben gebogener Pfeil 7"/>
          <p:cNvSpPr/>
          <p:nvPr/>
        </p:nvSpPr>
        <p:spPr bwMode="auto">
          <a:xfrm rot="5400000">
            <a:off x="1181454" y="3158970"/>
            <a:ext cx="1872208" cy="2988332"/>
          </a:xfrm>
          <a:prstGeom prst="bentUpArrow">
            <a:avLst>
              <a:gd name="adj1" fmla="val 13482"/>
              <a:gd name="adj2" fmla="val 19241"/>
              <a:gd name="adj3" fmla="val 30538"/>
            </a:avLst>
          </a:prstGeom>
          <a:solidFill>
            <a:srgbClr val="92D050"/>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eaLnBrk="0" fontAlgn="base" hangingPunct="0">
              <a:spcBef>
                <a:spcPct val="50000"/>
              </a:spcBef>
              <a:spcAft>
                <a:spcPct val="0"/>
              </a:spcAft>
            </a:pPr>
            <a:endParaRPr lang="de-DE">
              <a:solidFill>
                <a:srgbClr val="000000"/>
              </a:solidFill>
              <a:latin typeface="Arial" charset="0"/>
            </a:endParaRPr>
          </a:p>
        </p:txBody>
      </p:sp>
      <p:sp>
        <p:nvSpPr>
          <p:cNvPr id="9" name="Textfeld 8"/>
          <p:cNvSpPr txBox="1"/>
          <p:nvPr/>
        </p:nvSpPr>
        <p:spPr>
          <a:xfrm>
            <a:off x="4257158" y="3530183"/>
            <a:ext cx="2813591" cy="784830"/>
          </a:xfrm>
          <a:prstGeom prst="rect">
            <a:avLst/>
          </a:prstGeom>
          <a:noFill/>
        </p:spPr>
        <p:txBody>
          <a:bodyPr wrap="none" rtlCol="0">
            <a:spAutoFit/>
          </a:bodyPr>
          <a:lstStyle/>
          <a:p>
            <a:pPr algn="ctr" eaLnBrk="0" fontAlgn="base" hangingPunct="0">
              <a:spcBef>
                <a:spcPct val="50000"/>
              </a:spcBef>
              <a:spcAft>
                <a:spcPct val="0"/>
              </a:spcAft>
            </a:pPr>
            <a:r>
              <a:rPr lang="de-DE" b="1">
                <a:solidFill>
                  <a:srgbClr val="000000"/>
                </a:solidFill>
                <a:latin typeface="Arial" charset="0"/>
              </a:rPr>
              <a:t>Artificial neural network
</a:t>
            </a:r>
            <a:endParaRPr lang="de-DE" b="1" dirty="0">
              <a:solidFill>
                <a:srgbClr val="000000"/>
              </a:solidFill>
              <a:latin typeface="Arial" charset="0"/>
            </a:endParaRPr>
          </a:p>
        </p:txBody>
      </p:sp>
      <p:sp>
        <p:nvSpPr>
          <p:cNvPr id="10" name="Textfeld 9"/>
          <p:cNvSpPr txBox="1"/>
          <p:nvPr/>
        </p:nvSpPr>
        <p:spPr>
          <a:xfrm>
            <a:off x="7716179" y="3714850"/>
            <a:ext cx="4475028" cy="2031325"/>
          </a:xfrm>
          <a:prstGeom prst="rect">
            <a:avLst/>
          </a:prstGeom>
          <a:noFill/>
        </p:spPr>
        <p:txBody>
          <a:bodyPr wrap="square" rtlCol="0">
            <a:spAutoFit/>
          </a:bodyPr>
          <a:lstStyle/>
          <a:p>
            <a:pPr marL="285750" indent="-285750" eaLnBrk="0" fontAlgn="base" hangingPunct="0">
              <a:spcBef>
                <a:spcPct val="50000"/>
              </a:spcBef>
              <a:spcAft>
                <a:spcPct val="0"/>
              </a:spcAft>
              <a:buFont typeface="Arial" panose="020B0604020202020204" pitchFamily="34" charset="0"/>
              <a:buChar char="•"/>
            </a:pPr>
            <a:r>
              <a:rPr lang="en-US" dirty="0">
                <a:solidFill>
                  <a:srgbClr val="000000"/>
                </a:solidFill>
                <a:latin typeface="Arial" charset="0"/>
              </a:rPr>
              <a:t>Takes an input and returns an output
Inspired by the human brain
Can detect patterns
Must be trained
KNNs: Heart of Deep Learning </a:t>
            </a:r>
            <a:endParaRPr lang="de-DE" dirty="0">
              <a:solidFill>
                <a:srgbClr val="000000"/>
              </a:solidFill>
              <a:latin typeface="Arial" charset="0"/>
            </a:endParaRPr>
          </a:p>
        </p:txBody>
      </p:sp>
      <p:sp>
        <p:nvSpPr>
          <p:cNvPr id="3" name="Textfeld 2"/>
          <p:cNvSpPr txBox="1"/>
          <p:nvPr/>
        </p:nvSpPr>
        <p:spPr>
          <a:xfrm>
            <a:off x="335360" y="3213461"/>
            <a:ext cx="11089232" cy="369332"/>
          </a:xfrm>
          <a:prstGeom prst="rect">
            <a:avLst/>
          </a:prstGeom>
          <a:noFill/>
        </p:spPr>
        <p:txBody>
          <a:bodyPr wrap="square" rtlCol="0">
            <a:spAutoFit/>
          </a:bodyPr>
          <a:lstStyle/>
          <a:p>
            <a:pPr algn="ctr" eaLnBrk="0" fontAlgn="base" hangingPunct="0">
              <a:spcBef>
                <a:spcPct val="50000"/>
              </a:spcBef>
              <a:spcAft>
                <a:spcPct val="0"/>
              </a:spcAft>
            </a:pPr>
            <a:r>
              <a:rPr lang="en-US" dirty="0">
                <a:solidFill>
                  <a:srgbClr val="000000"/>
                </a:solidFill>
                <a:latin typeface="Arial" charset="0"/>
              </a:rPr>
              <a:t>→ AI: find new algorithms that are trying to solve such problems in novel ways</a:t>
            </a:r>
            <a:endParaRPr lang="de-DE" dirty="0">
              <a:solidFill>
                <a:srgbClr val="000000"/>
              </a:solidFill>
              <a:latin typeface="Arial" charset="0"/>
            </a:endParaRPr>
          </a:p>
        </p:txBody>
      </p:sp>
    </p:spTree>
    <p:extLst>
      <p:ext uri="{BB962C8B-B14F-4D97-AF65-F5344CB8AC3E}">
        <p14:creationId xmlns:p14="http://schemas.microsoft.com/office/powerpoint/2010/main" val="3908312743"/>
      </p:ext>
    </p:extLst>
  </p:cSld>
  <p:clrMapOvr>
    <a:masterClrMapping/>
  </p:clrMapOvr>
  <p:transition/>
</p:sld>
</file>

<file path=ppt/theme/theme1.xml><?xml version="1.0" encoding="utf-8"?>
<a:theme xmlns:a="http://schemas.openxmlformats.org/drawingml/2006/main" name="Hahn-Schickard PowerPoint Template 16to9">
  <a:themeElements>
    <a:clrScheme name="Hahn Schickard 2015">
      <a:dk1>
        <a:srgbClr val="000000"/>
      </a:dk1>
      <a:lt1>
        <a:srgbClr val="FFFFFF"/>
      </a:lt1>
      <a:dk2>
        <a:srgbClr val="252E35"/>
      </a:dk2>
      <a:lt2>
        <a:srgbClr val="D8D8D8"/>
      </a:lt2>
      <a:accent1>
        <a:srgbClr val="9F2914"/>
      </a:accent1>
      <a:accent2>
        <a:srgbClr val="738A9C"/>
      </a:accent2>
      <a:accent3>
        <a:srgbClr val="EDE0B6"/>
      </a:accent3>
      <a:accent4>
        <a:srgbClr val="4F1409"/>
      </a:accent4>
      <a:accent5>
        <a:srgbClr val="D9BE6A"/>
      </a:accent5>
      <a:accent6>
        <a:srgbClr val="FF9933"/>
      </a:accent6>
      <a:hlink>
        <a:srgbClr val="000000"/>
      </a:hlink>
      <a:folHlink>
        <a:srgbClr val="9E9EFE"/>
      </a:folHlink>
    </a:clrScheme>
    <a:fontScheme name="IMTEK-Powerpoint Template (2010)">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IMTEK-Powerpoint Template (2010)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MTEK-Powerpoint Template (201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MTEK-Powerpoint Template (2010)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MTEK-Powerpoint Template (2010)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MTEK-Powerpoint Template (20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MTEK-Powerpoint Template (20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MTEK-Powerpoint Template (20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ahn-Schickard Template - 16to9">
  <a:themeElements>
    <a:clrScheme name="Hahn Schickard 2015">
      <a:dk1>
        <a:srgbClr val="000000"/>
      </a:dk1>
      <a:lt1>
        <a:srgbClr val="FFFFFF"/>
      </a:lt1>
      <a:dk2>
        <a:srgbClr val="252E35"/>
      </a:dk2>
      <a:lt2>
        <a:srgbClr val="D8D8D8"/>
      </a:lt2>
      <a:accent1>
        <a:srgbClr val="9F2914"/>
      </a:accent1>
      <a:accent2>
        <a:srgbClr val="738A9C"/>
      </a:accent2>
      <a:accent3>
        <a:srgbClr val="EDE0B6"/>
      </a:accent3>
      <a:accent4>
        <a:srgbClr val="4F1409"/>
      </a:accent4>
      <a:accent5>
        <a:srgbClr val="D9BE6A"/>
      </a:accent5>
      <a:accent6>
        <a:srgbClr val="FF9933"/>
      </a:accent6>
      <a:hlink>
        <a:srgbClr val="000000"/>
      </a:hlink>
      <a:folHlink>
        <a:srgbClr val="9E9EFE"/>
      </a:folHlink>
    </a:clrScheme>
    <a:fontScheme name="IMTEK-Powerpoint Template (2010)">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IMTEK-Powerpoint Template (2010)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MTEK-Powerpoint Template (201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MTEK-Powerpoint Template (2010)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MTEK-Powerpoint Template (2010)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MTEK-Powerpoint Template (20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MTEK-Powerpoint Template (20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MTEK-Powerpoint Template (20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_Templ_16zu9.pptx" id="{7B320F7A-DB40-471E-8C47-6CDA40E8D567}" vid="{6046D6A7-3E23-4FCF-89AD-2EB489CECCC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28163D68FE8E4D9361964FDD814FC4" ma:contentTypeVersion="13" ma:contentTypeDescription="Create a new document." ma:contentTypeScope="" ma:versionID="d7cdadbb72410e7d3c3619f77e01104d">
  <xsd:schema xmlns:xsd="http://www.w3.org/2001/XMLSchema" xmlns:xs="http://www.w3.org/2001/XMLSchema" xmlns:p="http://schemas.microsoft.com/office/2006/metadata/properties" xmlns:ns3="cc9c437c-ae0c-4066-8d90-a0f7de786127" xmlns:ns4="ba37140e-f4c5-4a6c-a9b4-20a691ce6c8a" targetNamespace="http://schemas.microsoft.com/office/2006/metadata/properties" ma:root="true" ma:fieldsID="a151dd9bf6e0aa11401945feadb2b6c6" ns3:_="" ns4:_="">
    <xsd:import namespace="cc9c437c-ae0c-4066-8d90-a0f7de786127"/>
    <xsd:import namespace="ba37140e-f4c5-4a6c-a9b4-20a691ce6c8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9c437c-ae0c-4066-8d90-a0f7de7861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37140e-f4c5-4a6c-a9b4-20a691ce6c8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2E57CA-CADC-4E1E-9020-C67751D69A6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B59AE0B-1B5C-42BB-AB8F-54DF3D621F63}">
  <ds:schemaRefs>
    <ds:schemaRef ds:uri="http://schemas.microsoft.com/sharepoint/v3/contenttype/forms"/>
  </ds:schemaRefs>
</ds:datastoreItem>
</file>

<file path=customXml/itemProps3.xml><?xml version="1.0" encoding="utf-8"?>
<ds:datastoreItem xmlns:ds="http://schemas.openxmlformats.org/officeDocument/2006/customXml" ds:itemID="{9F2C0806-06D1-45A7-B25F-24C0DCB0B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9c437c-ae0c-4066-8d90-a0f7de786127"/>
    <ds:schemaRef ds:uri="ba37140e-f4c5-4a6c-a9b4-20a691ce6c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1_Office Theme</Template>
  <TotalTime>0</TotalTime>
  <Words>24165</Words>
  <Application>Microsoft Office PowerPoint</Application>
  <PresentationFormat>Breitbild</PresentationFormat>
  <Paragraphs>1653</Paragraphs>
  <Slides>72</Slides>
  <Notes>68</Notes>
  <HiddenSlides>0</HiddenSlides>
  <MMClips>1</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72</vt:i4>
      </vt:variant>
    </vt:vector>
  </HeadingPairs>
  <TitlesOfParts>
    <vt:vector size="80" baseType="lpstr">
      <vt:lpstr>Arial</vt:lpstr>
      <vt:lpstr>Calibri</vt:lpstr>
      <vt:lpstr>Cambria Math</vt:lpstr>
      <vt:lpstr>Courier New</vt:lpstr>
      <vt:lpstr>Symbol</vt:lpstr>
      <vt:lpstr>Wingdings</vt:lpstr>
      <vt:lpstr>Hahn-Schickard PowerPoint Template 16to9</vt:lpstr>
      <vt:lpstr>Hahn-Schickard Template - 16to9</vt:lpstr>
      <vt:lpstr>Neural Networks</vt:lpstr>
      <vt:lpstr>Deep Learning view
</vt:lpstr>
      <vt:lpstr>Artificial Neural Networks - KNN The Artificial Neuron
</vt:lpstr>
      <vt:lpstr>Artificial Neural Networks - KNN The Artificial Neuron
</vt:lpstr>
      <vt:lpstr>Artificial Neural Networks - KNN The Artificial Neuron
</vt:lpstr>
      <vt:lpstr>Artificial Neural Networks - KNN The XOR Problem
</vt:lpstr>
      <vt:lpstr>Artificial Neural Networks - KNN The XOR Problem 
</vt:lpstr>
      <vt:lpstr>Artificial Neural Networks - KNN The XOR Problem
</vt:lpstr>
      <vt:lpstr>Artificial Neural Networks - KNN Problem of traditional computers
</vt:lpstr>
      <vt:lpstr>Deep Learning view
</vt:lpstr>
      <vt:lpstr>Deep Learning - Ingredients
</vt:lpstr>
      <vt:lpstr>Programming neural networks in keras The XOR sample
</vt:lpstr>
      <vt:lpstr>Artificial Neural Networks - KNN Simple example
</vt:lpstr>
      <vt:lpstr>Artificial Neural Networks - KNN Example image classifiers: Fashion MNIST
</vt:lpstr>
      <vt:lpstr>Programming neural networks in keras Code for the Fashion MNIST example
</vt:lpstr>
      <vt:lpstr>Artificial Neural Networks - KNN Forward propagation of a multi-layerneural neural network
</vt:lpstr>
      <vt:lpstr>Artificial Neural Networks - KNN Training neural networks
</vt:lpstr>
      <vt:lpstr>Artificial Neural Networks - KNN Example image classifier: Comparison of two activation functions
</vt:lpstr>
      <vt:lpstr>Artificial Neural Networks - KNN Example image classifier: Comparison of two activation functions
</vt:lpstr>
      <vt:lpstr>Künstliche Neuronale Netze - KNN Aktivierungsfunktionen</vt:lpstr>
      <vt:lpstr>Deep Learning - Ingredients
</vt:lpstr>
      <vt:lpstr>Artificial Neural Networks - KNN Gradient Descent
</vt:lpstr>
      <vt:lpstr>Artificial Neural Networks - KNN Gradient Descent
</vt:lpstr>
      <vt:lpstr>Artificial Neural Networks - KNN Example image classifiers: Comparison of three optimization algorithms
</vt:lpstr>
      <vt:lpstr>Artificial Neural Networks - KNN Simple example - Results
</vt:lpstr>
      <vt:lpstr>Artificial Neural Networks - KNN Baking propagation (mathematical)
</vt:lpstr>
      <vt:lpstr>Künstliche Neuronale Netze - KNN Backpropagation (mathematisch)</vt:lpstr>
      <vt:lpstr>Künstliche Neuronale Netze - KNN Backpropagation (mathematisch)</vt:lpstr>
      <vt:lpstr>Artificial Neural Networks - KNN Baking propagation (mathematical)
</vt:lpstr>
      <vt:lpstr>Artificial Neural Networks - KNN Example image classifiers: Fashion MNIST
</vt:lpstr>
      <vt:lpstr>Artificial Neural Networks - KNN Training neural networks - cost function J(ω)</vt:lpstr>
      <vt:lpstr>Programming neural networks in keras Code for the Fashion MNIST example
</vt:lpstr>
      <vt:lpstr>Deep Learning view
</vt:lpstr>
      <vt:lpstr>Artificial Neural Networks - KNN Performance Metrics - How good is my neural network?
</vt:lpstr>
      <vt:lpstr>Artificial Neural Networks - KNN Performance Metrics - How good is my neural network?
</vt:lpstr>
      <vt:lpstr>Artificial Neural Networks - KNN Example Binary Image Classifier: Precision Vs. Recall &amp; ROC Curve
</vt:lpstr>
      <vt:lpstr>Artificial Neural Networks - KNN Example image classifier: confusion matrix
</vt:lpstr>
      <vt:lpstr>Deep Learning view
</vt:lpstr>
      <vt:lpstr>Artificial Neural Networks - KNN Training, validation and test data
</vt:lpstr>
      <vt:lpstr>Artificial Neural Networks - KNN Regularization
</vt:lpstr>
      <vt:lpstr>Artificial Neural Networks - KNN Regularization
</vt:lpstr>
      <vt:lpstr>Artificial Neural Networks - KNN Example image classifier: regularization
</vt:lpstr>
      <vt:lpstr>Artificial Neural Networks - KNN Regularization
</vt:lpstr>
      <vt:lpstr>Deep Learning Ausblick</vt:lpstr>
      <vt:lpstr>Artificial Neural Networks - KNN Problems during training - motivation weight initialization
</vt:lpstr>
      <vt:lpstr>Artificial Neural Networks - KNN Problems during training - Example: Vanishing Gradients
</vt:lpstr>
      <vt:lpstr>Artificial Neural Networks - KNN Problems during training - weight initialization</vt:lpstr>
      <vt:lpstr>Artificial Neural Networks - KNN Problems during training - Example: Vanishing Gradients</vt:lpstr>
      <vt:lpstr>Künstliche Neuronale Netze - KNN Problems during training - Example: Vanishing Gradients</vt:lpstr>
      <vt:lpstr>Artificial Neural Networks - KNN Problems during training - comparison of two weight initializations</vt:lpstr>
      <vt:lpstr>Artificial Neural Networks - KNN Batch Normalization (BN)
</vt:lpstr>
      <vt:lpstr>Artificial Neural Networks - KNN Batch normalization
</vt:lpstr>
      <vt:lpstr>Artificial Neural Networks - KNN Example Image Classifier: Batch Normalization
</vt:lpstr>
      <vt:lpstr>Deep Learning - Ingredients
</vt:lpstr>
      <vt:lpstr>Artificial Neural Networks - KNN Optimization Algorithms I
</vt:lpstr>
      <vt:lpstr>Künstliche Neuronale Netze - KNN Optimierungsalgorithmen I</vt:lpstr>
      <vt:lpstr>Artificial Neural Networks - KNN Optimization Algorithms II
</vt:lpstr>
      <vt:lpstr>Künstliche Neuronale Netze - KNN Optimierungsalgorithmen in Keras</vt:lpstr>
      <vt:lpstr>Artificial Neural Networks - KNN Example Image Classifiers: Optimization Algorithms
</vt:lpstr>
      <vt:lpstr>Artificial Neural Networks - KNN Training procedure Summary
</vt:lpstr>
      <vt:lpstr>Artificial Neural Networks - KNN Practice Guide
</vt:lpstr>
      <vt:lpstr>Artificial Neural Networks - KNN Image classifiers with Keras
</vt:lpstr>
      <vt:lpstr>Artificial Neural Networks - KNN Image classifiers with Keras
</vt:lpstr>
      <vt:lpstr>Artificial Neural Networks - KNN Image classifiers with Keras
</vt:lpstr>
      <vt:lpstr>Artificial Neural Networks - KNN Image classifiers with Keras
</vt:lpstr>
      <vt:lpstr>PowerPoint-Präsentation</vt:lpstr>
      <vt:lpstr>Hands-on</vt:lpstr>
      <vt:lpstr>Additional Infos</vt:lpstr>
      <vt:lpstr>Questions </vt:lpstr>
      <vt:lpstr>Artificial Neural Networks - KNN Questions I
</vt:lpstr>
      <vt:lpstr>Artificial Neural Networks - KNN Questions II
</vt:lpstr>
      <vt:lpstr>Artificial Neural Networks - KNN Questions III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“Low-Power Computer Vision”</dc:title>
  <dc:creator>Ira Feldman</dc:creator>
  <cp:lastModifiedBy>Marcus Rüb</cp:lastModifiedBy>
  <cp:revision>147</cp:revision>
  <dcterms:created xsi:type="dcterms:W3CDTF">2020-06-15T18:26:16Z</dcterms:created>
  <dcterms:modified xsi:type="dcterms:W3CDTF">2021-04-14T14:20:22Z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0x010100EB28163D68FE8E4D9361964FDD814FC4</vt:lpwstr>
  </property>
</Properties>
</file>